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2" r:id="rId3"/>
    <p:sldId id="257" r:id="rId4"/>
    <p:sldId id="297" r:id="rId5"/>
    <p:sldId id="307" r:id="rId6"/>
    <p:sldId id="309" r:id="rId7"/>
    <p:sldId id="310" r:id="rId8"/>
    <p:sldId id="308" r:id="rId9"/>
    <p:sldId id="298" r:id="rId10"/>
    <p:sldId id="300" r:id="rId11"/>
    <p:sldId id="301" r:id="rId12"/>
    <p:sldId id="311" r:id="rId13"/>
    <p:sldId id="302" r:id="rId14"/>
    <p:sldId id="304" r:id="rId15"/>
    <p:sldId id="303" r:id="rId16"/>
    <p:sldId id="305" r:id="rId17"/>
    <p:sldId id="313" r:id="rId18"/>
    <p:sldId id="314" r:id="rId19"/>
    <p:sldId id="315" r:id="rId20"/>
    <p:sldId id="316" r:id="rId21"/>
    <p:sldId id="317" r:id="rId22"/>
    <p:sldId id="320" r:id="rId23"/>
    <p:sldId id="318" r:id="rId24"/>
    <p:sldId id="319" r:id="rId25"/>
    <p:sldId id="321" r:id="rId26"/>
    <p:sldId id="322" r:id="rId27"/>
    <p:sldId id="323" r:id="rId28"/>
    <p:sldId id="324" r:id="rId29"/>
    <p:sldId id="325" r:id="rId30"/>
    <p:sldId id="291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96BF9"/>
    <a:srgbClr val="9F35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7" autoAdjust="0"/>
    <p:restoredTop sz="94660"/>
  </p:normalViewPr>
  <p:slideViewPr>
    <p:cSldViewPr>
      <p:cViewPr>
        <p:scale>
          <a:sx n="90" d="100"/>
          <a:sy n="90" d="100"/>
        </p:scale>
        <p:origin x="-1074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1D6BB-41AA-4683-8F19-1853C2F516C6}" type="datetimeFigureOut">
              <a:rPr lang="pt-BR" smtClean="0"/>
              <a:pPr/>
              <a:t>13/10/2016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C2738-315A-4F73-9A24-B80D447D8C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g1.globo.com/ciencia-e-saude/noticia/2016/04/nasa-divulga-nova-imagem-de-cratera-luminosa-do-planeta-anao-ceres.html" TargetMode="External"/><Relationship Id="rId2" Type="http://schemas.openxmlformats.org/officeDocument/2006/relationships/hyperlink" Target="http://revistagalileu.globo.com/Ciencia/Espaco/noticia/2014/01/estudo-questiona-diferenca-entre-asteroides-e-cometa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vistagalileu.globo.com/Ciencia/Espaco/noticia/2015/03/planeta-anao-ceres-recebera-primeira-visita-de-uma-sonda-espacial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100" y="250030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sz="7200" b="1" dirty="0">
                <a:solidFill>
                  <a:srgbClr val="9F35F7"/>
                </a:solidFill>
                <a:latin typeface="Century Gothic" pitchFamily="34" charset="0"/>
              </a:rPr>
              <a:t>O Planeta Anão Ceres</a:t>
            </a:r>
            <a:endParaRPr lang="pt-BR" dirty="0">
              <a:latin typeface="Century Gothic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357958"/>
            <a:ext cx="9144000" cy="27699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200" dirty="0">
                <a:solidFill>
                  <a:srgbClr val="B96BF9"/>
                </a:solidFill>
                <a:latin typeface="Century Gothic" pitchFamily="34" charset="0"/>
              </a:rPr>
              <a:t>Imagem de fundo: céu de São Carlos em 19/12/2015 às 21 horas. Crédito: </a:t>
            </a:r>
            <a:r>
              <a:rPr lang="pt-BR" sz="1200" dirty="0" err="1">
                <a:solidFill>
                  <a:srgbClr val="B96BF9"/>
                </a:solidFill>
                <a:latin typeface="Century Gothic" pitchFamily="34" charset="0"/>
              </a:rPr>
              <a:t>Stellarium</a:t>
            </a:r>
            <a:endParaRPr lang="pt-BR" sz="1200" dirty="0">
              <a:solidFill>
                <a:srgbClr val="B96BF9"/>
              </a:solidFill>
              <a:latin typeface="Century Gothic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357950" y="4929198"/>
            <a:ext cx="7772400" cy="550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Wágner</a:t>
            </a:r>
            <a:r>
              <a:rPr kumimoji="0" lang="pt-BR" sz="1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de Oliveira Filho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300" b="1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Wagner.filho@usp.br</a:t>
            </a:r>
            <a:endParaRPr kumimoji="0" lang="pt-BR" sz="1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	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Os planetas anões...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15616" y="1493601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Haumea</a:t>
            </a:r>
            <a:endParaRPr lang="pt-BR" sz="2400" b="1" dirty="0">
              <a:solidFill>
                <a:srgbClr val="B96BF9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2052" name="Picture 4" descr="https://3.bp.blogspot.com/-r1oIY-XAJJs/UkTXAqQpRqI/AAAAAAAACHM/-QVvdss0fCA/s1600/Haume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462233" cy="296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Eris plane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717" y="1955266"/>
            <a:ext cx="373308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953717" y="1224043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Eris</a:t>
            </a:r>
            <a:endParaRPr lang="pt-BR" sz="2400" b="1" dirty="0">
              <a:solidFill>
                <a:srgbClr val="B96BF9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2056" name="Picture 8" descr="Resultado de imagem para makemake plane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4523" y="3717032"/>
            <a:ext cx="4464335" cy="301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045822" y="3179404"/>
            <a:ext cx="190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Makemake</a:t>
            </a:r>
            <a:endParaRPr lang="pt-BR" sz="2400" b="1" dirty="0">
              <a:solidFill>
                <a:srgbClr val="B96BF9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29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Ceres</a:t>
            </a:r>
          </a:p>
        </p:txBody>
      </p:sp>
      <p:pic>
        <p:nvPicPr>
          <p:cNvPr id="3074" name="Picture 2" descr="Resultado de imagem para planeta anão ce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982" y="1417639"/>
            <a:ext cx="7104501" cy="542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340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Resultado de imagem para mercurio comparado com a ter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1567" b="90299" l="0" r="98000">
                        <a14:foregroundMark x1="16667" y1="26119" x2="16667" y2="26119"/>
                        <a14:foregroundMark x1="19000" y1="33209" x2="19000" y2="33209"/>
                        <a14:foregroundMark x1="10333" y1="32836" x2="10333" y2="32836"/>
                        <a14:foregroundMark x1="12333" y1="29104" x2="12333" y2="29104"/>
                        <a14:foregroundMark x1="15333" y1="25000" x2="15333" y2="25000"/>
                        <a14:foregroundMark x1="25667" y1="27239" x2="25667" y2="27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32"/>
            <a:ext cx="7718337" cy="689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2848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Resultado de imagem para makemake plane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24" y="1052736"/>
            <a:ext cx="901417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221034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1156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Por que Ceres é um planeta anão?</a:t>
            </a:r>
          </a:p>
        </p:txBody>
      </p:sp>
      <p:pic>
        <p:nvPicPr>
          <p:cNvPr id="6146" name="Picture 2" descr="Resultado de imagem para anão branca de ne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10000" r="90000">
                        <a14:foregroundMark x1="41458" y1="35651" x2="41458" y2="35651"/>
                        <a14:foregroundMark x1="56667" y1="35294" x2="56667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01652"/>
            <a:ext cx="45720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0220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 que Ceres é um ´Planeta anão?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Resultado de imagem para orbita de ce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26" y="1417638"/>
            <a:ext cx="9129650" cy="544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83451" y="1467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Por que Ceres é um planeta anão?</a:t>
            </a:r>
          </a:p>
        </p:txBody>
      </p:sp>
    </p:spTree>
    <p:extLst>
      <p:ext uri="{BB962C8B-B14F-4D97-AF65-F5344CB8AC3E}">
        <p14:creationId xmlns:p14="http://schemas.microsoft.com/office/powerpoint/2010/main" xmlns="" val="2381183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/>
            </a:r>
            <a:br>
              <a:rPr lang="pt-BR" dirty="0">
                <a:solidFill>
                  <a:srgbClr val="B96BF9"/>
                </a:solidFill>
                <a:latin typeface="Century Gothic" pitchFamily="34" charset="0"/>
              </a:rPr>
            </a:br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História - Descoberta</a:t>
            </a:r>
            <a:br>
              <a:rPr lang="pt-BR" dirty="0">
                <a:solidFill>
                  <a:srgbClr val="B96BF9"/>
                </a:solidFill>
                <a:latin typeface="Century Gothic" pitchFamily="34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4000" dirty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Johann</a:t>
            </a:r>
            <a:r>
              <a:rPr lang="pt-BR" b="1" dirty="0"/>
              <a:t> </a:t>
            </a:r>
            <a:r>
              <a:rPr lang="pt-BR" sz="4000" dirty="0" err="1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Elert</a:t>
            </a:r>
            <a:r>
              <a:rPr lang="pt-BR" b="1" dirty="0"/>
              <a:t> </a:t>
            </a:r>
            <a:r>
              <a:rPr lang="pt-BR" sz="4000" dirty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Bode – 1772</a:t>
            </a:r>
          </a:p>
          <a:p>
            <a:r>
              <a:rPr lang="pt-BR" sz="4000" dirty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 “Lacuna”</a:t>
            </a:r>
            <a:endParaRPr lang="pt-BR" dirty="0"/>
          </a:p>
        </p:txBody>
      </p:sp>
      <p:pic>
        <p:nvPicPr>
          <p:cNvPr id="1028" name="Picture 4" descr="https://upload.wikimedia.org/wikipedia/commons/thumb/3/34/Johann_Elert_Bode_-_front.jpg/200px-Johann_Elert_Bode_-_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22207"/>
            <a:ext cx="3635896" cy="44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3282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/>
            </a:r>
            <a:br>
              <a:rPr lang="pt-BR" dirty="0">
                <a:solidFill>
                  <a:srgbClr val="B96BF9"/>
                </a:solidFill>
                <a:latin typeface="Century Gothic" pitchFamily="34" charset="0"/>
              </a:rPr>
            </a:br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“lacuna” – Lei de </a:t>
            </a:r>
            <a:r>
              <a:rPr lang="pt-BR" dirty="0" err="1">
                <a:solidFill>
                  <a:srgbClr val="B96BF9"/>
                </a:solidFill>
                <a:latin typeface="Century Gothic" pitchFamily="34" charset="0"/>
              </a:rPr>
              <a:t>Titius</a:t>
            </a:r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-Bode</a:t>
            </a:r>
            <a:br>
              <a:rPr lang="pt-BR" dirty="0">
                <a:solidFill>
                  <a:srgbClr val="B96BF9"/>
                </a:solidFill>
                <a:latin typeface="Century Gothic" pitchFamily="34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2913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>
                <a:solidFill>
                  <a:srgbClr val="B96BF9"/>
                </a:solidFill>
                <a:latin typeface="Century Gothic" panose="020B0502020202020204" pitchFamily="34" charset="0"/>
              </a:rPr>
              <a:t>0.4, 0.7, 1.0, </a:t>
            </a:r>
            <a:r>
              <a:rPr lang="pt-BR" sz="4000" dirty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1.6</a:t>
            </a:r>
            <a:r>
              <a:rPr lang="pt-BR" sz="4000" dirty="0">
                <a:solidFill>
                  <a:srgbClr val="B96BF9"/>
                </a:solidFill>
                <a:latin typeface="Century Gothic" panose="020B0502020202020204" pitchFamily="34" charset="0"/>
              </a:rPr>
              <a:t>,  2.8 , 5.2 e 10.0</a:t>
            </a:r>
          </a:p>
        </p:txBody>
      </p:sp>
      <p:pic>
        <p:nvPicPr>
          <p:cNvPr id="2050" name="Picture 2" descr="http://www.sofisica.com.br/conteudos/Mecanica/GravitacaoUniversal/figuras/unidade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4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57200" y="3248104"/>
            <a:ext cx="8229600" cy="2913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4000" dirty="0">
                <a:solidFill>
                  <a:srgbClr val="B96BF9"/>
                </a:solidFill>
                <a:latin typeface="Century Gothic" panose="020B0502020202020204" pitchFamily="34" charset="0"/>
              </a:rPr>
              <a:t>0.4, 0.7, 1.0, </a:t>
            </a:r>
            <a:r>
              <a:rPr lang="pt-BR" sz="4000" dirty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1.6</a:t>
            </a:r>
            <a:r>
              <a:rPr lang="pt-BR" sz="4000" dirty="0">
                <a:solidFill>
                  <a:srgbClr val="B96BF9"/>
                </a:solidFill>
                <a:latin typeface="Century Gothic" panose="020B0502020202020204" pitchFamily="34" charset="0"/>
              </a:rPr>
              <a:t>,  </a:t>
            </a:r>
            <a:r>
              <a:rPr lang="pt-BR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2.8</a:t>
            </a:r>
            <a:r>
              <a:rPr lang="pt-BR" sz="4000" dirty="0">
                <a:solidFill>
                  <a:srgbClr val="B96BF9"/>
                </a:solidFill>
                <a:latin typeface="Century Gothic" panose="020B0502020202020204" pitchFamily="34" charset="0"/>
              </a:rPr>
              <a:t> , 5.2 e 10.0</a:t>
            </a:r>
          </a:p>
        </p:txBody>
      </p:sp>
    </p:spTree>
    <p:extLst>
      <p:ext uri="{BB962C8B-B14F-4D97-AF65-F5344CB8AC3E}">
        <p14:creationId xmlns:p14="http://schemas.microsoft.com/office/powerpoint/2010/main" xmlns="" val="2944986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Resultado de imagem para distancia dos planetas ao so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723"/>
          <a:stretch/>
        </p:blipFill>
        <p:spPr bwMode="auto">
          <a:xfrm>
            <a:off x="-49898" y="0"/>
            <a:ext cx="9193898" cy="44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6260510"/>
            <a:ext cx="8229600" cy="5720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4000" dirty="0">
                <a:solidFill>
                  <a:srgbClr val="B96BF9"/>
                </a:solidFill>
                <a:latin typeface="Century Gothic" panose="020B0502020202020204" pitchFamily="34" charset="0"/>
              </a:rPr>
              <a:t>0.4, 0.7, 1.0, </a:t>
            </a:r>
            <a:r>
              <a:rPr lang="pt-BR" sz="4000" dirty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1.6</a:t>
            </a:r>
            <a:r>
              <a:rPr lang="pt-BR" sz="4000" dirty="0">
                <a:solidFill>
                  <a:srgbClr val="B96BF9"/>
                </a:solidFill>
                <a:latin typeface="Century Gothic" panose="020B0502020202020204" pitchFamily="34" charset="0"/>
              </a:rPr>
              <a:t>,  </a:t>
            </a:r>
            <a:r>
              <a:rPr lang="pt-BR" sz="4000" b="1" dirty="0">
                <a:solidFill>
                  <a:srgbClr val="B96BF9"/>
                </a:solidFill>
                <a:latin typeface="Century Gothic" panose="020B0502020202020204" pitchFamily="34" charset="0"/>
              </a:rPr>
              <a:t>2.8</a:t>
            </a:r>
            <a:r>
              <a:rPr lang="pt-BR" sz="4000" dirty="0">
                <a:solidFill>
                  <a:srgbClr val="B96BF9"/>
                </a:solidFill>
                <a:latin typeface="Century Gothic" panose="020B0502020202020204" pitchFamily="34" charset="0"/>
              </a:rPr>
              <a:t> , 5.2 e 10.0</a:t>
            </a:r>
          </a:p>
        </p:txBody>
      </p:sp>
      <p:cxnSp>
        <p:nvCxnSpPr>
          <p:cNvPr id="6" name="Conector de Seta Reta 5"/>
          <p:cNvCxnSpPr/>
          <p:nvPr/>
        </p:nvCxnSpPr>
        <p:spPr>
          <a:xfrm flipH="1">
            <a:off x="1475656" y="2210899"/>
            <a:ext cx="936104" cy="38823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2400908" y="2196047"/>
            <a:ext cx="460169" cy="40496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3326160" y="2294506"/>
            <a:ext cx="190850" cy="37987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4139952" y="2294506"/>
            <a:ext cx="0" cy="37987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5381835" y="2854722"/>
            <a:ext cx="792089" cy="32385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7524328" y="2833087"/>
            <a:ext cx="144016" cy="30441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4159222" y="1875328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3076" name="Picture 4" descr="Resultado de imagem para gif duvida tumb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034" y="1417638"/>
            <a:ext cx="8290910" cy="497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ector de Seta Reta 20"/>
          <p:cNvCxnSpPr/>
          <p:nvPr/>
        </p:nvCxnSpPr>
        <p:spPr>
          <a:xfrm>
            <a:off x="4514146" y="2747745"/>
            <a:ext cx="633918" cy="32015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76891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35896" y="1417638"/>
            <a:ext cx="5508104" cy="4891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Giuseppe </a:t>
            </a:r>
            <a:r>
              <a:rPr lang="pt-BR" sz="3600" dirty="0" err="1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Piazzi</a:t>
            </a:r>
            <a:r>
              <a:rPr lang="pt-BR" sz="3600" dirty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 - 11 de fevereiro de 1801</a:t>
            </a:r>
          </a:p>
          <a:p>
            <a:r>
              <a:rPr lang="pt-BR" sz="3600" dirty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 Polícia Celestial</a:t>
            </a:r>
          </a:p>
          <a:p>
            <a:r>
              <a:rPr lang="pt-BR" sz="3600" dirty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 “Cometa”</a:t>
            </a:r>
          </a:p>
          <a:p>
            <a:endParaRPr lang="pt-BR" sz="4000" dirty="0">
              <a:solidFill>
                <a:srgbClr val="B96BF9"/>
              </a:solidFill>
              <a:latin typeface="Century Gothic" pitchFamily="34" charset="0"/>
              <a:ea typeface="+mj-ea"/>
              <a:cs typeface="+mj-cs"/>
            </a:endParaRPr>
          </a:p>
          <a:p>
            <a:endParaRPr lang="pt-BR" sz="4000" dirty="0">
              <a:solidFill>
                <a:srgbClr val="B96BF9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/>
            </a:r>
            <a:br>
              <a:rPr lang="pt-BR" dirty="0">
                <a:solidFill>
                  <a:srgbClr val="B96BF9"/>
                </a:solidFill>
                <a:latin typeface="Century Gothic" pitchFamily="34" charset="0"/>
              </a:rPr>
            </a:br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História - Descoberta</a:t>
            </a:r>
            <a:br>
              <a:rPr lang="pt-BR" dirty="0">
                <a:solidFill>
                  <a:srgbClr val="B96BF9"/>
                </a:solidFill>
                <a:latin typeface="Century Gothic" pitchFamily="34" charset="0"/>
              </a:rPr>
            </a:br>
            <a:endParaRPr lang="pt-BR" dirty="0"/>
          </a:p>
        </p:txBody>
      </p:sp>
      <p:pic>
        <p:nvPicPr>
          <p:cNvPr id="4098" name="Picture 2" descr="Resultado de imag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80314"/>
            <a:ext cx="348909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m para gif cometa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4896544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sultado de imagem para patrick gif assustad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29296" y="1980314"/>
            <a:ext cx="8291789" cy="44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79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786058"/>
            <a:ext cx="9144000" cy="50006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O que é um planeta?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61806"/>
            <a:ext cx="8229600" cy="1143000"/>
          </a:xfrm>
        </p:spPr>
        <p:txBody>
          <a:bodyPr/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Denominação</a:t>
            </a:r>
            <a:endParaRPr lang="pt-BR" dirty="0"/>
          </a:p>
        </p:txBody>
      </p:sp>
      <p:pic>
        <p:nvPicPr>
          <p:cNvPr id="5122" name="Picture 2" descr="Resultado de imagem para ceres deus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760640" cy="53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57200" y="6440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B96BF9"/>
                </a:solidFill>
                <a:latin typeface="Century Gothic" pitchFamily="34" charset="0"/>
              </a:rPr>
              <a:t>Homenagem a deusa romana Ceres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xmlns="" val="2948961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B96BF9"/>
                </a:solidFill>
                <a:latin typeface="Century Gothic" pitchFamily="34" charset="0"/>
              </a:rPr>
              <a:t>CARACTERISTICAS FÍSICAS </a:t>
            </a:r>
            <a:endParaRPr lang="pt-BR" dirty="0">
              <a:solidFill>
                <a:srgbClr val="B96BF9"/>
              </a:solidFill>
              <a:latin typeface="Century Gothic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>
                <a:solidFill>
                  <a:srgbClr val="B96BF9"/>
                </a:solidFill>
                <a:latin typeface="Century Gothic" pitchFamily="34" charset="0"/>
              </a:rPr>
              <a:t> Massa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>
                <a:solidFill>
                  <a:srgbClr val="B96BF9"/>
                </a:solidFill>
                <a:latin typeface="Century Gothic" pitchFamily="34" charset="0"/>
              </a:rPr>
              <a:t> </a:t>
            </a:r>
            <a:r>
              <a:rPr lang="pt-BR" dirty="0" smtClean="0">
                <a:solidFill>
                  <a:srgbClr val="B96BF9"/>
                </a:solidFill>
                <a:latin typeface="Century Gothic" pitchFamily="34" charset="0"/>
              </a:rPr>
              <a:t>Temperatura  </a:t>
            </a:r>
            <a:endParaRPr lang="pt-BR" dirty="0">
              <a:solidFill>
                <a:srgbClr val="B96BF9"/>
              </a:solidFill>
              <a:latin typeface="Century Gothic" pitchFamily="34" charset="0"/>
            </a:endParaRPr>
          </a:p>
        </p:txBody>
      </p:sp>
      <p:pic>
        <p:nvPicPr>
          <p:cNvPr id="1026" name="Picture 2" descr="Resultado de imagem para balança com indicador vazio imag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673424"/>
            <a:ext cx="5184576" cy="5184576"/>
          </a:xfrm>
          <a:prstGeom prst="rect">
            <a:avLst/>
          </a:prstGeom>
          <a:noFill/>
        </p:spPr>
      </p:pic>
      <p:pic>
        <p:nvPicPr>
          <p:cNvPr id="1028" name="Picture 4" descr="Resultado de imagem para planeta ceres"/>
          <p:cNvPicPr>
            <a:picLocks noChangeAspect="1" noChangeArrowheads="1"/>
          </p:cNvPicPr>
          <p:nvPr/>
        </p:nvPicPr>
        <p:blipFill>
          <a:blip r:embed="rId3" cstate="print"/>
          <a:srcRect l="28623" r="14130"/>
          <a:stretch>
            <a:fillRect/>
          </a:stretch>
        </p:blipFill>
        <p:spPr bwMode="auto">
          <a:xfrm>
            <a:off x="4572000" y="2636912"/>
            <a:ext cx="2448272" cy="2409826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4788024" y="1772816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 9,4×10</a:t>
            </a:r>
            <a:r>
              <a:rPr lang="pt-BR" sz="4000" b="1" baseline="30000" dirty="0" smtClean="0"/>
              <a:t>20</a:t>
            </a:r>
            <a:r>
              <a:rPr lang="pt-BR" sz="4000" b="1" dirty="0" smtClean="0"/>
              <a:t> kg</a:t>
            </a:r>
            <a:endParaRPr lang="pt-BR" sz="4000" b="1" dirty="0"/>
          </a:p>
        </p:txBody>
      </p:sp>
      <p:pic>
        <p:nvPicPr>
          <p:cNvPr id="1030" name="Picture 6" descr="Resultado de imagem para l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692696"/>
            <a:ext cx="7078658" cy="5400600"/>
          </a:xfrm>
          <a:prstGeom prst="rect">
            <a:avLst/>
          </a:prstGeom>
          <a:noFill/>
        </p:spPr>
      </p:pic>
      <p:pic>
        <p:nvPicPr>
          <p:cNvPr id="1032" name="Picture 8" descr="cold freezing magic school bu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4664"/>
            <a:ext cx="8350232" cy="63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Char char="Ø"/>
            </a:pPr>
            <a:r>
              <a:rPr lang="pt-BR" sz="3600" dirty="0" smtClean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600" dirty="0" err="1" smtClean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Periodo</a:t>
            </a:r>
            <a:r>
              <a:rPr lang="pt-BR" sz="3600" dirty="0" smtClean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600" dirty="0" smtClean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: 4,6 anos</a:t>
            </a:r>
          </a:p>
          <a:p>
            <a:pPr marL="0" indent="0">
              <a:buFont typeface="Wingdings" pitchFamily="2" charset="2"/>
              <a:buChar char="Ø"/>
            </a:pPr>
            <a:r>
              <a:rPr lang="pt-BR" sz="3600" dirty="0" smtClean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600" dirty="0" smtClean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Distancia do sol: 2,8 unidades astronômicas : 418.000.000 kM</a:t>
            </a:r>
            <a:endParaRPr lang="pt-BR" sz="4000" dirty="0">
              <a:solidFill>
                <a:srgbClr val="B96BF9"/>
              </a:solidFill>
              <a:latin typeface="Century Gothic" pitchFamily="34" charset="0"/>
              <a:ea typeface="+mj-ea"/>
              <a:cs typeface="+mj-cs"/>
            </a:endParaRPr>
          </a:p>
          <a:p>
            <a:endParaRPr lang="pt-BR" sz="4000" dirty="0">
              <a:solidFill>
                <a:srgbClr val="B96BF9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 interna de Ceres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solidFill>
                  <a:srgbClr val="B96BF9"/>
                </a:solidFill>
                <a:latin typeface="Century Gothic" pitchFamily="34" charset="0"/>
              </a:rPr>
              <a:t>Estrutura de Ceres</a:t>
            </a:r>
            <a:endParaRPr lang="pt-BR" sz="3600" dirty="0"/>
          </a:p>
        </p:txBody>
      </p:sp>
      <p:pic>
        <p:nvPicPr>
          <p:cNvPr id="35842" name="Picture 2" descr="https://upload.wikimedia.org/wikipedia/commons/0/09/Estrutura_interna_de_Ce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7269878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6866" name="Picture 2" descr="water-b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16832" y="-747464"/>
            <a:ext cx="15240000" cy="85725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187220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>
                <a:solidFill>
                  <a:srgbClr val="B96BF9"/>
                </a:solidFill>
                <a:latin typeface="Century Gothic" pitchFamily="34" charset="0"/>
              </a:rPr>
              <a:t>Vulcões de água e sal em Ceres</a:t>
            </a:r>
            <a:endParaRPr lang="pt-BR" dirty="0"/>
          </a:p>
        </p:txBody>
      </p:sp>
      <p:pic>
        <p:nvPicPr>
          <p:cNvPr id="37890" name="Picture 2" descr=" (Foto: Dawn Science Team/NASA/JPL-Caltech/GSFC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10" y="692696"/>
            <a:ext cx="9042890" cy="3664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9938" name="Picture 2" descr="https://imagens8.publico.pt/imagens.aspx/822308?tp=UH&amp;db=IMAGENS&amp;w=7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8963336" cy="5373216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563888" y="40466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</a:t>
            </a:r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23528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noProof="0" dirty="0" smtClean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É viável explorar água de Ceres?</a:t>
            </a: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96BF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96BF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/>
            </a:r>
            <a:br>
              <a:rPr lang="pt-BR" dirty="0">
                <a:solidFill>
                  <a:srgbClr val="B96BF9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rgbClr val="B96BF9"/>
                </a:solidFill>
                <a:latin typeface="Century Gothic" pitchFamily="34" charset="0"/>
              </a:rPr>
              <a:t>Manchas Brilhantes </a:t>
            </a:r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/>
            </a:r>
            <a:br>
              <a:rPr lang="pt-BR" dirty="0">
                <a:solidFill>
                  <a:srgbClr val="B96BF9"/>
                </a:solidFill>
                <a:latin typeface="Century Gothic" pitchFamily="34" charset="0"/>
              </a:rPr>
            </a:br>
            <a:endParaRPr lang="pt-BR" dirty="0"/>
          </a:p>
        </p:txBody>
      </p:sp>
      <p:pic>
        <p:nvPicPr>
          <p:cNvPr id="40962" name="Picture 2" descr="https://upload.wikimedia.org/wikipedia/commons/thumb/f/f0/PIA20350_crop_-_Occator_from_LAMO.jpg/1024px-PIA20350_crop_-_Occator_from_LA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628800"/>
            <a:ext cx="4929064" cy="4929065"/>
          </a:xfrm>
          <a:prstGeom prst="rect">
            <a:avLst/>
          </a:prstGeom>
          <a:noFill/>
        </p:spPr>
      </p:pic>
      <p:pic>
        <p:nvPicPr>
          <p:cNvPr id="40964" name="Picture 4" descr="South Park light spotlight catchi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8604448" cy="4840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solidFill>
                  <a:srgbClr val="B96BF9"/>
                </a:solidFill>
                <a:latin typeface="Century Gothic" pitchFamily="34" charset="0"/>
              </a:rPr>
              <a:t>Atualidade</a:t>
            </a: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96BF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/>
            </a:r>
            <a:b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96BF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986" name="Picture 2" descr=" Imagem de 19 de fevereiro mostra o planeta anão Ceres feita pela sonda Dawn a uma distância de 46 mil km; pontos brilhantes intrigaram pesquisadores (Foto: AP Photo/NASA/JPL-Caltech/UCLA/MPS/DLR/ID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5292080" cy="5488399"/>
          </a:xfrm>
          <a:prstGeom prst="rect">
            <a:avLst/>
          </a:prstGeom>
          <a:noFill/>
        </p:spPr>
      </p:pic>
      <p:pic>
        <p:nvPicPr>
          <p:cNvPr id="41988" name="Picture 4" descr=" Ceres é o menor planeta anão do Sistema Solar (Foto: Nasa/JPL-Caltech/UCLA/MPS/DLR/IDA)"/>
          <p:cNvPicPr>
            <a:picLocks noChangeAspect="1" noChangeArrowheads="1"/>
          </p:cNvPicPr>
          <p:nvPr/>
        </p:nvPicPr>
        <p:blipFill>
          <a:blip r:embed="rId3" cstate="print"/>
          <a:srcRect l="34142" t="24206" r="39033" b="23769"/>
          <a:stretch>
            <a:fillRect/>
          </a:stretch>
        </p:blipFill>
        <p:spPr bwMode="auto">
          <a:xfrm>
            <a:off x="5580112" y="2348880"/>
            <a:ext cx="2952328" cy="4294295"/>
          </a:xfrm>
          <a:prstGeom prst="rect">
            <a:avLst/>
          </a:prstGeom>
          <a:noFill/>
        </p:spPr>
      </p:pic>
      <p:pic>
        <p:nvPicPr>
          <p:cNvPr id="41990" name="Picture 6" descr="Imagens foram tiradas no dia 10 de abril a 33 mil quilômetros de Ceres (Foto: NASA)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785" y="1412776"/>
            <a:ext cx="8961215" cy="5055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3012" name="Picture 4" descr="buster keaton the en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83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1568" y="229914"/>
            <a:ext cx="8229600" cy="45259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Esteja em orbita ao redor do sol;</a:t>
            </a:r>
          </a:p>
          <a:p>
            <a:endParaRPr lang="pt-BR" dirty="0">
              <a:solidFill>
                <a:srgbClr val="B96BF9"/>
              </a:solidFill>
              <a:latin typeface="Century Gothic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9F35F7"/>
              </a:solidFill>
              <a:latin typeface="Century Gothic" pitchFamily="34" charset="0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80996" y="1795451"/>
            <a:ext cx="8229600" cy="276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9F35F7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1028" name="Picture 4" descr="Resultado de imagem para gif que mostra a terra em volta do sol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32237" cy="46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Referências Bibliográficas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pt-BR" dirty="0" smtClean="0">
                <a:solidFill>
                  <a:srgbClr val="B96BF9"/>
                </a:solidFill>
              </a:rPr>
              <a:t>Planetas Anões. UFRGS.</a:t>
            </a:r>
          </a:p>
          <a:p>
            <a:r>
              <a:rPr lang="pt-BR" dirty="0" smtClean="0">
                <a:solidFill>
                  <a:srgbClr val="B96BF9"/>
                </a:solidFill>
              </a:rPr>
              <a:t>ESTUDO QUESTIONA DIFERENÇA ENTRE ASTEROIDES E COMETAS . Revista Galileu</a:t>
            </a:r>
            <a:r>
              <a:rPr lang="pt-BR" dirty="0" smtClean="0">
                <a:solidFill>
                  <a:srgbClr val="B96BF9"/>
                </a:solidFill>
              </a:rPr>
              <a:t>.</a:t>
            </a:r>
            <a:r>
              <a:rPr lang="pt-BR" dirty="0" smtClean="0">
                <a:solidFill>
                  <a:srgbClr val="B96BF9"/>
                </a:solidFill>
              </a:rPr>
              <a:t> Janeiro de 2014. disponível em: </a:t>
            </a:r>
            <a:r>
              <a:rPr lang="pt-BR" dirty="0" smtClean="0">
                <a:solidFill>
                  <a:srgbClr val="B96BF9"/>
                </a:solidFill>
                <a:hlinkClick r:id="rId2"/>
              </a:rPr>
              <a:t>http</a:t>
            </a:r>
            <a:r>
              <a:rPr lang="pt-BR" dirty="0" smtClean="0">
                <a:solidFill>
                  <a:srgbClr val="B96BF9"/>
                </a:solidFill>
                <a:hlinkClick r:id="rId2"/>
              </a:rPr>
              <a:t>://</a:t>
            </a:r>
            <a:r>
              <a:rPr lang="pt-BR" dirty="0" smtClean="0">
                <a:solidFill>
                  <a:srgbClr val="B96BF9"/>
                </a:solidFill>
                <a:hlinkClick r:id="rId2"/>
              </a:rPr>
              <a:t>revistagalileu.globo.com/Ciencia/Espaco/noticia/2014/01/estudo-questiona-diferenca-entre-asteroides-e-cometas.html </a:t>
            </a:r>
            <a:endParaRPr lang="pt-BR" dirty="0" smtClean="0">
              <a:solidFill>
                <a:srgbClr val="B96BF9"/>
              </a:solidFill>
            </a:endParaRPr>
          </a:p>
          <a:p>
            <a:r>
              <a:rPr lang="pt-BR" dirty="0" smtClean="0">
                <a:solidFill>
                  <a:srgbClr val="B96BF9"/>
                </a:solidFill>
              </a:rPr>
              <a:t>Google imagens; </a:t>
            </a:r>
          </a:p>
          <a:p>
            <a:r>
              <a:rPr lang="pt-BR" dirty="0" smtClean="0">
                <a:solidFill>
                  <a:srgbClr val="B96BF9"/>
                </a:solidFill>
              </a:rPr>
              <a:t>NASA DIVULGA NOVAS IMAGENS DE CRATERA  LUMINOSA DO PLANETA CERES. G1 notícias. Abril de 2016. disponível em: </a:t>
            </a:r>
            <a:r>
              <a:rPr lang="pt-BR" dirty="0" smtClean="0">
                <a:solidFill>
                  <a:srgbClr val="B96BF9"/>
                </a:solidFill>
                <a:hlinkClick r:id="rId3"/>
              </a:rPr>
              <a:t>http://</a:t>
            </a:r>
            <a:r>
              <a:rPr lang="pt-BR" dirty="0" smtClean="0">
                <a:solidFill>
                  <a:srgbClr val="B96BF9"/>
                </a:solidFill>
                <a:hlinkClick r:id="rId3"/>
              </a:rPr>
              <a:t>g1.globo.com/ciencia-e-saude/noticia/2016/04/nasa-divulga-nova-imagem-de-cratera-luminosa-do-planeta-anao-ceres.html</a:t>
            </a:r>
            <a:endParaRPr lang="pt-BR" dirty="0" smtClean="0">
              <a:solidFill>
                <a:srgbClr val="B96BF9"/>
              </a:solidFill>
            </a:endParaRPr>
          </a:p>
          <a:p>
            <a:r>
              <a:rPr lang="pt-BR" dirty="0" smtClean="0">
                <a:solidFill>
                  <a:srgbClr val="B96BF9"/>
                </a:solidFill>
              </a:rPr>
              <a:t> </a:t>
            </a:r>
            <a:r>
              <a:rPr lang="pt-BR" dirty="0" smtClean="0">
                <a:solidFill>
                  <a:srgbClr val="B96BF9"/>
                </a:solidFill>
              </a:rPr>
              <a:t>PLANETA ANÃO CERES RECEBERA PRIMEIRA VISITA DE UMA SONDA ESPACIAL. Revista Galileu. Março de 2015. disponível em: </a:t>
            </a:r>
            <a:r>
              <a:rPr lang="pt-BR" dirty="0" smtClean="0">
                <a:solidFill>
                  <a:srgbClr val="B96BF9"/>
                </a:solidFill>
                <a:hlinkClick r:id="rId4"/>
              </a:rPr>
              <a:t>http://</a:t>
            </a:r>
            <a:r>
              <a:rPr lang="pt-BR" dirty="0" smtClean="0">
                <a:solidFill>
                  <a:srgbClr val="B96BF9"/>
                </a:solidFill>
                <a:hlinkClick r:id="rId4"/>
              </a:rPr>
              <a:t>revistagalileu.globo.com/Ciencia/Espaco/noticia/2015/03/planeta-anao-ceres-recebera-primeira-visita-de-uma-sonda-espacial.html</a:t>
            </a:r>
            <a:endParaRPr lang="pt-BR" dirty="0" smtClean="0">
              <a:solidFill>
                <a:srgbClr val="B96BF9"/>
              </a:solidFill>
            </a:endParaRPr>
          </a:p>
          <a:p>
            <a:r>
              <a:rPr lang="pt-BR" dirty="0" smtClean="0">
                <a:solidFill>
                  <a:srgbClr val="B96BF9"/>
                </a:solidFill>
              </a:rPr>
              <a:t>A NOVA DEFINIÇÃO DE PLANETA. FERRAZ, Sylvio. Grupo de Dinâmica de sistemas planetários IAG- USP.</a:t>
            </a:r>
          </a:p>
          <a:p>
            <a:r>
              <a:rPr lang="pt-BR" dirty="0" smtClean="0">
                <a:solidFill>
                  <a:srgbClr val="B96BF9"/>
                </a:solidFill>
              </a:rPr>
              <a:t> </a:t>
            </a:r>
            <a:r>
              <a:rPr lang="pt-BR" dirty="0" smtClean="0">
                <a:solidFill>
                  <a:srgbClr val="B96BF9"/>
                </a:solidFill>
              </a:rPr>
              <a:t>O Planeta Anão Ceres. Wikipédia.</a:t>
            </a:r>
            <a:endParaRPr lang="pt-BR" dirty="0" smtClean="0">
              <a:solidFill>
                <a:srgbClr val="B96BF9"/>
              </a:solidFill>
            </a:endParaRPr>
          </a:p>
          <a:p>
            <a:endParaRPr lang="pt-BR" dirty="0" smtClean="0">
              <a:solidFill>
                <a:srgbClr val="B96BF9"/>
              </a:solidFill>
            </a:endParaRPr>
          </a:p>
          <a:p>
            <a:endParaRPr lang="pt-BR" dirty="0">
              <a:solidFill>
                <a:srgbClr val="B96BF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Esteja em orbita ao redor do sol;</a:t>
            </a:r>
          </a:p>
          <a:p>
            <a:endParaRPr lang="pt-BR" dirty="0">
              <a:solidFill>
                <a:srgbClr val="B96BF9"/>
              </a:solidFill>
              <a:latin typeface="Century Gothic" pitchFamily="34" charset="0"/>
            </a:endParaRPr>
          </a:p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Tenha formato arredondado;</a:t>
            </a:r>
          </a:p>
          <a:p>
            <a:pPr>
              <a:buNone/>
            </a:pPr>
            <a:endParaRPr lang="pt-BR" dirty="0">
              <a:solidFill>
                <a:srgbClr val="B96BF9"/>
              </a:solidFill>
              <a:latin typeface="Century Gothic" pitchFamily="34" charset="0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80996" y="1795451"/>
            <a:ext cx="8229600" cy="276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9F35F7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2050" name="Picture 2" descr="Resultado de imagem para terra girando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14112"/>
            <a:ext cx="23145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júpiter girando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33125"/>
            <a:ext cx="285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7830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Esteja em orbita ao redor do sol;</a:t>
            </a:r>
          </a:p>
          <a:p>
            <a:endParaRPr lang="pt-BR" dirty="0">
              <a:solidFill>
                <a:srgbClr val="B96BF9"/>
              </a:solidFill>
              <a:latin typeface="Century Gothic" pitchFamily="34" charset="0"/>
            </a:endParaRPr>
          </a:p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Tem formato arredondado;</a:t>
            </a:r>
          </a:p>
          <a:p>
            <a:pPr>
              <a:buNone/>
            </a:pPr>
            <a:endParaRPr lang="pt-BR" dirty="0">
              <a:solidFill>
                <a:srgbClr val="B96BF9"/>
              </a:solidFill>
              <a:latin typeface="Century Gothic" pitchFamily="34" charset="0"/>
            </a:endParaRPr>
          </a:p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Domine sua orbita.</a:t>
            </a:r>
          </a:p>
          <a:p>
            <a:endParaRPr lang="pt-BR" dirty="0">
              <a:solidFill>
                <a:srgbClr val="9F35F7"/>
              </a:solidFill>
              <a:latin typeface="Century Gothic" pitchFamily="34" charset="0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80996" y="1795451"/>
            <a:ext cx="8229600" cy="276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9F35F7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451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 descr="Resultado de imagem para gif que mostra a terra em volta do sol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274638"/>
            <a:ext cx="10945215" cy="62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m para torre eiff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20470"/>
            <a:ext cx="1349896" cy="20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ideo lady gaga little monsters ladygaga juda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2576" y="989009"/>
            <a:ext cx="4176464" cy="239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m para avião fundo bran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13128"/>
            <a:ext cx="2880320" cy="19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29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Resultado de imagem para balança desequilibr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891479"/>
            <a:ext cx="10513168" cy="774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bola azu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m para torre eiff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35547"/>
            <a:ext cx="156592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sultado de imagem para avião fundo bran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4512" y="2560638"/>
            <a:ext cx="2880320" cy="19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ideo lady gaga little monsters ladygaga juda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3635" y="1417638"/>
            <a:ext cx="2930113" cy="16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3970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Esteja em orbita ao redor do sol;</a:t>
            </a:r>
          </a:p>
          <a:p>
            <a:endParaRPr lang="pt-BR" dirty="0">
              <a:solidFill>
                <a:srgbClr val="B96BF9"/>
              </a:solidFill>
              <a:latin typeface="Century Gothic" pitchFamily="34" charset="0"/>
            </a:endParaRPr>
          </a:p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Tem formato arredondado;</a:t>
            </a:r>
          </a:p>
          <a:p>
            <a:pPr>
              <a:buNone/>
            </a:pPr>
            <a:endParaRPr lang="pt-BR" dirty="0">
              <a:solidFill>
                <a:srgbClr val="B96BF9"/>
              </a:solidFill>
              <a:latin typeface="Century Gothic" pitchFamily="34" charset="0"/>
            </a:endParaRPr>
          </a:p>
          <a:p>
            <a:r>
              <a:rPr lang="pt-BR" dirty="0">
                <a:solidFill>
                  <a:srgbClr val="C00000"/>
                </a:solidFill>
                <a:latin typeface="Century Gothic" pitchFamily="34" charset="0"/>
              </a:rPr>
              <a:t>Domine sua orbita.</a:t>
            </a:r>
          </a:p>
          <a:p>
            <a:endParaRPr lang="pt-BR" dirty="0">
              <a:solidFill>
                <a:srgbClr val="9F35F7"/>
              </a:solidFill>
              <a:latin typeface="Century Gothic" pitchFamily="34" charset="0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80996" y="1795451"/>
            <a:ext cx="8229600" cy="276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9F35F7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99619" y="548680"/>
            <a:ext cx="4578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3200" dirty="0">
                <a:solidFill>
                  <a:srgbClr val="B96BF9"/>
                </a:solidFill>
                <a:latin typeface="Century Gothic" pitchFamily="34" charset="0"/>
              </a:rPr>
              <a:t>Já um planeta</a:t>
            </a:r>
            <a:r>
              <a:rPr lang="pt-BR" dirty="0"/>
              <a:t> </a:t>
            </a:r>
            <a:r>
              <a:rPr lang="pt-BR" sz="3200" dirty="0">
                <a:solidFill>
                  <a:srgbClr val="B96BF9"/>
                </a:solidFill>
                <a:latin typeface="Century Gothic" pitchFamily="34" charset="0"/>
              </a:rPr>
              <a:t>anão...</a:t>
            </a:r>
          </a:p>
        </p:txBody>
      </p:sp>
    </p:spTree>
    <p:extLst>
      <p:ext uri="{BB962C8B-B14F-4D97-AF65-F5344CB8AC3E}">
        <p14:creationId xmlns:p14="http://schemas.microsoft.com/office/powerpoint/2010/main" xmlns="" val="1465873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B96BF9"/>
                </a:solidFill>
                <a:latin typeface="Century Gothic" pitchFamily="34" charset="0"/>
              </a:rPr>
              <a:t>Os planetas anões...</a:t>
            </a:r>
            <a:endParaRPr lang="pt-BR" dirty="0"/>
          </a:p>
        </p:txBody>
      </p:sp>
      <p:pic>
        <p:nvPicPr>
          <p:cNvPr id="1026" name="Picture 2" descr="Pluto by LORRI and Ralph, 13 July 2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2116832" cy="21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115616" y="1493601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B96BF9"/>
                </a:solidFill>
                <a:latin typeface="Century Gothic" pitchFamily="34" charset="0"/>
                <a:ea typeface="+mj-ea"/>
                <a:cs typeface="+mj-cs"/>
              </a:rPr>
              <a:t>PLUTÃO</a:t>
            </a:r>
          </a:p>
        </p:txBody>
      </p:sp>
      <p:pic>
        <p:nvPicPr>
          <p:cNvPr id="1028" name="Picture 4" descr="Resultado de imagem para orbita de plutã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37"/>
          <a:stretch/>
        </p:blipFill>
        <p:spPr bwMode="auto">
          <a:xfrm>
            <a:off x="-2196752" y="36803"/>
            <a:ext cx="12716253" cy="68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323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344</Words>
  <Application>Microsoft Office PowerPoint</Application>
  <PresentationFormat>Apresentação na tela (4:3)</PresentationFormat>
  <Paragraphs>68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Tema do Office</vt:lpstr>
      <vt:lpstr>O Planeta Anão Ceres</vt:lpstr>
      <vt:lpstr>Slide 2</vt:lpstr>
      <vt:lpstr>Slide 3</vt:lpstr>
      <vt:lpstr>Slide 4</vt:lpstr>
      <vt:lpstr>Slide 5</vt:lpstr>
      <vt:lpstr>Slide 6</vt:lpstr>
      <vt:lpstr>Slide 7</vt:lpstr>
      <vt:lpstr>Slide 8</vt:lpstr>
      <vt:lpstr>Os planetas anões...</vt:lpstr>
      <vt:lpstr>Os planetas anões...</vt:lpstr>
      <vt:lpstr>Ceres</vt:lpstr>
      <vt:lpstr>Slide 12</vt:lpstr>
      <vt:lpstr>Slide 13</vt:lpstr>
      <vt:lpstr>Slide 14</vt:lpstr>
      <vt:lpstr>Por que Ceres é um ´Planeta anão?</vt:lpstr>
      <vt:lpstr> História - Descoberta </vt:lpstr>
      <vt:lpstr> “lacuna” – Lei de Titius-Bode </vt:lpstr>
      <vt:lpstr>Slide 18</vt:lpstr>
      <vt:lpstr> História - Descoberta </vt:lpstr>
      <vt:lpstr>Denominação</vt:lpstr>
      <vt:lpstr>CARACTERISTICAS FÍSICAS </vt:lpstr>
      <vt:lpstr>Slide 22</vt:lpstr>
      <vt:lpstr>Estrutura interna de Ceres</vt:lpstr>
      <vt:lpstr>Slide 24</vt:lpstr>
      <vt:lpstr>Slide 25</vt:lpstr>
      <vt:lpstr>Slide 26</vt:lpstr>
      <vt:lpstr> Manchas Brilhantes  </vt:lpstr>
      <vt:lpstr>Atualidade </vt:lpstr>
      <vt:lpstr>Slide 29</vt:lpstr>
      <vt:lpstr>Referências Bibliográficas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Bruno Borelli</dc:creator>
  <cp:lastModifiedBy>cda</cp:lastModifiedBy>
  <cp:revision>228</cp:revision>
  <dcterms:created xsi:type="dcterms:W3CDTF">2015-11-20T02:34:53Z</dcterms:created>
  <dcterms:modified xsi:type="dcterms:W3CDTF">2016-10-14T00:13:43Z</dcterms:modified>
</cp:coreProperties>
</file>