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329" r:id="rId3"/>
    <p:sldId id="319" r:id="rId4"/>
    <p:sldId id="320" r:id="rId5"/>
    <p:sldId id="316" r:id="rId6"/>
    <p:sldId id="315" r:id="rId7"/>
    <p:sldId id="322" r:id="rId8"/>
    <p:sldId id="323" r:id="rId9"/>
    <p:sldId id="324" r:id="rId10"/>
    <p:sldId id="325" r:id="rId11"/>
    <p:sldId id="281" r:id="rId12"/>
    <p:sldId id="337" r:id="rId13"/>
    <p:sldId id="336" r:id="rId14"/>
    <p:sldId id="332" r:id="rId15"/>
    <p:sldId id="333" r:id="rId16"/>
    <p:sldId id="309" r:id="rId17"/>
    <p:sldId id="330" r:id="rId18"/>
    <p:sldId id="338" r:id="rId19"/>
    <p:sldId id="335" r:id="rId20"/>
    <p:sldId id="334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D0296"/>
    <a:srgbClr val="6403B5"/>
    <a:srgbClr val="66FFFF"/>
    <a:srgbClr val="444444"/>
    <a:srgbClr val="0000FF"/>
    <a:srgbClr val="6A5ACD"/>
    <a:srgbClr val="E18E52"/>
    <a:srgbClr val="FF8637"/>
    <a:srgbClr val="3A3A3A"/>
    <a:srgbClr val="F5CA4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7" autoAdjust="0"/>
    <p:restoredTop sz="94692" autoAdjust="0"/>
  </p:normalViewPr>
  <p:slideViewPr>
    <p:cSldViewPr snapToGrid="0">
      <p:cViewPr varScale="1">
        <p:scale>
          <a:sx n="61" d="100"/>
          <a:sy n="61" d="100"/>
        </p:scale>
        <p:origin x="-48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ACD7F-FFFB-4CE2-8112-66CE0C3C113A}" type="doc">
      <dgm:prSet loTypeId="urn:microsoft.com/office/officeart/2005/8/layout/radial1" loCatId="cycl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913139C9-E31C-4941-8167-B9A662A817D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BFA367EE-5A25-4A10-B0CC-5076B47EF363}" type="parTrans" cxnId="{02366C51-7AC4-4DFB-B525-D53BD41459FC}">
      <dgm:prSet/>
      <dgm:spPr/>
      <dgm:t>
        <a:bodyPr/>
        <a:lstStyle/>
        <a:p>
          <a:endParaRPr lang="pt-BR"/>
        </a:p>
      </dgm:t>
    </dgm:pt>
    <dgm:pt modelId="{BFE5A4B6-9571-4858-9B08-B67DC3D59E78}" type="sibTrans" cxnId="{02366C51-7AC4-4DFB-B525-D53BD41459FC}">
      <dgm:prSet/>
      <dgm:spPr/>
      <dgm:t>
        <a:bodyPr/>
        <a:lstStyle/>
        <a:p>
          <a:endParaRPr lang="pt-BR"/>
        </a:p>
      </dgm:t>
    </dgm:pt>
    <dgm:pt modelId="{A75BC7BB-2CBF-4FE5-9128-5E4F5B861862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pt-BR" dirty="0" smtClean="0"/>
            <a:t> </a:t>
          </a:r>
          <a:endParaRPr lang="pt-BR" dirty="0"/>
        </a:p>
      </dgm:t>
    </dgm:pt>
    <dgm:pt modelId="{99801F23-C102-4EF2-BFD9-8CC1B3C4798E}" type="parTrans" cxnId="{5CA00155-BF36-472A-B66B-AE48FC44EEF6}">
      <dgm:prSet/>
      <dgm:spPr/>
      <dgm:t>
        <a:bodyPr/>
        <a:lstStyle/>
        <a:p>
          <a:endParaRPr lang="pt-BR"/>
        </a:p>
      </dgm:t>
    </dgm:pt>
    <dgm:pt modelId="{EE2AB36E-E98C-4E61-9B72-6A70D1E07C21}" type="sibTrans" cxnId="{5CA00155-BF36-472A-B66B-AE48FC44EEF6}">
      <dgm:prSet/>
      <dgm:spPr/>
      <dgm:t>
        <a:bodyPr/>
        <a:lstStyle/>
        <a:p>
          <a:endParaRPr lang="pt-BR"/>
        </a:p>
      </dgm:t>
    </dgm:pt>
    <dgm:pt modelId="{E2481784-CDBD-4BAB-9E0B-4AB747EFCAD5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pt-BR" dirty="0" smtClean="0"/>
            <a:t> </a:t>
          </a:r>
          <a:endParaRPr lang="pt-BR" dirty="0"/>
        </a:p>
      </dgm:t>
    </dgm:pt>
    <dgm:pt modelId="{6B8A7287-B464-4565-841C-1E71C4EB1C77}" type="parTrans" cxnId="{A931881D-B062-40EC-86D8-777A54C1C35C}">
      <dgm:prSet/>
      <dgm:spPr/>
      <dgm:t>
        <a:bodyPr/>
        <a:lstStyle/>
        <a:p>
          <a:endParaRPr lang="pt-BR"/>
        </a:p>
      </dgm:t>
    </dgm:pt>
    <dgm:pt modelId="{C18F06CB-77A6-4B5D-8E42-3C22D7C6DF15}" type="sibTrans" cxnId="{A931881D-B062-40EC-86D8-777A54C1C35C}">
      <dgm:prSet/>
      <dgm:spPr/>
      <dgm:t>
        <a:bodyPr/>
        <a:lstStyle/>
        <a:p>
          <a:endParaRPr lang="pt-BR"/>
        </a:p>
      </dgm:t>
    </dgm:pt>
    <dgm:pt modelId="{572E7763-3923-451D-8DE5-A09309151B68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 dirty="0"/>
        </a:p>
      </dgm:t>
    </dgm:pt>
    <dgm:pt modelId="{BDD2E2AE-F92A-45C3-AE24-56048A71F1A3}" type="parTrans" cxnId="{9EE485A1-1CA7-4B02-B288-B88B5AFCC16C}">
      <dgm:prSet/>
      <dgm:spPr/>
      <dgm:t>
        <a:bodyPr/>
        <a:lstStyle/>
        <a:p>
          <a:endParaRPr lang="pt-BR"/>
        </a:p>
      </dgm:t>
    </dgm:pt>
    <dgm:pt modelId="{EE4CE592-2B31-4A97-B305-4B5D0D410842}" type="sibTrans" cxnId="{9EE485A1-1CA7-4B02-B288-B88B5AFCC16C}">
      <dgm:prSet/>
      <dgm:spPr/>
      <dgm:t>
        <a:bodyPr/>
        <a:lstStyle/>
        <a:p>
          <a:endParaRPr lang="pt-BR"/>
        </a:p>
      </dgm:t>
    </dgm:pt>
    <dgm:pt modelId="{B36F7D96-4809-4959-A067-059ACB3D0241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pt-BR" dirty="0" smtClean="0"/>
            <a:t> </a:t>
          </a:r>
          <a:endParaRPr lang="pt-BR" dirty="0"/>
        </a:p>
      </dgm:t>
    </dgm:pt>
    <dgm:pt modelId="{272DF14F-CE70-40A6-B413-2F17E4306675}" type="sibTrans" cxnId="{26868204-81B0-46FC-8EE9-627483CD3DA6}">
      <dgm:prSet/>
      <dgm:spPr/>
      <dgm:t>
        <a:bodyPr/>
        <a:lstStyle/>
        <a:p>
          <a:endParaRPr lang="pt-BR"/>
        </a:p>
      </dgm:t>
    </dgm:pt>
    <dgm:pt modelId="{C0A4CAAE-A6EE-40E8-A2C0-F8C80FF03185}" type="parTrans" cxnId="{26868204-81B0-46FC-8EE9-627483CD3DA6}">
      <dgm:prSet/>
      <dgm:spPr/>
      <dgm:t>
        <a:bodyPr/>
        <a:lstStyle/>
        <a:p>
          <a:endParaRPr lang="pt-BR"/>
        </a:p>
      </dgm:t>
    </dgm:pt>
    <dgm:pt modelId="{1F2E1CE0-E2F5-4888-9BCC-EED4FACC836D}" type="pres">
      <dgm:prSet presAssocID="{F0EACD7F-FFFB-4CE2-8112-66CE0C3C113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ABC989E-211C-49BB-A199-653AD8EF6F42}" type="pres">
      <dgm:prSet presAssocID="{913139C9-E31C-4941-8167-B9A662A817DC}" presName="centerShape" presStyleLbl="node0" presStyleIdx="0" presStyleCnt="1" custScaleX="144464" custScaleY="125210" custLinFactNeighborX="-72957" custLinFactNeighborY="-1282"/>
      <dgm:spPr/>
      <dgm:t>
        <a:bodyPr/>
        <a:lstStyle/>
        <a:p>
          <a:endParaRPr lang="pt-BR"/>
        </a:p>
      </dgm:t>
    </dgm:pt>
    <dgm:pt modelId="{EAC39FF1-EB1A-4DE6-9AE7-6E656CD97AC9}" type="pres">
      <dgm:prSet presAssocID="{99801F23-C102-4EF2-BFD9-8CC1B3C4798E}" presName="Name9" presStyleLbl="parChTrans1D2" presStyleIdx="0" presStyleCnt="4"/>
      <dgm:spPr/>
      <dgm:t>
        <a:bodyPr/>
        <a:lstStyle/>
        <a:p>
          <a:endParaRPr lang="pt-BR"/>
        </a:p>
      </dgm:t>
    </dgm:pt>
    <dgm:pt modelId="{674ADBAE-2A28-4024-AC7C-CF65C5F68E9E}" type="pres">
      <dgm:prSet presAssocID="{99801F23-C102-4EF2-BFD9-8CC1B3C4798E}" presName="connTx" presStyleLbl="parChTrans1D2" presStyleIdx="0" presStyleCnt="4"/>
      <dgm:spPr/>
      <dgm:t>
        <a:bodyPr/>
        <a:lstStyle/>
        <a:p>
          <a:endParaRPr lang="pt-BR"/>
        </a:p>
      </dgm:t>
    </dgm:pt>
    <dgm:pt modelId="{862045A0-A092-406C-BC38-0E0D7EEEEC56}" type="pres">
      <dgm:prSet presAssocID="{A75BC7BB-2CBF-4FE5-9128-5E4F5B861862}" presName="node" presStyleLbl="node1" presStyleIdx="0" presStyleCnt="4" custRadScaleRad="91553" custRadScaleInc="-1597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57741-4A0E-48B2-ABBE-AC4A6D1D0B00}" type="pres">
      <dgm:prSet presAssocID="{6B8A7287-B464-4565-841C-1E71C4EB1C77}" presName="Name9" presStyleLbl="parChTrans1D2" presStyleIdx="1" presStyleCnt="4"/>
      <dgm:spPr/>
      <dgm:t>
        <a:bodyPr/>
        <a:lstStyle/>
        <a:p>
          <a:endParaRPr lang="pt-BR"/>
        </a:p>
      </dgm:t>
    </dgm:pt>
    <dgm:pt modelId="{385A54D8-200C-460F-B547-C6059771B2BE}" type="pres">
      <dgm:prSet presAssocID="{6B8A7287-B464-4565-841C-1E71C4EB1C77}" presName="connTx" presStyleLbl="parChTrans1D2" presStyleIdx="1" presStyleCnt="4"/>
      <dgm:spPr/>
      <dgm:t>
        <a:bodyPr/>
        <a:lstStyle/>
        <a:p>
          <a:endParaRPr lang="pt-BR"/>
        </a:p>
      </dgm:t>
    </dgm:pt>
    <dgm:pt modelId="{6DA3A483-20E5-4840-BBA0-7670449F5D48}" type="pres">
      <dgm:prSet presAssocID="{E2481784-CDBD-4BAB-9E0B-4AB747EFCAD5}" presName="node" presStyleLbl="node1" presStyleIdx="1" presStyleCnt="4" custRadScaleRad="66708" custRadScaleInc="1620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5B2C79-58FB-420E-9334-97E3CE0D2A77}" type="pres">
      <dgm:prSet presAssocID="{C0A4CAAE-A6EE-40E8-A2C0-F8C80FF03185}" presName="Name9" presStyleLbl="parChTrans1D2" presStyleIdx="2" presStyleCnt="4"/>
      <dgm:spPr/>
      <dgm:t>
        <a:bodyPr/>
        <a:lstStyle/>
        <a:p>
          <a:endParaRPr lang="pt-BR"/>
        </a:p>
      </dgm:t>
    </dgm:pt>
    <dgm:pt modelId="{4E6B681C-3F11-46B8-8C98-EA5305CB54EA}" type="pres">
      <dgm:prSet presAssocID="{C0A4CAAE-A6EE-40E8-A2C0-F8C80FF03185}" presName="connTx" presStyleLbl="parChTrans1D2" presStyleIdx="2" presStyleCnt="4"/>
      <dgm:spPr/>
      <dgm:t>
        <a:bodyPr/>
        <a:lstStyle/>
        <a:p>
          <a:endParaRPr lang="pt-BR"/>
        </a:p>
      </dgm:t>
    </dgm:pt>
    <dgm:pt modelId="{55E1B6D0-5133-4B64-BD39-5D063816C917}" type="pres">
      <dgm:prSet presAssocID="{B36F7D96-4809-4959-A067-059ACB3D0241}" presName="node" presStyleLbl="node1" presStyleIdx="2" presStyleCnt="4" custRadScaleRad="116767" custRadScaleInc="-2661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88595C-BCF2-4D55-9104-09C1C5B5479B}" type="pres">
      <dgm:prSet presAssocID="{BDD2E2AE-F92A-45C3-AE24-56048A71F1A3}" presName="Name9" presStyleLbl="parChTrans1D2" presStyleIdx="3" presStyleCnt="4"/>
      <dgm:spPr/>
      <dgm:t>
        <a:bodyPr/>
        <a:lstStyle/>
        <a:p>
          <a:endParaRPr lang="pt-BR"/>
        </a:p>
      </dgm:t>
    </dgm:pt>
    <dgm:pt modelId="{317059B6-F219-418B-B4AD-50C955E741D2}" type="pres">
      <dgm:prSet presAssocID="{BDD2E2AE-F92A-45C3-AE24-56048A71F1A3}" presName="connTx" presStyleLbl="parChTrans1D2" presStyleIdx="3" presStyleCnt="4"/>
      <dgm:spPr/>
      <dgm:t>
        <a:bodyPr/>
        <a:lstStyle/>
        <a:p>
          <a:endParaRPr lang="pt-BR"/>
        </a:p>
      </dgm:t>
    </dgm:pt>
    <dgm:pt modelId="{AD173ABF-0D7B-47FD-992A-9526B0666516}" type="pres">
      <dgm:prSet presAssocID="{572E7763-3923-451D-8DE5-A09309151B68}" presName="node" presStyleLbl="node1" presStyleIdx="3" presStyleCnt="4" custRadScaleRad="168500" custRadScaleInc="-3744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9DD6908-4A74-4A10-A54C-6792EAF5E382}" type="presOf" srcId="{6B8A7287-B464-4565-841C-1E71C4EB1C77}" destId="{31557741-4A0E-48B2-ABBE-AC4A6D1D0B00}" srcOrd="0" destOrd="0" presId="urn:microsoft.com/office/officeart/2005/8/layout/radial1"/>
    <dgm:cxn modelId="{41073428-F4C2-4363-AD4B-D90F3A559D7B}" type="presOf" srcId="{6B8A7287-B464-4565-841C-1E71C4EB1C77}" destId="{385A54D8-200C-460F-B547-C6059771B2BE}" srcOrd="1" destOrd="0" presId="urn:microsoft.com/office/officeart/2005/8/layout/radial1"/>
    <dgm:cxn modelId="{9EE485A1-1CA7-4B02-B288-B88B5AFCC16C}" srcId="{913139C9-E31C-4941-8167-B9A662A817DC}" destId="{572E7763-3923-451D-8DE5-A09309151B68}" srcOrd="3" destOrd="0" parTransId="{BDD2E2AE-F92A-45C3-AE24-56048A71F1A3}" sibTransId="{EE4CE592-2B31-4A97-B305-4B5D0D410842}"/>
    <dgm:cxn modelId="{6894CCEE-9BBE-4C8D-8633-7B29E724AAB9}" type="presOf" srcId="{99801F23-C102-4EF2-BFD9-8CC1B3C4798E}" destId="{674ADBAE-2A28-4024-AC7C-CF65C5F68E9E}" srcOrd="1" destOrd="0" presId="urn:microsoft.com/office/officeart/2005/8/layout/radial1"/>
    <dgm:cxn modelId="{5268FD73-6CF5-4EE9-B285-1408022CF0AF}" type="presOf" srcId="{B36F7D96-4809-4959-A067-059ACB3D0241}" destId="{55E1B6D0-5133-4B64-BD39-5D063816C917}" srcOrd="0" destOrd="0" presId="urn:microsoft.com/office/officeart/2005/8/layout/radial1"/>
    <dgm:cxn modelId="{265F94BF-F8D3-4DCE-807D-4D07EC17E51C}" type="presOf" srcId="{99801F23-C102-4EF2-BFD9-8CC1B3C4798E}" destId="{EAC39FF1-EB1A-4DE6-9AE7-6E656CD97AC9}" srcOrd="0" destOrd="0" presId="urn:microsoft.com/office/officeart/2005/8/layout/radial1"/>
    <dgm:cxn modelId="{CFBDAA55-13DA-433E-A589-1B34D798B1FB}" type="presOf" srcId="{E2481784-CDBD-4BAB-9E0B-4AB747EFCAD5}" destId="{6DA3A483-20E5-4840-BBA0-7670449F5D48}" srcOrd="0" destOrd="0" presId="urn:microsoft.com/office/officeart/2005/8/layout/radial1"/>
    <dgm:cxn modelId="{A931881D-B062-40EC-86D8-777A54C1C35C}" srcId="{913139C9-E31C-4941-8167-B9A662A817DC}" destId="{E2481784-CDBD-4BAB-9E0B-4AB747EFCAD5}" srcOrd="1" destOrd="0" parTransId="{6B8A7287-B464-4565-841C-1E71C4EB1C77}" sibTransId="{C18F06CB-77A6-4B5D-8E42-3C22D7C6DF15}"/>
    <dgm:cxn modelId="{D6725FE7-8C70-48FC-9888-E3D312DE9C05}" type="presOf" srcId="{BDD2E2AE-F92A-45C3-AE24-56048A71F1A3}" destId="{4F88595C-BCF2-4D55-9104-09C1C5B5479B}" srcOrd="0" destOrd="0" presId="urn:microsoft.com/office/officeart/2005/8/layout/radial1"/>
    <dgm:cxn modelId="{26868204-81B0-46FC-8EE9-627483CD3DA6}" srcId="{913139C9-E31C-4941-8167-B9A662A817DC}" destId="{B36F7D96-4809-4959-A067-059ACB3D0241}" srcOrd="2" destOrd="0" parTransId="{C0A4CAAE-A6EE-40E8-A2C0-F8C80FF03185}" sibTransId="{272DF14F-CE70-40A6-B413-2F17E4306675}"/>
    <dgm:cxn modelId="{5CA00155-BF36-472A-B66B-AE48FC44EEF6}" srcId="{913139C9-E31C-4941-8167-B9A662A817DC}" destId="{A75BC7BB-2CBF-4FE5-9128-5E4F5B861862}" srcOrd="0" destOrd="0" parTransId="{99801F23-C102-4EF2-BFD9-8CC1B3C4798E}" sibTransId="{EE2AB36E-E98C-4E61-9B72-6A70D1E07C21}"/>
    <dgm:cxn modelId="{252BD31D-8BEC-45CC-90AD-F7DA70E3C523}" type="presOf" srcId="{572E7763-3923-451D-8DE5-A09309151B68}" destId="{AD173ABF-0D7B-47FD-992A-9526B0666516}" srcOrd="0" destOrd="0" presId="urn:microsoft.com/office/officeart/2005/8/layout/radial1"/>
    <dgm:cxn modelId="{AB199F7B-53C5-444F-B3F3-B92CD112665E}" type="presOf" srcId="{F0EACD7F-FFFB-4CE2-8112-66CE0C3C113A}" destId="{1F2E1CE0-E2F5-4888-9BCC-EED4FACC836D}" srcOrd="0" destOrd="0" presId="urn:microsoft.com/office/officeart/2005/8/layout/radial1"/>
    <dgm:cxn modelId="{FCA14BFF-811C-4C15-B0AD-35CE8E454892}" type="presOf" srcId="{913139C9-E31C-4941-8167-B9A662A817DC}" destId="{5ABC989E-211C-49BB-A199-653AD8EF6F42}" srcOrd="0" destOrd="0" presId="urn:microsoft.com/office/officeart/2005/8/layout/radial1"/>
    <dgm:cxn modelId="{EF06CC4D-6CBE-4A76-A872-FECE30165B8D}" type="presOf" srcId="{BDD2E2AE-F92A-45C3-AE24-56048A71F1A3}" destId="{317059B6-F219-418B-B4AD-50C955E741D2}" srcOrd="1" destOrd="0" presId="urn:microsoft.com/office/officeart/2005/8/layout/radial1"/>
    <dgm:cxn modelId="{4FA16354-01BC-4713-BE59-DBA181FFF2D6}" type="presOf" srcId="{A75BC7BB-2CBF-4FE5-9128-5E4F5B861862}" destId="{862045A0-A092-406C-BC38-0E0D7EEEEC56}" srcOrd="0" destOrd="0" presId="urn:microsoft.com/office/officeart/2005/8/layout/radial1"/>
    <dgm:cxn modelId="{61DE8E49-471E-4735-BB6E-3550024E6E7A}" type="presOf" srcId="{C0A4CAAE-A6EE-40E8-A2C0-F8C80FF03185}" destId="{255B2C79-58FB-420E-9334-97E3CE0D2A77}" srcOrd="0" destOrd="0" presId="urn:microsoft.com/office/officeart/2005/8/layout/radial1"/>
    <dgm:cxn modelId="{02366C51-7AC4-4DFB-B525-D53BD41459FC}" srcId="{F0EACD7F-FFFB-4CE2-8112-66CE0C3C113A}" destId="{913139C9-E31C-4941-8167-B9A662A817DC}" srcOrd="0" destOrd="0" parTransId="{BFA367EE-5A25-4A10-B0CC-5076B47EF363}" sibTransId="{BFE5A4B6-9571-4858-9B08-B67DC3D59E78}"/>
    <dgm:cxn modelId="{82198F89-66BE-497A-A1C1-1BF83DD625F9}" type="presOf" srcId="{C0A4CAAE-A6EE-40E8-A2C0-F8C80FF03185}" destId="{4E6B681C-3F11-46B8-8C98-EA5305CB54EA}" srcOrd="1" destOrd="0" presId="urn:microsoft.com/office/officeart/2005/8/layout/radial1"/>
    <dgm:cxn modelId="{ABFA4200-69C0-4B89-BBAD-AA0FFC9EAF8B}" type="presParOf" srcId="{1F2E1CE0-E2F5-4888-9BCC-EED4FACC836D}" destId="{5ABC989E-211C-49BB-A199-653AD8EF6F42}" srcOrd="0" destOrd="0" presId="urn:microsoft.com/office/officeart/2005/8/layout/radial1"/>
    <dgm:cxn modelId="{9C41847F-8486-42A5-99DD-8774A26CD4F9}" type="presParOf" srcId="{1F2E1CE0-E2F5-4888-9BCC-EED4FACC836D}" destId="{EAC39FF1-EB1A-4DE6-9AE7-6E656CD97AC9}" srcOrd="1" destOrd="0" presId="urn:microsoft.com/office/officeart/2005/8/layout/radial1"/>
    <dgm:cxn modelId="{CB59FE41-6F89-4DE4-A700-FC232CBE7955}" type="presParOf" srcId="{EAC39FF1-EB1A-4DE6-9AE7-6E656CD97AC9}" destId="{674ADBAE-2A28-4024-AC7C-CF65C5F68E9E}" srcOrd="0" destOrd="0" presId="urn:microsoft.com/office/officeart/2005/8/layout/radial1"/>
    <dgm:cxn modelId="{8C4D771B-8955-4455-B877-1E5EE3760A05}" type="presParOf" srcId="{1F2E1CE0-E2F5-4888-9BCC-EED4FACC836D}" destId="{862045A0-A092-406C-BC38-0E0D7EEEEC56}" srcOrd="2" destOrd="0" presId="urn:microsoft.com/office/officeart/2005/8/layout/radial1"/>
    <dgm:cxn modelId="{72EA9D1D-BD0F-449A-AE75-769CCA4407D1}" type="presParOf" srcId="{1F2E1CE0-E2F5-4888-9BCC-EED4FACC836D}" destId="{31557741-4A0E-48B2-ABBE-AC4A6D1D0B00}" srcOrd="3" destOrd="0" presId="urn:microsoft.com/office/officeart/2005/8/layout/radial1"/>
    <dgm:cxn modelId="{9C1C7721-307A-4BD4-BB77-73D3645613DD}" type="presParOf" srcId="{31557741-4A0E-48B2-ABBE-AC4A6D1D0B00}" destId="{385A54D8-200C-460F-B547-C6059771B2BE}" srcOrd="0" destOrd="0" presId="urn:microsoft.com/office/officeart/2005/8/layout/radial1"/>
    <dgm:cxn modelId="{050866CC-3774-4733-A321-93A92B6C97BA}" type="presParOf" srcId="{1F2E1CE0-E2F5-4888-9BCC-EED4FACC836D}" destId="{6DA3A483-20E5-4840-BBA0-7670449F5D48}" srcOrd="4" destOrd="0" presId="urn:microsoft.com/office/officeart/2005/8/layout/radial1"/>
    <dgm:cxn modelId="{F7517D01-CBF8-48E5-8CBF-34FC310A524B}" type="presParOf" srcId="{1F2E1CE0-E2F5-4888-9BCC-EED4FACC836D}" destId="{255B2C79-58FB-420E-9334-97E3CE0D2A77}" srcOrd="5" destOrd="0" presId="urn:microsoft.com/office/officeart/2005/8/layout/radial1"/>
    <dgm:cxn modelId="{84811974-EF56-44EE-A7C5-6615226644C0}" type="presParOf" srcId="{255B2C79-58FB-420E-9334-97E3CE0D2A77}" destId="{4E6B681C-3F11-46B8-8C98-EA5305CB54EA}" srcOrd="0" destOrd="0" presId="urn:microsoft.com/office/officeart/2005/8/layout/radial1"/>
    <dgm:cxn modelId="{4F3433C8-2521-4EF1-8196-DEB4623C85BC}" type="presParOf" srcId="{1F2E1CE0-E2F5-4888-9BCC-EED4FACC836D}" destId="{55E1B6D0-5133-4B64-BD39-5D063816C917}" srcOrd="6" destOrd="0" presId="urn:microsoft.com/office/officeart/2005/8/layout/radial1"/>
    <dgm:cxn modelId="{614682EF-06DC-486A-9569-9BDBCC16CF93}" type="presParOf" srcId="{1F2E1CE0-E2F5-4888-9BCC-EED4FACC836D}" destId="{4F88595C-BCF2-4D55-9104-09C1C5B5479B}" srcOrd="7" destOrd="0" presId="urn:microsoft.com/office/officeart/2005/8/layout/radial1"/>
    <dgm:cxn modelId="{0C2CBB7A-02F9-4C3F-ADB9-41EE19FEB7A8}" type="presParOf" srcId="{4F88595C-BCF2-4D55-9104-09C1C5B5479B}" destId="{317059B6-F219-418B-B4AD-50C955E741D2}" srcOrd="0" destOrd="0" presId="urn:microsoft.com/office/officeart/2005/8/layout/radial1"/>
    <dgm:cxn modelId="{6EA2301F-685D-43B2-A1C0-24E6D02EF7D8}" type="presParOf" srcId="{1F2E1CE0-E2F5-4888-9BCC-EED4FACC836D}" destId="{AD173ABF-0D7B-47FD-992A-9526B066651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BC989E-211C-49BB-A199-653AD8EF6F42}">
      <dsp:nvSpPr>
        <dsp:cNvPr id="0" name=""/>
        <dsp:cNvSpPr/>
      </dsp:nvSpPr>
      <dsp:spPr>
        <a:xfrm>
          <a:off x="1114199" y="2174839"/>
          <a:ext cx="2747739" cy="23815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/>
        </a:p>
      </dsp:txBody>
      <dsp:txXfrm>
        <a:off x="1114199" y="2174839"/>
        <a:ext cx="2747739" cy="2381523"/>
      </dsp:txXfrm>
    </dsp:sp>
    <dsp:sp modelId="{EAC39FF1-EB1A-4DE6-9AE7-6E656CD97AC9}">
      <dsp:nvSpPr>
        <dsp:cNvPr id="0" name=""/>
        <dsp:cNvSpPr/>
      </dsp:nvSpPr>
      <dsp:spPr>
        <a:xfrm rot="19602925">
          <a:off x="3442494" y="2161742"/>
          <a:ext cx="1715925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1715925" y="1404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 rot="19602925">
        <a:off x="4257559" y="2132884"/>
        <a:ext cx="85796" cy="85796"/>
      </dsp:txXfrm>
    </dsp:sp>
    <dsp:sp modelId="{862045A0-A092-406C-BC38-0E0D7EEEEC56}">
      <dsp:nvSpPr>
        <dsp:cNvPr id="0" name=""/>
        <dsp:cNvSpPr/>
      </dsp:nvSpPr>
      <dsp:spPr>
        <a:xfrm>
          <a:off x="4861667" y="232009"/>
          <a:ext cx="1902023" cy="19020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 </a:t>
          </a:r>
          <a:endParaRPr lang="pt-BR" sz="6500" kern="1200" dirty="0"/>
        </a:p>
      </dsp:txBody>
      <dsp:txXfrm>
        <a:off x="4861667" y="232009"/>
        <a:ext cx="1902023" cy="1902023"/>
      </dsp:txXfrm>
    </dsp:sp>
    <dsp:sp modelId="{31557741-4A0E-48B2-ABBE-AC4A6D1D0B00}">
      <dsp:nvSpPr>
        <dsp:cNvPr id="0" name=""/>
        <dsp:cNvSpPr/>
      </dsp:nvSpPr>
      <dsp:spPr>
        <a:xfrm rot="1310709">
          <a:off x="3659121" y="4244721"/>
          <a:ext cx="2113829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2113829" y="1404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700" kern="1200"/>
        </a:p>
      </dsp:txBody>
      <dsp:txXfrm rot="1310709">
        <a:off x="4663190" y="4205915"/>
        <a:ext cx="105691" cy="105691"/>
      </dsp:txXfrm>
    </dsp:sp>
    <dsp:sp modelId="{6DA3A483-20E5-4840-BBA0-7670449F5D48}">
      <dsp:nvSpPr>
        <dsp:cNvPr id="0" name=""/>
        <dsp:cNvSpPr/>
      </dsp:nvSpPr>
      <dsp:spPr>
        <a:xfrm>
          <a:off x="5628767" y="4054897"/>
          <a:ext cx="1902023" cy="19020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 </a:t>
          </a:r>
          <a:endParaRPr lang="pt-BR" sz="6500" kern="1200" dirty="0"/>
        </a:p>
      </dsp:txBody>
      <dsp:txXfrm>
        <a:off x="5628767" y="4054897"/>
        <a:ext cx="1902023" cy="1902023"/>
      </dsp:txXfrm>
    </dsp:sp>
    <dsp:sp modelId="{255B2C79-58FB-420E-9334-97E3CE0D2A77}">
      <dsp:nvSpPr>
        <dsp:cNvPr id="0" name=""/>
        <dsp:cNvSpPr/>
      </dsp:nvSpPr>
      <dsp:spPr>
        <a:xfrm rot="20842584">
          <a:off x="3770483" y="2621823"/>
          <a:ext cx="3951881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3951881" y="1404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/>
        </a:p>
      </dsp:txBody>
      <dsp:txXfrm rot="20842584">
        <a:off x="5647627" y="2537066"/>
        <a:ext cx="197594" cy="197594"/>
      </dsp:txXfrm>
    </dsp:sp>
    <dsp:sp modelId="{55E1B6D0-5133-4B64-BD39-5D063816C917}">
      <dsp:nvSpPr>
        <dsp:cNvPr id="0" name=""/>
        <dsp:cNvSpPr/>
      </dsp:nvSpPr>
      <dsp:spPr>
        <a:xfrm>
          <a:off x="7651611" y="1045181"/>
          <a:ext cx="1902023" cy="190202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 smtClean="0"/>
            <a:t> </a:t>
          </a:r>
          <a:endParaRPr lang="pt-BR" sz="6500" kern="1200" dirty="0"/>
        </a:p>
      </dsp:txBody>
      <dsp:txXfrm>
        <a:off x="7651611" y="1045181"/>
        <a:ext cx="1902023" cy="1902023"/>
      </dsp:txXfrm>
    </dsp:sp>
    <dsp:sp modelId="{4F88595C-BCF2-4D55-9104-09C1C5B5479B}">
      <dsp:nvSpPr>
        <dsp:cNvPr id="0" name=""/>
        <dsp:cNvSpPr/>
      </dsp:nvSpPr>
      <dsp:spPr>
        <a:xfrm rot="397556">
          <a:off x="3831659" y="3822476"/>
          <a:ext cx="5420678" cy="28081"/>
        </a:xfrm>
        <a:custGeom>
          <a:avLst/>
          <a:gdLst/>
          <a:ahLst/>
          <a:cxnLst/>
          <a:rect l="0" t="0" r="0" b="0"/>
          <a:pathLst>
            <a:path>
              <a:moveTo>
                <a:pt x="0" y="14040"/>
              </a:moveTo>
              <a:lnTo>
                <a:pt x="5420678" y="14040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900" kern="1200"/>
        </a:p>
      </dsp:txBody>
      <dsp:txXfrm rot="397556">
        <a:off x="6406481" y="3700999"/>
        <a:ext cx="271033" cy="271033"/>
      </dsp:txXfrm>
    </dsp:sp>
    <dsp:sp modelId="{AD173ABF-0D7B-47FD-992A-9526B0666516}">
      <dsp:nvSpPr>
        <dsp:cNvPr id="0" name=""/>
        <dsp:cNvSpPr/>
      </dsp:nvSpPr>
      <dsp:spPr>
        <a:xfrm>
          <a:off x="9227882" y="3307976"/>
          <a:ext cx="1902023" cy="190202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/>
        </a:p>
      </dsp:txBody>
      <dsp:txXfrm>
        <a:off x="9227882" y="3307976"/>
        <a:ext cx="1902023" cy="1902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2A3A-E1C2-42EA-BDD6-305DAB1834E8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03FD-669F-475F-B08E-D2CB64605A7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187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http://www.bibliotecavirtual.sp.gov.br/imagens/galerias/saopaulo-estado-mg-rj-sp.jpg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566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40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http://www.estudokids.com.br/wp-content/uploads/2014/03/newton-lei-da-gravidade.jpg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761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http://www.estudokids.com.br/wp-content/uploads/2014/03/newton-lei-da-gravidade.jpg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9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040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http://sci.esa.int/science-e-media/img/65/XMM_Bullet_Group_625.jpg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417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http://manualdaquimica.uol.com.br/upload/conteudo/images/elementos-quimicos-em-cubos-com-numero-atomico-massa-atomica-configuracao-eletronica-como-na-tabela-periodica-546a544513c32.jpg</a:t>
            </a:r>
          </a:p>
          <a:p>
            <a:r>
              <a:rPr lang="pt-BR" dirty="0" smtClean="0"/>
              <a:t>http://www.joaodefreitas.com.br/fotos/racashumanas2.jpg</a:t>
            </a:r>
          </a:p>
          <a:p>
            <a:r>
              <a:rPr lang="pt-BR" dirty="0" smtClean="0"/>
              <a:t>http://wallpaper.ultradownloads.com.br/71804_Papel-de-Parede-Rocha-dancante-Utah_1400x1050.jpg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742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http://www.1minutoastronomia.org/wp-content/uploads/2009/11/Jfernandes3.jpg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943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8667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7768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697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5536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2649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6970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3237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5790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4888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4814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7991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BFFC7-5AFF-4374-B478-E246B74FFF84}" type="datetimeFigureOut">
              <a:rPr lang="en-US" smtClean="0"/>
              <a:pPr/>
              <a:t>7/9/2016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03D9-1EF9-4D83-8F99-27C64A2CC18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9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http://powerpoint.sage-fox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astro.if.ufrgs.br/galax/" TargetMode="External"/><Relationship Id="rId3" Type="http://schemas.openxmlformats.org/officeDocument/2006/relationships/hyperlink" Target="http://www.portaldoastronomo.org/tema_11_4.php" TargetMode="External"/><Relationship Id="rId7" Type="http://schemas.openxmlformats.org/officeDocument/2006/relationships/hyperlink" Target="http://www.zenite.nu/as-colisoes-de-galaxias/" TargetMode="External"/><Relationship Id="rId2" Type="http://schemas.openxmlformats.org/officeDocument/2006/relationships/hyperlink" Target="http://www.observatorio.ufmg.br/dicas06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tronoo.com/pt/artigos/aglomerado-bala.html" TargetMode="External"/><Relationship Id="rId5" Type="http://schemas.openxmlformats.org/officeDocument/2006/relationships/hyperlink" Target="http://www.if.ufrj.br/~orca/intcosmo/122/Aula2Cap8.pdf" TargetMode="External"/><Relationship Id="rId4" Type="http://schemas.openxmlformats.org/officeDocument/2006/relationships/hyperlink" Target="http://www.astronoo.com/pt/artigos/fusao-de-galaxias.html" TargetMode="External"/><Relationship Id="rId9" Type="http://schemas.openxmlformats.org/officeDocument/2006/relationships/hyperlink" Target="http://powerpoint.sage-fox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powerpoint.sage-fox.com/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owerpoint.sage-fox.com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point.sage-fox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4" y="-23648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2343547" y="2818797"/>
            <a:ext cx="7504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Bodoni MT" panose="02070603080606020203" pitchFamily="18" charset="0"/>
                <a:cs typeface="Estrangelo Edessa" panose="03080600000000000000" pitchFamily="66" charset="0"/>
              </a:rPr>
              <a:t>Colisões</a:t>
            </a:r>
            <a:r>
              <a:rPr lang="en-US" sz="6000" dirty="0" smtClean="0">
                <a:solidFill>
                  <a:schemeClr val="bg1"/>
                </a:solidFill>
                <a:latin typeface="Bodoni MT" panose="02070603080606020203" pitchFamily="18" charset="0"/>
                <a:cs typeface="Estrangelo Edessa" panose="03080600000000000000" pitchFamily="66" charset="0"/>
              </a:rPr>
              <a:t> de </a:t>
            </a:r>
            <a:r>
              <a:rPr lang="en-US" sz="6000" dirty="0" err="1" smtClean="0">
                <a:solidFill>
                  <a:schemeClr val="bg1"/>
                </a:solidFill>
                <a:latin typeface="Bodoni MT" panose="02070603080606020203" pitchFamily="18" charset="0"/>
                <a:cs typeface="Estrangelo Edessa" panose="03080600000000000000" pitchFamily="66" charset="0"/>
              </a:rPr>
              <a:t>Galáxias</a:t>
            </a:r>
            <a:r>
              <a:rPr lang="en-US" sz="6000" dirty="0" smtClean="0">
                <a:solidFill>
                  <a:schemeClr val="bg1"/>
                </a:solidFill>
                <a:latin typeface="Bodoni MT" panose="02070603080606020203" pitchFamily="18" charset="0"/>
                <a:cs typeface="Estrangelo Edessa" panose="03080600000000000000" pitchFamily="66" charset="0"/>
              </a:rPr>
              <a:t> </a:t>
            </a:r>
            <a:endParaRPr lang="en-US" sz="6000" dirty="0">
              <a:solidFill>
                <a:schemeClr val="bg1"/>
              </a:solidFill>
              <a:latin typeface="Bodoni MT" panose="02070603080606020203" pitchFamily="18" charset="0"/>
              <a:cs typeface="Estrangelo Edessa" panose="03080600000000000000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3337" y="5828808"/>
            <a:ext cx="377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Jennifer Machado Soares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j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Estrangelo Edessa" panose="03080600000000000000" pitchFamily="66" charset="0"/>
              </a:rPr>
              <a:t>ennifer.soares@usp.br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cs typeface="Estrangelo Edessa" panose="03080600000000000000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065" y="5189400"/>
            <a:ext cx="1638300" cy="1638300"/>
          </a:xfrm>
          <a:prstGeom prst="rect">
            <a:avLst/>
          </a:prstGeom>
        </p:spPr>
      </p:pic>
      <p:pic>
        <p:nvPicPr>
          <p:cNvPr id="1026" name="Picture 2" descr="http://www.cdcc.usp.br/cda/historico/30-anos-cda/LOGO-30-anos-late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0"/>
            <a:ext cx="1428750" cy="1038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0222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3059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999" y="2630343"/>
            <a:ext cx="7638093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1-Interação </a:t>
            </a:r>
            <a:r>
              <a:rPr lang="pt-BR" dirty="0" smtClean="0">
                <a:solidFill>
                  <a:schemeClr val="bg1"/>
                </a:solidFill>
              </a:rPr>
              <a:t>galáxias </a:t>
            </a:r>
            <a:r>
              <a:rPr lang="pt-BR" dirty="0" smtClean="0">
                <a:solidFill>
                  <a:schemeClr val="bg1"/>
                </a:solidFill>
              </a:rPr>
              <a:t>iguais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://www.gifandgif.eu/animated_gif/Camera/Animated%20Gif%20Camera%20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674" y="1785324"/>
            <a:ext cx="2296680" cy="2664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86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9578" y="2390786"/>
            <a:ext cx="11152842" cy="2544357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7" y="1585468"/>
            <a:ext cx="1059704" cy="9622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1515" y="2547761"/>
            <a:ext cx="9347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1" dirty="0" smtClean="0">
                <a:solidFill>
                  <a:schemeClr val="bg1"/>
                </a:solidFill>
                <a:latin typeface="+mj-lt"/>
              </a:rPr>
              <a:t>Uma colisão de galáxias gigantes é um processo que dura centenas de milhões de anos, até um bilhão de anos.</a:t>
            </a:r>
            <a:endParaRPr lang="en-US" sz="36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785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3059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999" y="2630343"/>
            <a:ext cx="8382001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2-Imagens Hubble com simulação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6084" name="Picture 4" descr="http://portaldoprofessor.mec.gov.br/storage/discovirtual/galerias/imagem/0000004068/md.0000045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757" y="1333889"/>
            <a:ext cx="1829089" cy="4431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86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3059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999" y="2630343"/>
            <a:ext cx="8382001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3 - </a:t>
            </a:r>
            <a:r>
              <a:rPr lang="pt-BR" dirty="0" err="1" smtClean="0">
                <a:solidFill>
                  <a:schemeClr val="bg1"/>
                </a:solidFill>
              </a:rPr>
              <a:t>Antennae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Galaxy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7106" name="Picture 2" descr="https://coachalfa.files.wordpress.com/2009/12/filmad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938" y="2389984"/>
            <a:ext cx="2182379" cy="2065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86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/>
          <a:srcRect l="32773" t="35241" r="34142" b="16105"/>
          <a:stretch/>
        </p:blipFill>
        <p:spPr>
          <a:xfrm>
            <a:off x="1991444" y="70725"/>
            <a:ext cx="8209113" cy="678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56666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/>
          <a:srcRect l="25853" t="30105" r="28304" b="12067"/>
          <a:stretch/>
        </p:blipFill>
        <p:spPr>
          <a:xfrm>
            <a:off x="1679595" y="296839"/>
            <a:ext cx="8832810" cy="626432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 rot="19750313">
            <a:off x="158942" y="4235638"/>
            <a:ext cx="247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66FFFF"/>
                </a:solidFill>
              </a:rPr>
              <a:t>Galáxia não afetada pela colisão</a:t>
            </a:r>
            <a:endParaRPr lang="pt-BR" sz="2400" dirty="0">
              <a:solidFill>
                <a:srgbClr val="66FF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937501">
            <a:off x="10431953" y="4417682"/>
            <a:ext cx="247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66FFFF"/>
                </a:solidFill>
              </a:rPr>
              <a:t>Galáxia não afetada pela colisão</a:t>
            </a:r>
            <a:endParaRPr lang="pt-BR" sz="24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5720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iamond 4"/>
          <p:cNvSpPr/>
          <p:nvPr/>
        </p:nvSpPr>
        <p:spPr>
          <a:xfrm>
            <a:off x="4138859" y="1097121"/>
            <a:ext cx="4572000" cy="4572000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6530447" y="260631"/>
            <a:ext cx="3017520" cy="3017520"/>
          </a:xfrm>
          <a:prstGeom prst="diamond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6530447" y="3488091"/>
            <a:ext cx="3017520" cy="3017520"/>
          </a:xfrm>
          <a:prstGeom prst="diamond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3322150" y="3488091"/>
            <a:ext cx="3017520" cy="3017520"/>
          </a:xfrm>
          <a:prstGeom prst="diamond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/>
          <p:cNvSpPr/>
          <p:nvPr/>
        </p:nvSpPr>
        <p:spPr>
          <a:xfrm>
            <a:off x="4930247" y="1866520"/>
            <a:ext cx="3017520" cy="301752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/>
          <p:cNvSpPr/>
          <p:nvPr/>
        </p:nvSpPr>
        <p:spPr>
          <a:xfrm>
            <a:off x="3301750" y="260631"/>
            <a:ext cx="3017520" cy="3017520"/>
          </a:xfrm>
          <a:prstGeom prst="diamond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12717" y="3393630"/>
            <a:ext cx="27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Browallia New" panose="020B0604020202020204" pitchFamily="34" charset="-34"/>
              </a:rPr>
              <a:t>Matéria</a:t>
            </a:r>
            <a:r>
              <a:rPr lang="en-US" sz="2400" b="1" dirty="0" smtClean="0">
                <a:latin typeface="+mj-lt"/>
                <a:cs typeface="Browallia New" panose="020B0604020202020204" pitchFamily="34" charset="-34"/>
              </a:rPr>
              <a:t> </a:t>
            </a:r>
            <a:r>
              <a:rPr lang="en-US" sz="2400" b="1" dirty="0" err="1" smtClean="0">
                <a:latin typeface="+mj-lt"/>
                <a:cs typeface="Browallia New" panose="020B0604020202020204" pitchFamily="34" charset="-34"/>
              </a:rPr>
              <a:t>Escura</a:t>
            </a:r>
            <a:endParaRPr lang="en-US" sz="2400" b="1" dirty="0">
              <a:latin typeface="+mj-lt"/>
              <a:cs typeface="Browallia New" panose="020B0604020202020204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4620" y="1584725"/>
            <a:ext cx="277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Não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interage</a:t>
            </a:r>
            <a:r>
              <a:rPr lang="en-US" b="1" dirty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eletromagneticamente</a:t>
            </a:r>
            <a:endParaRPr lang="en-US" b="1" dirty="0">
              <a:solidFill>
                <a:schemeClr val="bg1"/>
              </a:solidFill>
              <a:latin typeface="+mj-lt"/>
              <a:cs typeface="Browallia New" panose="020B0604020202020204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4784" y="1579484"/>
            <a:ext cx="27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Interage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gravitacionalmete</a:t>
            </a:r>
            <a:endParaRPr lang="en-US" b="1" dirty="0">
              <a:solidFill>
                <a:schemeClr val="bg1"/>
              </a:solidFill>
              <a:latin typeface="+mj-lt"/>
              <a:cs typeface="Browallia New" panose="020B0604020202020204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73194" y="4806481"/>
            <a:ext cx="277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Não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absorve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nem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emite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luz</a:t>
            </a:r>
            <a:endParaRPr lang="en-US" b="1" dirty="0">
              <a:solidFill>
                <a:schemeClr val="bg1"/>
              </a:solidFill>
              <a:latin typeface="+mj-lt"/>
              <a:cs typeface="Browallia New" panose="020B0604020202020204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54140" y="4805307"/>
            <a:ext cx="277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Corresponde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a 25 % da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composição</a:t>
            </a:r>
            <a:r>
              <a:rPr lang="en-US" b="1" dirty="0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 do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  <a:cs typeface="Browallia New" panose="020B0604020202020204" pitchFamily="34" charset="-34"/>
              </a:rPr>
              <a:t>Universo</a:t>
            </a:r>
            <a:endParaRPr lang="en-US" b="1" dirty="0">
              <a:solidFill>
                <a:schemeClr val="bg1"/>
              </a:solidFill>
              <a:latin typeface="+mj-lt"/>
              <a:cs typeface="Browallia New" panose="020B06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25" y="601351"/>
            <a:ext cx="90397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28" y="585472"/>
            <a:ext cx="934365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12" y="3816725"/>
            <a:ext cx="92475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50" y="3831155"/>
            <a:ext cx="807433" cy="914400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05" y="2271572"/>
            <a:ext cx="799759" cy="104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6432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="" xmlns:p14="http://schemas.microsoft.com/office/powerpoint/2010/main" val="252311329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39"/>
          <p:cNvSpPr/>
          <p:nvPr/>
        </p:nvSpPr>
        <p:spPr>
          <a:xfrm>
            <a:off x="132707" y="143202"/>
            <a:ext cx="4467428" cy="4947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0"/>
          <p:cNvSpPr txBox="1"/>
          <p:nvPr/>
        </p:nvSpPr>
        <p:spPr>
          <a:xfrm>
            <a:off x="-120304" y="143202"/>
            <a:ext cx="4720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cs typeface="Browallia New" panose="020B0604020202020204" pitchFamily="34" charset="-34"/>
              </a:rPr>
              <a:t>Matéria</a:t>
            </a:r>
            <a:r>
              <a:rPr lang="en-US" sz="3000" dirty="0" smtClean="0">
                <a:solidFill>
                  <a:schemeClr val="bg1"/>
                </a:solidFill>
                <a:cs typeface="Browallia New" panose="020B0604020202020204" pitchFamily="34" charset="-34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cs typeface="Browallia New" panose="020B0604020202020204" pitchFamily="34" charset="-34"/>
              </a:rPr>
              <a:t>bariônica</a:t>
            </a:r>
            <a:endParaRPr lang="en-US" sz="30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351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3059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9999" y="2630343"/>
            <a:ext cx="8382001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4 </a:t>
            </a:r>
            <a:r>
              <a:rPr lang="pt-BR" dirty="0" smtClean="0">
                <a:solidFill>
                  <a:schemeClr val="bg1"/>
                </a:solidFill>
              </a:rPr>
              <a:t>– V. Láctea </a:t>
            </a:r>
            <a:r>
              <a:rPr lang="pt-BR" dirty="0" smtClean="0">
                <a:solidFill>
                  <a:schemeClr val="bg1"/>
                </a:solidFill>
              </a:rPr>
              <a:t>e </a:t>
            </a:r>
            <a:r>
              <a:rPr lang="pt-BR" dirty="0" smtClean="0">
                <a:solidFill>
                  <a:schemeClr val="bg1"/>
                </a:solidFill>
              </a:rPr>
              <a:t>Andrômeda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4034" name="Picture 2" descr="Resultado de imagem para filmadora desen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812" y="2375044"/>
            <a:ext cx="2266950" cy="2009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86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1minutoastronomia.org/wp-content/uploads/2009/11/Jfernandes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11"/>
          <a:stretch/>
        </p:blipFill>
        <p:spPr bwMode="auto">
          <a:xfrm>
            <a:off x="787022" y="0"/>
            <a:ext cx="10617957" cy="6864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1261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aláxia dos ratos ou NGC46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1" y="587919"/>
            <a:ext cx="3000375" cy="20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Fusão de galáxias, as anten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94" y="3956759"/>
            <a:ext cx="3000375" cy="2247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galáxia cartwhe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99" y="464093"/>
            <a:ext cx="3000375" cy="2247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Fusão pendente na ARP 1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12" y="3580521"/>
            <a:ext cx="3000375" cy="3000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Fusão completa, a galáxia NGC 26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56" y="587919"/>
            <a:ext cx="3600452" cy="20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2" name="Picture 14" descr="Colisão de galáxias Arp 142 NGC 2936 NGC 29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6" y="3799596"/>
            <a:ext cx="3048000" cy="2562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1377644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0" y="18966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9515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Próximas Sessões Astronomia</a:t>
            </a:r>
            <a:endParaRPr lang="pt-BR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02065547"/>
              </p:ext>
            </p:extLst>
          </p:nvPr>
        </p:nvGraphicFramePr>
        <p:xfrm>
          <a:off x="3411940" y="1825625"/>
          <a:ext cx="6414447" cy="4351338"/>
        </p:xfrm>
        <a:graphic>
          <a:graphicData uri="http://schemas.openxmlformats.org/drawingml/2006/table">
            <a:tbl>
              <a:tblPr>
                <a:noFill/>
                <a:tableStyleId>{793D81CF-94F2-401A-BA57-92F5A7B2D0C5}</a:tableStyleId>
              </a:tblPr>
              <a:tblGrid>
                <a:gridCol w="2138149"/>
                <a:gridCol w="2138149"/>
                <a:gridCol w="2138149"/>
              </a:tblGrid>
              <a:tr h="1450446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16/Julho</a:t>
                      </a:r>
                      <a:endParaRPr lang="pt-BR" sz="80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Priscila</a:t>
                      </a: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Energia</a:t>
                      </a:r>
                    </a:p>
                    <a:p>
                      <a:pPr algn="ctr" fontAlgn="ctr"/>
                      <a:r>
                        <a:rPr lang="pt-BR" sz="2800" b="1" dirty="0" smtClean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Escura</a:t>
                      </a:r>
                      <a:endParaRPr lang="pt-BR" sz="2800" b="1" dirty="0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0446">
                <a:tc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23/Julho</a:t>
                      </a:r>
                      <a:b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pt-BR" sz="2800" b="1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Lucas </a:t>
                      </a:r>
                      <a:b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pt-BR" sz="2800" b="1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Objetos do Universo</a:t>
                      </a:r>
                      <a:b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pt-BR" sz="2800" b="1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0446">
                <a:tc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30/Julho</a:t>
                      </a:r>
                      <a:b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pt-BR" sz="2800" b="1">
                        <a:ln>
                          <a:solidFill>
                            <a:schemeClr val="bg1">
                              <a:lumMod val="95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Tamara</a:t>
                      </a: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dirty="0">
                          <a:ln>
                            <a:solidFill>
                              <a:schemeClr val="bg1">
                                <a:lumMod val="95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Auroras Polares</a:t>
                      </a:r>
                    </a:p>
                  </a:txBody>
                  <a:tcPr marL="2328" marR="2328" marT="2328" marB="23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71359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707" y="143202"/>
            <a:ext cx="2690649" cy="4947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889" y="810779"/>
            <a:ext cx="9039068" cy="5947193"/>
          </a:xfrm>
          <a:solidFill>
            <a:schemeClr val="bg1">
              <a:lumMod val="85000"/>
              <a:alpha val="75000"/>
            </a:schemeClr>
          </a:solidFill>
          <a:ln w="12700">
            <a:noFill/>
          </a:ln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www.observatorio.ufmg.br/dicas06.htm</a:t>
            </a:r>
            <a:r>
              <a:rPr lang="en-US" sz="1400" dirty="0" smtClean="0"/>
              <a:t> (</a:t>
            </a:r>
            <a:r>
              <a:rPr lang="pt-BR" sz="1400" dirty="0"/>
              <a:t>As três galáxias que podemos ver a olho </a:t>
            </a:r>
            <a:r>
              <a:rPr lang="pt-BR" sz="1400" dirty="0" smtClean="0"/>
              <a:t>nu. </a:t>
            </a:r>
            <a:r>
              <a:rPr lang="pt-BR" sz="1400" i="1" dirty="0" smtClean="0"/>
              <a:t>Guilherme </a:t>
            </a:r>
            <a:r>
              <a:rPr lang="pt-BR" sz="1400" i="1" dirty="0"/>
              <a:t>Murici Corrêa (Monitor UFMG/Frei </a:t>
            </a:r>
            <a:r>
              <a:rPr lang="pt-BR" sz="1400" i="1" dirty="0" smtClean="0"/>
              <a:t>Rosário)</a:t>
            </a:r>
          </a:p>
          <a:p>
            <a:endParaRPr lang="pt-BR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www.portaldoastronomo.org/tema_11_4.php</a:t>
            </a:r>
            <a:r>
              <a:rPr lang="en-US" sz="1400" dirty="0" smtClean="0"/>
              <a:t> (</a:t>
            </a:r>
            <a:r>
              <a:rPr lang="pt-BR" sz="1400" dirty="0" smtClean="0"/>
              <a:t>Algumas </a:t>
            </a:r>
            <a:r>
              <a:rPr lang="pt-BR" sz="1400" dirty="0"/>
              <a:t>características principais dos vários tipos de </a:t>
            </a:r>
            <a:r>
              <a:rPr lang="pt-BR" sz="1400" dirty="0" smtClean="0"/>
              <a:t>Galáxias)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t-BR" sz="1400" dirty="0">
                <a:hlinkClick r:id="rId4"/>
              </a:rPr>
              <a:t>http://</a:t>
            </a:r>
            <a:r>
              <a:rPr lang="pt-BR" sz="1400" dirty="0" smtClean="0">
                <a:hlinkClick r:id="rId4"/>
              </a:rPr>
              <a:t>www.astronoo.com/pt/artigos/fusao-de-galaxias.html</a:t>
            </a:r>
            <a:r>
              <a:rPr lang="pt-BR" sz="1400" dirty="0"/>
              <a:t> </a:t>
            </a:r>
            <a:r>
              <a:rPr lang="pt-BR" sz="1400" dirty="0" smtClean="0"/>
              <a:t>(Fusão </a:t>
            </a:r>
            <a:r>
              <a:rPr lang="pt-BR" sz="1400" dirty="0"/>
              <a:t>de </a:t>
            </a:r>
            <a:r>
              <a:rPr lang="pt-BR" sz="1400" dirty="0" smtClean="0"/>
              <a:t>galáxias. </a:t>
            </a:r>
            <a:r>
              <a:rPr lang="pt-BR" sz="1400" i="1" dirty="0"/>
              <a:t>Astronomia, Astrofísica, Evolução e Ciências da Terra</a:t>
            </a:r>
            <a:r>
              <a:rPr lang="pt-BR" sz="1400" i="1" dirty="0" smtClean="0"/>
              <a:t>.</a:t>
            </a:r>
            <a:r>
              <a:rPr lang="pt-BR" sz="14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>
              <a:hlinkClick r:id="rId5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400" dirty="0" smtClean="0">
                <a:hlinkClick r:id="rId5"/>
              </a:rPr>
              <a:t>http</a:t>
            </a:r>
            <a:r>
              <a:rPr lang="pt-BR" sz="1400" dirty="0">
                <a:hlinkClick r:id="rId5"/>
              </a:rPr>
              <a:t>://www.if.ufrj.br/~</a:t>
            </a:r>
            <a:r>
              <a:rPr lang="pt-BR" sz="1400" dirty="0" smtClean="0">
                <a:hlinkClick r:id="rId5"/>
              </a:rPr>
              <a:t>orca/intcosmo/122/Aula2Cap8.pdf</a:t>
            </a:r>
            <a:r>
              <a:rPr lang="pt-BR" sz="1400" dirty="0" smtClean="0"/>
              <a:t> (</a:t>
            </a:r>
            <a:r>
              <a:rPr lang="pt-BR" sz="1400" dirty="0" err="1" smtClean="0"/>
              <a:t>Máteria</a:t>
            </a:r>
            <a:r>
              <a:rPr lang="pt-BR" sz="1400" dirty="0" smtClean="0"/>
              <a:t> Escura. Introdução a Cosmologia. </a:t>
            </a:r>
            <a:r>
              <a:rPr lang="pt-BR" sz="1400" dirty="0"/>
              <a:t>2</a:t>
            </a:r>
            <a:r>
              <a:rPr lang="pt-BR" sz="1400" dirty="0" smtClean="0"/>
              <a:t>012/02)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>
              <a:hlinkClick r:id="rId6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400" dirty="0" smtClean="0">
                <a:hlinkClick r:id="rId6"/>
              </a:rPr>
              <a:t>http</a:t>
            </a:r>
            <a:r>
              <a:rPr lang="pt-BR" sz="1400" dirty="0">
                <a:hlinkClick r:id="rId6"/>
              </a:rPr>
              <a:t>://</a:t>
            </a:r>
            <a:r>
              <a:rPr lang="pt-BR" sz="1400" dirty="0" smtClean="0">
                <a:hlinkClick r:id="rId6"/>
              </a:rPr>
              <a:t>www.astronoo.com/pt/artigos/aglomerado-bala.html</a:t>
            </a:r>
            <a:r>
              <a:rPr lang="pt-BR" sz="1400" dirty="0" smtClean="0"/>
              <a:t>( Aglomerado Bala. </a:t>
            </a:r>
            <a:r>
              <a:rPr lang="pt-BR" sz="1400" i="1" dirty="0"/>
              <a:t>Astronomia, Astrofísica, Evolução e Ciências da Terra</a:t>
            </a:r>
            <a:r>
              <a:rPr lang="pt-BR" sz="1400" i="1" dirty="0" smtClean="0"/>
              <a:t>.</a:t>
            </a:r>
            <a:r>
              <a:rPr lang="pt-BR" sz="1400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t-BR" sz="1400" dirty="0" smtClean="0"/>
              <a:t> </a:t>
            </a:r>
            <a:r>
              <a:rPr lang="pt-BR" sz="1400" dirty="0"/>
              <a:t>Costa, J. R. V. As colisões de galáxias. Astronomia no Zênite, </a:t>
            </a:r>
            <a:r>
              <a:rPr lang="pt-BR" sz="1400" dirty="0" err="1"/>
              <a:t>jul</a:t>
            </a:r>
            <a:r>
              <a:rPr lang="pt-BR" sz="1400" dirty="0"/>
              <a:t> 1999. Disponível em: </a:t>
            </a:r>
            <a:r>
              <a:rPr lang="pt-BR" sz="1400" dirty="0">
                <a:hlinkClick r:id="rId7"/>
              </a:rPr>
              <a:t>http://www.zenite.nu/as-colisoes-de-galaxias/</a:t>
            </a:r>
            <a:endParaRPr lang="pt-BR" sz="1400" dirty="0"/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>
              <a:hlinkClick r:id="rId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BR" sz="1400" dirty="0" smtClean="0">
                <a:hlinkClick r:id="rId8"/>
              </a:rPr>
              <a:t>http</a:t>
            </a:r>
            <a:r>
              <a:rPr lang="pt-BR" sz="1400" dirty="0">
                <a:hlinkClick r:id="rId8"/>
              </a:rPr>
              <a:t>://astro.if.ufrgs.br/galax</a:t>
            </a:r>
            <a:r>
              <a:rPr lang="pt-BR" sz="1400" dirty="0" smtClean="0">
                <a:hlinkClick r:id="rId8"/>
              </a:rPr>
              <a:t>/</a:t>
            </a:r>
            <a:r>
              <a:rPr lang="pt-BR" sz="1400" dirty="0" smtClean="0"/>
              <a:t> ( Galáxias. Astronomia e Astrofísica</a:t>
            </a:r>
            <a:r>
              <a:rPr lang="pt-BR" sz="1400" dirty="0"/>
              <a:t>. Kepler de Souza Oliveira Filho &amp; Maria de Fátima Oliveira </a:t>
            </a:r>
            <a:r>
              <a:rPr lang="pt-BR" sz="1400" dirty="0" smtClean="0"/>
              <a:t>Saraiva)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4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9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94" y="113579"/>
            <a:ext cx="239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cs typeface="Browallia New" panose="020B0604020202020204" pitchFamily="34" charset="-34"/>
              </a:rPr>
              <a:t>Referência</a:t>
            </a:r>
            <a:endParaRPr lang="en-US" sz="30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897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18697" y="66533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96967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evron 3"/>
          <p:cNvSpPr/>
          <p:nvPr/>
        </p:nvSpPr>
        <p:spPr>
          <a:xfrm>
            <a:off x="313564" y="1985216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3049695" y="1985216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5805355" y="1992803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8541486" y="2008650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707" y="143202"/>
            <a:ext cx="2690649" cy="4947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1894" y="113579"/>
            <a:ext cx="2035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>
                    <a:lumMod val="75000"/>
                  </a:schemeClr>
                </a:solidFill>
                <a:cs typeface="Browallia New" panose="020B0604020202020204" pitchFamily="34" charset="-34"/>
              </a:rPr>
              <a:t>Analogia</a:t>
            </a:r>
            <a:endParaRPr lang="en-US" sz="3000" dirty="0">
              <a:solidFill>
                <a:schemeClr val="bg1">
                  <a:lumMod val="75000"/>
                </a:schemeClr>
              </a:solidFill>
              <a:cs typeface="Browallia New" panose="020B0604020202020204" pitchFamily="34" charset="-34"/>
            </a:endParaRPr>
          </a:p>
        </p:txBody>
      </p:sp>
      <p:pic>
        <p:nvPicPr>
          <p:cNvPr id="3074" name="Picture 2" descr="http://www.bibliotecavirtual.sp.gov.br/imagens/galerias/saopaulo-estado-mg-rj-s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608"/>
          <a:stretch/>
        </p:blipFill>
        <p:spPr bwMode="auto">
          <a:xfrm>
            <a:off x="1180312" y="2251391"/>
            <a:ext cx="1746785" cy="1156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3844" y="2008650"/>
            <a:ext cx="1721255" cy="157781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 cstate="print"/>
          <a:srcRect l="8170" t="-1023" r="8748" b="10727"/>
          <a:stretch/>
        </p:blipFill>
        <p:spPr>
          <a:xfrm>
            <a:off x="6585599" y="1976956"/>
            <a:ext cx="1586972" cy="1627665"/>
          </a:xfrm>
          <a:prstGeom prst="rect">
            <a:avLst/>
          </a:prstGeom>
        </p:spPr>
      </p:pic>
      <p:pic>
        <p:nvPicPr>
          <p:cNvPr id="3078" name="Picture 6" descr="http://www.estudokids.com.br/wp-content/uploads/2014/05/o-sistema-so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319" y="2022718"/>
            <a:ext cx="2263827" cy="1641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evron 3"/>
          <p:cNvSpPr/>
          <p:nvPr/>
        </p:nvSpPr>
        <p:spPr>
          <a:xfrm>
            <a:off x="303126" y="4517556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hevron 31"/>
          <p:cNvSpPr/>
          <p:nvPr/>
        </p:nvSpPr>
        <p:spPr>
          <a:xfrm>
            <a:off x="3039257" y="4517556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hevron 32"/>
          <p:cNvSpPr/>
          <p:nvPr/>
        </p:nvSpPr>
        <p:spPr>
          <a:xfrm>
            <a:off x="5794917" y="4525143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Chevron 33"/>
          <p:cNvSpPr/>
          <p:nvPr/>
        </p:nvSpPr>
        <p:spPr>
          <a:xfrm>
            <a:off x="8531048" y="4540990"/>
            <a:ext cx="3200400" cy="1664676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6" cstate="print"/>
          <a:srcRect l="8170" t="-1023" r="8748" b="10727"/>
          <a:stretch/>
        </p:blipFill>
        <p:spPr>
          <a:xfrm>
            <a:off x="1139051" y="4517556"/>
            <a:ext cx="1549426" cy="1589156"/>
          </a:xfrm>
          <a:prstGeom prst="rect">
            <a:avLst/>
          </a:prstGeom>
        </p:spPr>
      </p:pic>
      <p:pic>
        <p:nvPicPr>
          <p:cNvPr id="41" name="Picture 6" descr="http://www.estudokids.com.br/wp-content/uploads/2014/05/o-sistema-so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28" y="4501708"/>
            <a:ext cx="2080109" cy="16805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 cstate="print"/>
          <a:srcRect l="3333" t="5766" r="5316" b="7027"/>
          <a:stretch/>
        </p:blipFill>
        <p:spPr>
          <a:xfrm>
            <a:off x="6412938" y="4540990"/>
            <a:ext cx="2022060" cy="164124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33319" y="4540991"/>
            <a:ext cx="2010512" cy="16646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5520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75260" y="1825625"/>
            <a:ext cx="2878540" cy="4351338"/>
          </a:xfrm>
        </p:spPr>
        <p:txBody>
          <a:bodyPr/>
          <a:lstStyle/>
          <a:p>
            <a:endParaRPr lang="pt-BR"/>
          </a:p>
        </p:txBody>
      </p:sp>
      <p:sp>
        <p:nvSpPr>
          <p:cNvPr id="5" name="Rectangle 24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41020" y="6292760"/>
            <a:ext cx="371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75000"/>
                  </a:schemeClr>
                </a:solidFill>
              </a:rPr>
              <a:t>M83 - </a:t>
            </a:r>
            <a:r>
              <a:rPr lang="pt-BR" b="1" dirty="0">
                <a:solidFill>
                  <a:schemeClr val="bg1">
                    <a:lumMod val="75000"/>
                  </a:schemeClr>
                </a:solidFill>
              </a:rPr>
              <a:t>galáxia Cata-vento do Sul</a:t>
            </a:r>
          </a:p>
        </p:txBody>
      </p:sp>
    </p:spTree>
    <p:extLst>
      <p:ext uri="{BB962C8B-B14F-4D97-AF65-F5344CB8AC3E}">
        <p14:creationId xmlns="" xmlns:p14="http://schemas.microsoft.com/office/powerpoint/2010/main" val="1492741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18697" y="66533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84" y="3652516"/>
            <a:ext cx="12189616" cy="3205484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3" y="750945"/>
            <a:ext cx="12192003" cy="58477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Tipos</a:t>
            </a:r>
            <a:r>
              <a:rPr lang="en-US" sz="3200" dirty="0" smtClean="0">
                <a:solidFill>
                  <a:schemeClr val="bg1"/>
                </a:solidFill>
              </a:rPr>
              <a:t> de </a:t>
            </a:r>
            <a:r>
              <a:rPr lang="en-US" sz="3200" dirty="0" err="1" smtClean="0">
                <a:solidFill>
                  <a:schemeClr val="bg1"/>
                </a:solidFill>
              </a:rPr>
              <a:t>Galáxias</a:t>
            </a:r>
            <a:endParaRPr lang="en-US" sz="32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894" y="4413531"/>
            <a:ext cx="2440488" cy="192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1894" y="4450394"/>
            <a:ext cx="25019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Elipticas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Luz </a:t>
            </a:r>
            <a:r>
              <a:rPr lang="pt-BR" dirty="0"/>
              <a:t>concentrada no </a:t>
            </a:r>
            <a:r>
              <a:rPr lang="pt-BR" dirty="0" smtClean="0"/>
              <a:t>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Pouco </a:t>
            </a:r>
            <a:r>
              <a:rPr lang="pt-BR" dirty="0"/>
              <a:t>gás e </a:t>
            </a:r>
            <a:r>
              <a:rPr lang="pt-BR" dirty="0" smtClean="0"/>
              <a:t>poeira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Estrelas velhas</a:t>
            </a:r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3303147" y="4413531"/>
            <a:ext cx="2440488" cy="192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84400" y="4413531"/>
            <a:ext cx="2440488" cy="192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65653" y="4418477"/>
            <a:ext cx="2440488" cy="1924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309680" y="4449555"/>
            <a:ext cx="243395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Lenticulares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Não apresentam bandas de </a:t>
            </a:r>
            <a:r>
              <a:rPr lang="pt-BR" dirty="0" smtClean="0"/>
              <a:t>poeira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Não possui </a:t>
            </a:r>
            <a:r>
              <a:rPr lang="pt-BR" dirty="0"/>
              <a:t>formação estelar recente</a:t>
            </a:r>
            <a:endParaRPr lang="en-US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6293930" y="4475525"/>
            <a:ext cx="2433955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Espirais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Planas</a:t>
            </a:r>
            <a:r>
              <a:rPr lang="en-US" dirty="0" smtClean="0"/>
              <a:t> e de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rotação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Estrelas</a:t>
            </a:r>
            <a:r>
              <a:rPr lang="en-US" dirty="0" smtClean="0"/>
              <a:t> </a:t>
            </a:r>
            <a:r>
              <a:rPr lang="en-US" dirty="0" err="1" smtClean="0"/>
              <a:t>Joven</a:t>
            </a:r>
            <a:r>
              <a:rPr lang="en-US" dirty="0" smtClean="0"/>
              <a:t> e </a:t>
            </a:r>
            <a:r>
              <a:rPr lang="en-US" dirty="0" err="1" smtClean="0"/>
              <a:t>velhas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Bandas</a:t>
            </a:r>
            <a:r>
              <a:rPr lang="en-US" dirty="0" smtClean="0"/>
              <a:t> de </a:t>
            </a:r>
            <a:r>
              <a:rPr lang="en-US" dirty="0" err="1" smtClean="0"/>
              <a:t>poeira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Estrangelo Edessa" panose="03080600000000000000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10024" y="4449555"/>
            <a:ext cx="243395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j-lt"/>
              </a:rPr>
              <a:t>Irregulares</a:t>
            </a:r>
            <a:endParaRPr lang="en-US" b="1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sem concentração central de </a:t>
            </a:r>
            <a:r>
              <a:rPr lang="pt-BR" dirty="0" smtClean="0"/>
              <a:t>massa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Forma assimétrica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Elevada</a:t>
            </a:r>
            <a:r>
              <a:rPr lang="en-US" b="1" dirty="0" smtClean="0">
                <a:latin typeface="+mj-lt"/>
              </a:rPr>
              <a:t> </a:t>
            </a:r>
            <a:r>
              <a:rPr lang="pt-BR" dirty="0" smtClean="0"/>
              <a:t>formação estelar</a:t>
            </a:r>
            <a:endParaRPr lang="en-US" b="1" dirty="0" smtClean="0">
              <a:latin typeface="+mj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 flipH="1">
            <a:off x="6306149" y="1950971"/>
            <a:ext cx="2417941" cy="2419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/>
          <a:srcRect r="22219"/>
          <a:stretch/>
        </p:blipFill>
        <p:spPr>
          <a:xfrm>
            <a:off x="9265653" y="1951768"/>
            <a:ext cx="2511378" cy="2443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http://www.portaldoastronomo.org/images/tema11/tema11_4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284" b="6868"/>
          <a:stretch/>
        </p:blipFill>
        <p:spPr bwMode="auto">
          <a:xfrm>
            <a:off x="321894" y="1951768"/>
            <a:ext cx="2440488" cy="244333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/>
          <a:srcRect l="33595" t="50979" r="34539"/>
          <a:stretch/>
        </p:blipFill>
        <p:spPr>
          <a:xfrm>
            <a:off x="3327094" y="1926071"/>
            <a:ext cx="2413544" cy="2469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67935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18697" y="66533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24351" y="0"/>
            <a:ext cx="474033" cy="6858000"/>
          </a:xfrm>
          <a:prstGeom prst="rect">
            <a:avLst/>
          </a:prstGeom>
          <a:gradFill>
            <a:gsLst>
              <a:gs pos="30000">
                <a:srgbClr val="090909">
                  <a:alpha val="85000"/>
                </a:srgbClr>
              </a:gs>
              <a:gs pos="15000">
                <a:srgbClr val="050505">
                  <a:alpha val="88000"/>
                </a:srgbClr>
              </a:gs>
              <a:gs pos="75000">
                <a:srgbClr val="151515">
                  <a:alpha val="66000"/>
                </a:srgbClr>
              </a:gs>
              <a:gs pos="60000">
                <a:srgbClr val="121212">
                  <a:alpha val="76000"/>
                </a:srgbClr>
              </a:gs>
              <a:gs pos="45000">
                <a:srgbClr val="0C0C0C">
                  <a:alpha val="81000"/>
                </a:srgbClr>
              </a:gs>
              <a:gs pos="0">
                <a:schemeClr val="tx1">
                  <a:alpha val="90000"/>
                </a:schemeClr>
              </a:gs>
              <a:gs pos="100000">
                <a:srgbClr val="171616">
                  <a:alpha val="5000"/>
                </a:srgbClr>
              </a:gs>
              <a:gs pos="90000">
                <a:schemeClr val="bg2">
                  <a:lumMod val="10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98385" y="0"/>
            <a:ext cx="60936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351563" y="2887653"/>
            <a:ext cx="5587253" cy="3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97331" y="3586900"/>
            <a:ext cx="529572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+mj-lt"/>
              </a:rPr>
              <a:t>Quanto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</a:t>
            </a:r>
            <a:r>
              <a:rPr lang="en-US" sz="2400" dirty="0" err="1" smtClean="0">
                <a:latin typeface="+mj-lt"/>
              </a:rPr>
              <a:t>aior</a:t>
            </a:r>
            <a:r>
              <a:rPr lang="en-US" sz="2400" dirty="0" smtClean="0">
                <a:latin typeface="+mj-lt"/>
              </a:rPr>
              <a:t> a </a:t>
            </a:r>
            <a:r>
              <a:rPr lang="en-US" sz="2400" dirty="0" err="1" smtClean="0">
                <a:latin typeface="+mj-lt"/>
              </a:rPr>
              <a:t>massa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maior</a:t>
            </a:r>
            <a:r>
              <a:rPr lang="en-US" sz="2400" dirty="0" smtClean="0">
                <a:latin typeface="+mj-lt"/>
              </a:rPr>
              <a:t> a </a:t>
            </a:r>
            <a:r>
              <a:rPr lang="en-US" sz="2400" dirty="0" err="1" smtClean="0">
                <a:latin typeface="+mj-lt"/>
              </a:rPr>
              <a:t>força</a:t>
            </a:r>
            <a:endParaRPr lang="en-US" sz="2400" dirty="0" smtClean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97330" y="5069355"/>
            <a:ext cx="529572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Quanto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</a:t>
            </a:r>
            <a:r>
              <a:rPr lang="en-US" sz="2400" dirty="0" err="1" smtClean="0">
                <a:latin typeface="+mj-lt"/>
              </a:rPr>
              <a:t>aior</a:t>
            </a:r>
            <a:r>
              <a:rPr lang="en-US" sz="2400" dirty="0" smtClean="0">
                <a:latin typeface="+mj-lt"/>
              </a:rPr>
              <a:t> a </a:t>
            </a:r>
            <a:r>
              <a:rPr lang="en-US" sz="2400" dirty="0" err="1" smtClean="0">
                <a:latin typeface="+mj-lt"/>
              </a:rPr>
              <a:t>distância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menor</a:t>
            </a:r>
            <a:r>
              <a:rPr lang="en-US" sz="2400" dirty="0" smtClean="0">
                <a:latin typeface="+mj-lt"/>
              </a:rPr>
              <a:t> a </a:t>
            </a:r>
            <a:r>
              <a:rPr lang="en-US" sz="2400" dirty="0" err="1" smtClean="0">
                <a:latin typeface="+mj-lt"/>
              </a:rPr>
              <a:t>força</a:t>
            </a:r>
            <a:endParaRPr lang="en-US" sz="2400" dirty="0" smtClean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75" y="295507"/>
            <a:ext cx="1130951" cy="9617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30825" y="484015"/>
            <a:ext cx="370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Gravitação</a:t>
            </a:r>
            <a:endParaRPr lang="en-US" sz="32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  <p:pic>
        <p:nvPicPr>
          <p:cNvPr id="4098" name="Picture 2" descr="http://www.estudokids.com.br/wp-content/uploads/2014/03/newton-lei-da-gravida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" y="628649"/>
            <a:ext cx="5484459" cy="5600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CaixaDeTexto 1"/>
              <p:cNvSpPr txBox="1"/>
              <p:nvPr/>
            </p:nvSpPr>
            <p:spPr>
              <a:xfrm>
                <a:off x="8287518" y="1679597"/>
                <a:ext cx="1314784" cy="611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pt-BR" sz="28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a:rPr lang="pt-BR" sz="28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pt-BR" sz="28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𝑀𝑚</m:t>
                        </m:r>
                      </m:num>
                      <m:den>
                        <m:r>
                          <a:rPr lang="pt-BR" sz="28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8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den>
                    </m:f>
                  </m:oMath>
                </a14:m>
                <a:endParaRPr lang="pt-BR" sz="2800" dirty="0"/>
              </a:p>
            </p:txBody>
          </p:sp>
        </mc:Choice>
        <mc:Fallback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518" y="1679597"/>
                <a:ext cx="1314784" cy="611834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16744" t="-2000" b="-21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069165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18697" y="66533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Free PowerPoint Templates</a:t>
            </a:r>
            <a:endParaRPr lang="en-US" sz="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059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24351" y="0"/>
            <a:ext cx="474033" cy="6858000"/>
          </a:xfrm>
          <a:prstGeom prst="rect">
            <a:avLst/>
          </a:prstGeom>
          <a:gradFill>
            <a:gsLst>
              <a:gs pos="30000">
                <a:srgbClr val="090909">
                  <a:alpha val="85000"/>
                </a:srgbClr>
              </a:gs>
              <a:gs pos="15000">
                <a:srgbClr val="050505">
                  <a:alpha val="88000"/>
                </a:srgbClr>
              </a:gs>
              <a:gs pos="75000">
                <a:srgbClr val="151515">
                  <a:alpha val="66000"/>
                </a:srgbClr>
              </a:gs>
              <a:gs pos="60000">
                <a:srgbClr val="121212">
                  <a:alpha val="76000"/>
                </a:srgbClr>
              </a:gs>
              <a:gs pos="45000">
                <a:srgbClr val="0C0C0C">
                  <a:alpha val="81000"/>
                </a:srgbClr>
              </a:gs>
              <a:gs pos="0">
                <a:schemeClr val="tx1">
                  <a:alpha val="90000"/>
                </a:schemeClr>
              </a:gs>
              <a:gs pos="100000">
                <a:srgbClr val="171616">
                  <a:alpha val="5000"/>
                </a:srgbClr>
              </a:gs>
              <a:gs pos="90000">
                <a:schemeClr val="bg2">
                  <a:lumMod val="10000"/>
                  <a:alpha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98385" y="0"/>
            <a:ext cx="60936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351563" y="3834688"/>
            <a:ext cx="5587253" cy="3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97330" y="1729416"/>
            <a:ext cx="5295721" cy="1569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Terra-Sol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30 km/s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150 </a:t>
            </a:r>
            <a:r>
              <a:rPr lang="en-US" sz="2400" dirty="0" err="1" smtClean="0">
                <a:latin typeface="+mj-lt"/>
              </a:rPr>
              <a:t>milhões</a:t>
            </a:r>
            <a:r>
              <a:rPr lang="en-US" sz="2400" dirty="0" smtClean="0">
                <a:latin typeface="+mj-lt"/>
              </a:rPr>
              <a:t>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100 </a:t>
            </a:r>
            <a:r>
              <a:rPr lang="en-US" sz="2400" dirty="0" err="1" smtClean="0">
                <a:latin typeface="+mj-lt"/>
              </a:rPr>
              <a:t>vezes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tamanho</a:t>
            </a:r>
            <a:endParaRPr lang="en-US" sz="24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97328" y="4283696"/>
            <a:ext cx="5295721" cy="1569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+mj-lt"/>
              </a:rPr>
              <a:t>Grupo</a:t>
            </a:r>
            <a:r>
              <a:rPr lang="en-US" sz="2400" b="1" dirty="0" smtClean="0">
                <a:latin typeface="+mj-lt"/>
              </a:rPr>
              <a:t>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100.000 </a:t>
            </a:r>
            <a:r>
              <a:rPr lang="en-US" sz="2400" dirty="0" err="1" smtClean="0">
                <a:latin typeface="+mj-lt"/>
              </a:rPr>
              <a:t>anos</a:t>
            </a:r>
            <a:r>
              <a:rPr lang="en-US" sz="2400" dirty="0" smtClean="0">
                <a:latin typeface="+mj-lt"/>
              </a:rPr>
              <a:t> luz </a:t>
            </a:r>
            <a:r>
              <a:rPr lang="en-US" sz="2400" dirty="0" err="1" smtClean="0">
                <a:latin typeface="+mj-lt"/>
              </a:rPr>
              <a:t>distância</a:t>
            </a:r>
            <a:endParaRPr lang="en-US" sz="2400" dirty="0" smtClean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~</a:t>
            </a:r>
            <a:r>
              <a:rPr lang="en-US" sz="2400" dirty="0" err="1" smtClean="0">
                <a:latin typeface="+mj-lt"/>
              </a:rPr>
              <a:t>diametro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10 </a:t>
            </a:r>
            <a:r>
              <a:rPr lang="en-US" sz="2400" dirty="0" err="1" smtClean="0">
                <a:latin typeface="+mj-lt"/>
              </a:rPr>
              <a:t>vezes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tamanho</a:t>
            </a:r>
            <a:endParaRPr lang="en-US" sz="2400" dirty="0" smtClean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75" y="295507"/>
            <a:ext cx="1130951" cy="9617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30825" y="484015"/>
            <a:ext cx="3708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Movimento</a:t>
            </a:r>
            <a:r>
              <a:rPr lang="en-US" sz="3200" dirty="0" smtClean="0">
                <a:solidFill>
                  <a:schemeClr val="bg1"/>
                </a:solidFill>
              </a:rPr>
              <a:t> orbital</a:t>
            </a:r>
            <a:endParaRPr lang="en-US" sz="3200" dirty="0">
              <a:solidFill>
                <a:schemeClr val="bg1"/>
              </a:solidFill>
              <a:cs typeface="Browallia New" panose="020B0604020202020204" pitchFamily="34" charset="-34"/>
            </a:endParaRPr>
          </a:p>
        </p:txBody>
      </p:sp>
      <p:pic>
        <p:nvPicPr>
          <p:cNvPr id="5122" name="Picture 2" descr="http://2.bp.blogspot.com/_TyiNuri3atc/TCf_Z2WFiNI/AAAAAAAAAhc/_fMkpptird0/s400/forc_grav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9" y="1451403"/>
            <a:ext cx="4204154" cy="3517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f.ufrgs.br/mpef/mef004/20021/MariaInes/mcu_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4" y="1257299"/>
            <a:ext cx="4284312" cy="4139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8408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968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26"/>
          <p:cNvSpPr/>
          <p:nvPr/>
        </p:nvSpPr>
        <p:spPr>
          <a:xfrm>
            <a:off x="1817830" y="1779018"/>
            <a:ext cx="3278163" cy="202824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25"/>
          <p:cNvSpPr/>
          <p:nvPr/>
        </p:nvSpPr>
        <p:spPr>
          <a:xfrm>
            <a:off x="7180116" y="1779018"/>
            <a:ext cx="3221183" cy="202824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1397" y="6704111"/>
            <a:ext cx="32961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prstClr val="white">
                    <a:lumMod val="75000"/>
                  </a:prstClr>
                </a:solidFill>
                <a:hlinkClick r:id="rId2"/>
              </a:rPr>
              <a:t>Free PowerPoint Templates</a:t>
            </a:r>
            <a:endParaRPr lang="en-US" sz="1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1314" y="4235723"/>
            <a:ext cx="764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Calibri Light" panose="020F0302020204030204"/>
                <a:cs typeface="Estrangelo Edessa" panose="03080600000000000000" pitchFamily="66" charset="0"/>
              </a:rPr>
              <a:t>Tipos</a:t>
            </a:r>
            <a:r>
              <a:rPr lang="en-US" sz="4400" dirty="0">
                <a:solidFill>
                  <a:prstClr val="white"/>
                </a:solidFill>
                <a:latin typeface="Calibri Light" panose="020F0302020204030204"/>
                <a:cs typeface="Estrangelo Edessa" panose="03080600000000000000" pitchFamily="66" charset="0"/>
              </a:rPr>
              <a:t> de </a:t>
            </a:r>
            <a:r>
              <a:rPr lang="en-US" sz="4400" dirty="0" err="1">
                <a:solidFill>
                  <a:prstClr val="white"/>
                </a:solidFill>
                <a:latin typeface="Calibri Light" panose="020F0302020204030204"/>
                <a:cs typeface="Estrangelo Edessa" panose="03080600000000000000" pitchFamily="66" charset="0"/>
              </a:rPr>
              <a:t>Colisão</a:t>
            </a:r>
            <a:endParaRPr lang="en-US" sz="4400" dirty="0">
              <a:solidFill>
                <a:prstClr val="white"/>
              </a:solidFill>
              <a:latin typeface="Calibri Light" panose="020F0302020204030204"/>
              <a:cs typeface="Estrangelo Edessa" panose="03080600000000000000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1769" y="1973844"/>
            <a:ext cx="2141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prstClr val="white"/>
                </a:solidFill>
                <a:cs typeface="Estrangelo Edessa" panose="03080600000000000000" pitchFamily="66" charset="0"/>
              </a:rPr>
              <a:t>VS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0253" y="2287843"/>
            <a:ext cx="353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cs typeface="Estrangelo Edessa" panose="03080600000000000000" pitchFamily="66" charset="0"/>
              </a:rPr>
              <a:t>Interação</a:t>
            </a:r>
            <a:endParaRPr lang="en-US" sz="4800" b="1" dirty="0">
              <a:solidFill>
                <a:prstClr val="white"/>
              </a:solidFill>
              <a:cs typeface="Estrangelo Edessa" panose="03080600000000000000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3137" y="2280189"/>
            <a:ext cx="327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cs typeface="Estrangelo Edessa" panose="03080600000000000000" pitchFamily="66" charset="0"/>
              </a:rPr>
              <a:t>Canibalismo</a:t>
            </a:r>
            <a:endParaRPr lang="en-US" sz="4800" b="1" dirty="0">
              <a:solidFill>
                <a:prstClr val="white"/>
              </a:solidFill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724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391"/>
            <a:ext cx="12192000" cy="68476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640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V="1">
            <a:off x="86076" y="6735624"/>
            <a:ext cx="432165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prstClr val="white">
                    <a:lumMod val="75000"/>
                  </a:prstClr>
                </a:solidFill>
                <a:hlinkClick r:id="rId3"/>
              </a:rPr>
              <a:t>Free PowerPoint Templates</a:t>
            </a:r>
            <a:endParaRPr lang="en-US" sz="1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35259" y="1477247"/>
            <a:ext cx="5089324" cy="115591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889" y="1821570"/>
            <a:ext cx="37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Velocidade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relativa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baixa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60973" y="1477247"/>
            <a:ext cx="5089324" cy="11559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6345" y="3089339"/>
            <a:ext cx="5089324" cy="115591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6345" y="4864743"/>
            <a:ext cx="5089324" cy="115591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4172" y="3089338"/>
            <a:ext cx="5089324" cy="11559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384172" y="4864742"/>
            <a:ext cx="5089324" cy="11559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0889" y="3429000"/>
            <a:ext cx="37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Ambas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galáxias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sobrevivem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30889" y="5207507"/>
            <a:ext cx="37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Modifica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 o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formato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1576" y="1814885"/>
            <a:ext cx="37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Massas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distintas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1576" y="3429000"/>
            <a:ext cx="37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A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maior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incorpora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</a:rPr>
              <a:t> a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</a:rPr>
              <a:t>menor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509" y="5006519"/>
            <a:ext cx="370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Nascimento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 e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morte</a:t>
            </a:r>
            <a:r>
              <a:rPr lang="en-US" sz="2400" dirty="0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 de </a:t>
            </a:r>
            <a:r>
              <a:rPr lang="en-US" sz="2400" dirty="0" err="1" smtClean="0">
                <a:solidFill>
                  <a:prstClr val="white"/>
                </a:solidFill>
                <a:latin typeface="Calibri Light" panose="020F0302020204030204"/>
                <a:cs typeface="Browallia New" panose="020B0604020202020204" pitchFamily="34" charset="-34"/>
              </a:rPr>
              <a:t>estrelas</a:t>
            </a:r>
            <a:endParaRPr lang="en-US" sz="2400" dirty="0">
              <a:solidFill>
                <a:prstClr val="white"/>
              </a:solidFill>
              <a:latin typeface="Calibri Light" panose="020F0302020204030204"/>
              <a:cs typeface="Browallia New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5" y="3164376"/>
            <a:ext cx="1017227" cy="10058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" y="518764"/>
            <a:ext cx="12192000" cy="4967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97080" y="509582"/>
            <a:ext cx="3397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prstClr val="white"/>
                </a:solidFill>
                <a:cs typeface="Browallia New" panose="020B0604020202020204" pitchFamily="34" charset="-34"/>
              </a:rPr>
              <a:t>Tipos</a:t>
            </a:r>
            <a:r>
              <a:rPr lang="en-US" sz="3000" dirty="0">
                <a:solidFill>
                  <a:prstClr val="white"/>
                </a:solidFill>
                <a:cs typeface="Browallia New" panose="020B0604020202020204" pitchFamily="34" charset="-34"/>
              </a:rPr>
              <a:t> de </a:t>
            </a:r>
            <a:r>
              <a:rPr lang="en-US" sz="3000" dirty="0" err="1">
                <a:solidFill>
                  <a:prstClr val="white"/>
                </a:solidFill>
                <a:cs typeface="Browallia New" panose="020B0604020202020204" pitchFamily="34" charset="-34"/>
              </a:rPr>
              <a:t>colisão</a:t>
            </a:r>
            <a:endParaRPr lang="en-US" sz="3000" dirty="0">
              <a:solidFill>
                <a:prstClr val="white"/>
              </a:solidFill>
              <a:cs typeface="Browallia New" panose="020B0604020202020204" pitchFamily="34" charset="-34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5" y="1569287"/>
            <a:ext cx="1017227" cy="100584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4" y="4951844"/>
            <a:ext cx="1017227" cy="100584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61" y="1543075"/>
            <a:ext cx="1017227" cy="100584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61" y="3155166"/>
            <a:ext cx="1017227" cy="100584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61" y="4930570"/>
            <a:ext cx="1017227" cy="100584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518241" y="4490113"/>
            <a:ext cx="11096004" cy="1937983"/>
          </a:xfrm>
          <a:prstGeom prst="roundRect">
            <a:avLst/>
          </a:prstGeom>
          <a:noFill/>
          <a:ln w="57150">
            <a:solidFill>
              <a:srgbClr val="0D029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737200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5368</TotalTime>
  <Words>391</Words>
  <Application>Microsoft Office PowerPoint</Application>
  <PresentationFormat>Personalizar</PresentationFormat>
  <Paragraphs>111</Paragraphs>
  <Slides>21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1-Interação galáxias iguais</vt:lpstr>
      <vt:lpstr>Slide 11</vt:lpstr>
      <vt:lpstr>2-Imagens Hubble com simulação</vt:lpstr>
      <vt:lpstr>3 - Antennae Galaxy</vt:lpstr>
      <vt:lpstr>Slide 14</vt:lpstr>
      <vt:lpstr>Slide 15</vt:lpstr>
      <vt:lpstr>Slide 16</vt:lpstr>
      <vt:lpstr>Slide 17</vt:lpstr>
      <vt:lpstr>4 – V. Láctea e Andrômeda</vt:lpstr>
      <vt:lpstr>Slide 19</vt:lpstr>
      <vt:lpstr>Próximas Sessões Astronomia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james sager;sage-fox.com</dc:creator>
  <cp:lastModifiedBy>Observatório</cp:lastModifiedBy>
  <cp:revision>1757</cp:revision>
  <dcterms:created xsi:type="dcterms:W3CDTF">2015-12-31T02:20:12Z</dcterms:created>
  <dcterms:modified xsi:type="dcterms:W3CDTF">2016-07-09T23:20:19Z</dcterms:modified>
</cp:coreProperties>
</file>