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re%20silva\Meus%20documentos\SESC_2011\AG_SESC_Pinh_2011\Past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5417705599300082"/>
          <c:y val="0.1032254568606999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694772528434018E-2"/>
          <c:y val="4.1009917651432734E-2"/>
          <c:w val="0.91279839037222199"/>
          <c:h val="0.91701975171921257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rgbClr val="431937"/>
              </a:solidFill>
              <a:ln w="38100"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471-4129-BA45-68B99E9B8347}"/>
              </c:ext>
            </c:extLst>
          </c:dPt>
          <c:dPt>
            <c:idx val="1"/>
            <c:bubble3D val="0"/>
            <c:spPr>
              <a:solidFill>
                <a:srgbClr val="044819"/>
              </a:solidFill>
              <a:ln w="28575">
                <a:solidFill>
                  <a:schemeClr val="accent1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471-4129-BA45-68B99E9B8347}"/>
              </c:ext>
            </c:extLst>
          </c:dPt>
          <c:dPt>
            <c:idx val="2"/>
            <c:bubble3D val="0"/>
            <c:spPr>
              <a:solidFill>
                <a:srgbClr val="FC7108"/>
              </a:solidFill>
              <a:ln w="38100">
                <a:solidFill>
                  <a:srgbClr val="FF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6471-4129-BA45-68B99E9B8347}"/>
              </c:ext>
            </c:extLst>
          </c:dPt>
          <c:dLbls>
            <c:dLbl>
              <c:idx val="0"/>
              <c:layout>
                <c:manualLayout>
                  <c:x val="-0.17538395307021179"/>
                  <c:y val="-0.27158894436370401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latin typeface="Century Gothic" pitchFamily="34" charset="0"/>
                      </a:rPr>
                      <a:t>energia</a:t>
                    </a:r>
                    <a:r>
                      <a:rPr lang="en-US" sz="2400" dirty="0">
                        <a:latin typeface="Century Gothic" pitchFamily="34" charset="0"/>
                      </a:rPr>
                      <a:t> </a:t>
                    </a:r>
                    <a:r>
                      <a:rPr lang="en-US" sz="2400" dirty="0" err="1">
                        <a:latin typeface="Century Gothic" pitchFamily="34" charset="0"/>
                      </a:rPr>
                      <a:t>escura</a:t>
                    </a:r>
                    <a:r>
                      <a:rPr lang="en-US" sz="2400" dirty="0">
                        <a:latin typeface="Century Gothic" pitchFamily="34" charset="0"/>
                      </a:rPr>
                      <a:t> 
68%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71-4129-BA45-68B99E9B83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dirty="0" err="1">
                        <a:latin typeface="Century Gothic" pitchFamily="34" charset="0"/>
                      </a:rPr>
                      <a:t>matéria</a:t>
                    </a:r>
                    <a:r>
                      <a:rPr lang="en-US" sz="2400" dirty="0">
                        <a:latin typeface="Century Gothic" pitchFamily="34" charset="0"/>
                      </a:rPr>
                      <a:t> </a:t>
                    </a:r>
                    <a:r>
                      <a:rPr lang="en-US" sz="2400" dirty="0" err="1">
                        <a:latin typeface="Century Gothic" pitchFamily="34" charset="0"/>
                      </a:rPr>
                      <a:t>escura</a:t>
                    </a:r>
                    <a:r>
                      <a:rPr lang="en-US" sz="2400" dirty="0">
                        <a:latin typeface="Century Gothic" pitchFamily="34" charset="0"/>
                      </a:rPr>
                      <a:t> 
27%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71-4129-BA45-68B99E9B8347}"/>
                </c:ext>
              </c:extLst>
            </c:dLbl>
            <c:dLbl>
              <c:idx val="2"/>
              <c:layout>
                <c:manualLayout>
                  <c:x val="3.7032042869641575E-2"/>
                  <c:y val="1.1113970958997309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latin typeface="Century Gothic" pitchFamily="34" charset="0"/>
                      </a:rPr>
                      <a:t>átomos</a:t>
                    </a:r>
                    <a:r>
                      <a:rPr lang="en-US" sz="2400" dirty="0">
                        <a:latin typeface="Century Gothic" pitchFamily="34" charset="0"/>
                      </a:rPr>
                      <a:t> 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71-4129-BA45-68B99E9B83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Plan1!$D$9:$F$9</c:f>
              <c:strCache>
                <c:ptCount val="3"/>
                <c:pt idx="0">
                  <c:v>energia escura </c:v>
                </c:pt>
                <c:pt idx="1">
                  <c:v>matéria escura </c:v>
                </c:pt>
                <c:pt idx="2">
                  <c:v>átomos </c:v>
                </c:pt>
              </c:strCache>
            </c:strRef>
          </c:cat>
          <c:val>
            <c:numRef>
              <c:f>Plan1!$D$10:$F$10</c:f>
              <c:numCache>
                <c:formatCode>0%</c:formatCode>
                <c:ptCount val="3"/>
                <c:pt idx="0">
                  <c:v>0.73000000000000065</c:v>
                </c:pt>
                <c:pt idx="1">
                  <c:v>0.23</c:v>
                </c:pt>
                <c:pt idx="2">
                  <c:v>4.0000000000000112E-2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71-4129-BA45-68B99E9B834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chemeClr val="tx1"/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87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71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07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34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2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6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6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77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94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14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7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B6F8-46BF-4F3C-80CE-BA4F8837F450}" type="datetimeFigureOut">
              <a:rPr lang="pt-BR" smtClean="0"/>
              <a:t>16/07/2016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F78E-E5AD-4D93-9EFF-EA15DF1F3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18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7009" y="1837981"/>
            <a:ext cx="9144000" cy="2387600"/>
          </a:xfrm>
        </p:spPr>
        <p:txBody>
          <a:bodyPr/>
          <a:lstStyle/>
          <a:p>
            <a:r>
              <a:rPr lang="pt-BR" b="1" dirty="0">
                <a:solidFill>
                  <a:srgbClr val="FFFF00"/>
                </a:solidFill>
                <a:latin typeface="Century Gothic" panose="020B0502020202020204" pitchFamily="34" charset="0"/>
              </a:rPr>
              <a:t>Energia Escura</a:t>
            </a:r>
          </a:p>
        </p:txBody>
      </p:sp>
    </p:spTree>
    <p:extLst>
      <p:ext uri="{BB962C8B-B14F-4D97-AF65-F5344CB8AC3E}">
        <p14:creationId xmlns:p14="http://schemas.microsoft.com/office/powerpoint/2010/main" val="225771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42122"/>
            <a:ext cx="10515600" cy="5434841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20000" dirty="0">
                <a:solidFill>
                  <a:schemeClr val="bg1"/>
                </a:solidFill>
                <a:latin typeface="AR DARLING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911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5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pt-BR" sz="5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t-BR" sz="5000" dirty="0">
                <a:solidFill>
                  <a:srgbClr val="FFFF00"/>
                </a:solidFill>
              </a:rPr>
              <a:t>Priscila da Silva Mendes</a:t>
            </a:r>
            <a:br>
              <a:rPr lang="pt-BR" sz="5000" dirty="0">
                <a:solidFill>
                  <a:srgbClr val="FFFF00"/>
                </a:solidFill>
              </a:rPr>
            </a:br>
            <a:r>
              <a:rPr lang="pt-BR" sz="5000" dirty="0" err="1">
                <a:solidFill>
                  <a:srgbClr val="FFFF00"/>
                </a:solidFill>
              </a:rPr>
              <a:t>Email</a:t>
            </a:r>
            <a:r>
              <a:rPr lang="pt-BR" sz="5000" dirty="0">
                <a:solidFill>
                  <a:srgbClr val="FFFF00"/>
                </a:solidFill>
              </a:rPr>
              <a:t>: priscila.silva.mendes@usp.br</a:t>
            </a:r>
            <a:br>
              <a:rPr lang="pt-BR" sz="5000" dirty="0">
                <a:solidFill>
                  <a:srgbClr val="FFFF00"/>
                </a:solidFill>
              </a:rPr>
            </a:br>
            <a:r>
              <a:rPr lang="pt-BR" sz="5000" dirty="0">
                <a:solidFill>
                  <a:srgbClr val="FFFF00"/>
                </a:solidFill>
              </a:rPr>
              <a:t>CDA</a:t>
            </a:r>
          </a:p>
        </p:txBody>
      </p:sp>
    </p:spTree>
    <p:extLst>
      <p:ext uri="{BB962C8B-B14F-4D97-AF65-F5344CB8AC3E}">
        <p14:creationId xmlns:p14="http://schemas.microsoft.com/office/powerpoint/2010/main" val="415100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rgbClr val="FFFF00"/>
                </a:solidFill>
                <a:latin typeface="Century Gothic" panose="020B0502020202020204" pitchFamily="34" charset="0"/>
              </a:rPr>
              <a:t>Origens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FF00"/>
                </a:solidFill>
                <a:latin typeface="Century Gothic" panose="020B0502020202020204" pitchFamily="34" charset="0"/>
              </a:rPr>
              <a:t>Século XX (1990)</a:t>
            </a:r>
          </a:p>
          <a:p>
            <a:endParaRPr lang="pt-BR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r>
              <a:rPr lang="pt-BR" dirty="0">
                <a:solidFill>
                  <a:srgbClr val="FFFF00"/>
                </a:solidFill>
                <a:latin typeface="Century Gothic" panose="020B0502020202020204" pitchFamily="34" charset="0"/>
              </a:rPr>
              <a:t>Estudo supernovas tipo Ia (um a)</a:t>
            </a:r>
          </a:p>
          <a:p>
            <a:endParaRPr lang="pt-BR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r>
              <a:rPr lang="pt-BR" dirty="0">
                <a:solidFill>
                  <a:srgbClr val="FFFF00"/>
                </a:solidFill>
                <a:latin typeface="Century Gothic" panose="020B0502020202020204" pitchFamily="34" charset="0"/>
              </a:rPr>
              <a:t>Supernovas tipo Ia têm brilho semelhante</a:t>
            </a:r>
          </a:p>
          <a:p>
            <a:pPr marL="0" indent="0">
              <a:buNone/>
            </a:pPr>
            <a:endParaRPr lang="pt-BR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r>
              <a:rPr lang="pt-BR" dirty="0">
                <a:solidFill>
                  <a:srgbClr val="FFFF00"/>
                </a:solidFill>
                <a:latin typeface="Century Gothic" panose="020B0502020202020204" pitchFamily="34" charset="0"/>
              </a:rPr>
              <a:t>Saul </a:t>
            </a:r>
            <a:r>
              <a:rPr lang="pt-BR" dirty="0" err="1">
                <a:solidFill>
                  <a:srgbClr val="FFFF00"/>
                </a:solidFill>
                <a:latin typeface="Century Gothic" panose="020B0502020202020204" pitchFamily="34" charset="0"/>
              </a:rPr>
              <a:t>Perlmutter</a:t>
            </a:r>
            <a:r>
              <a:rPr lang="pt-BR" dirty="0">
                <a:solidFill>
                  <a:srgbClr val="FFFF00"/>
                </a:solidFill>
                <a:latin typeface="Century Gothic" panose="020B0502020202020204" pitchFamily="34" charset="0"/>
              </a:rPr>
              <a:t> e Adam </a:t>
            </a:r>
            <a:r>
              <a:rPr lang="pt-BR" dirty="0" err="1">
                <a:solidFill>
                  <a:srgbClr val="FFFF00"/>
                </a:solidFill>
                <a:latin typeface="Century Gothic" panose="020B0502020202020204" pitchFamily="34" charset="0"/>
              </a:rPr>
              <a:t>Riess</a:t>
            </a:r>
            <a:endParaRPr lang="pt-BR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pt-BR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00" y="0"/>
            <a:ext cx="5054600" cy="5207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FF00"/>
                </a:solidFill>
              </a:rPr>
              <a:t>Supernova tipo Ia???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65382"/>
            <a:ext cx="10515600" cy="4351338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Sistema binário (anã branca e uma companheira)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1,4 massas solares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Sempre mesmo limite (Chandrasekhar)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35548" y="4797287"/>
            <a:ext cx="2756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>
                <a:solidFill>
                  <a:srgbClr val="FFFF00"/>
                </a:solidFill>
              </a:rPr>
              <a:t>Image</a:t>
            </a:r>
            <a:r>
              <a:rPr lang="pt-BR" sz="1200" dirty="0">
                <a:solidFill>
                  <a:srgbClr val="FFFF00"/>
                </a:solidFill>
              </a:rPr>
              <a:t>: NASA/CXC/M Weiss.</a:t>
            </a:r>
          </a:p>
        </p:txBody>
      </p:sp>
    </p:spTree>
    <p:extLst>
      <p:ext uri="{BB962C8B-B14F-4D97-AF65-F5344CB8AC3E}">
        <p14:creationId xmlns:p14="http://schemas.microsoft.com/office/powerpoint/2010/main" val="305390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98" y="0"/>
            <a:ext cx="5698002" cy="4633224"/>
          </a:xfrm>
        </p:spPr>
      </p:pic>
      <p:sp>
        <p:nvSpPr>
          <p:cNvPr id="5" name="CaixaDeTexto 4"/>
          <p:cNvSpPr txBox="1"/>
          <p:nvPr/>
        </p:nvSpPr>
        <p:spPr>
          <a:xfrm>
            <a:off x="6600015" y="4356225"/>
            <a:ext cx="5685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rgbClr val="FFFF00"/>
                </a:solidFill>
              </a:rPr>
              <a:t>Imagem telescópio Hubble da Supernova 1994D– Crédito hubblesite.org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44557" y="225286"/>
            <a:ext cx="60562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FFFF00"/>
                </a:solidFill>
              </a:rPr>
              <a:t>Menor o brilho, mais distante.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err="1">
                <a:solidFill>
                  <a:srgbClr val="FFFF00"/>
                </a:solidFill>
              </a:rPr>
              <a:t>Redshift</a:t>
            </a:r>
            <a:r>
              <a:rPr lang="pt-BR" sz="2800" dirty="0">
                <a:solidFill>
                  <a:srgbClr val="FFFF00"/>
                </a:solidFill>
              </a:rPr>
              <a:t>  para definir a aceleração.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FFFF00"/>
                </a:solidFill>
              </a:rPr>
              <a:t>Valor atual </a:t>
            </a:r>
          </a:p>
        </p:txBody>
      </p:sp>
    </p:spTree>
    <p:extLst>
      <p:ext uri="{BB962C8B-B14F-4D97-AF65-F5344CB8AC3E}">
        <p14:creationId xmlns:p14="http://schemas.microsoft.com/office/powerpoint/2010/main" val="341033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0" y="1690688"/>
            <a:ext cx="2514600" cy="2514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FF00"/>
                </a:solidFill>
              </a:rPr>
              <a:t>Teorias aceitas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Constante cosmológica (força repulsiva – relatividade geral)</a:t>
            </a:r>
          </a:p>
          <a:p>
            <a:pPr marL="0" indent="0">
              <a:buNone/>
            </a:pPr>
            <a:r>
              <a:rPr lang="pt-BR" dirty="0">
                <a:solidFill>
                  <a:srgbClr val="FFFF00"/>
                </a:solidFill>
              </a:rPr>
              <a:t>Constante pelo Universo, algo em torno de 10</a:t>
            </a:r>
            <a:r>
              <a:rPr lang="pt-BR" baseline="30000" dirty="0">
                <a:solidFill>
                  <a:srgbClr val="FFFF00"/>
                </a:solidFill>
              </a:rPr>
              <a:t>-30 </a:t>
            </a:r>
            <a:r>
              <a:rPr lang="pt-BR" dirty="0">
                <a:solidFill>
                  <a:srgbClr val="FFFF00"/>
                </a:solidFill>
              </a:rPr>
              <a:t> ou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FFFF00"/>
                </a:solidFill>
              </a:rPr>
              <a:t>0,000000000000000000000000000001</a:t>
            </a:r>
          </a:p>
          <a:p>
            <a:pPr marL="0" indent="0" algn="ctr">
              <a:buNone/>
            </a:pPr>
            <a:r>
              <a:rPr lang="pt-BR" dirty="0">
                <a:solidFill>
                  <a:srgbClr val="FFFF00"/>
                </a:solidFill>
              </a:rPr>
              <a:t>“O maior erro de sua vida.”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Quintessência</a:t>
            </a:r>
          </a:p>
          <a:p>
            <a:pPr marL="0" indent="0">
              <a:buNone/>
            </a:pPr>
            <a:r>
              <a:rPr lang="pt-BR" dirty="0">
                <a:solidFill>
                  <a:srgbClr val="FFFF00"/>
                </a:solidFill>
              </a:rPr>
              <a:t>Uma nova força que assim como surgiu, acabará, eventualmente.</a:t>
            </a:r>
          </a:p>
          <a:p>
            <a:pPr marL="0" indent="0">
              <a:buNone/>
            </a:pPr>
            <a:endParaRPr lang="pt-BR" dirty="0">
              <a:solidFill>
                <a:srgbClr val="FFFF00"/>
              </a:solidFill>
            </a:endParaRPr>
          </a:p>
          <a:p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677400" y="3835956"/>
            <a:ext cx="245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FF00"/>
                </a:solidFill>
              </a:rPr>
              <a:t>Albert Einstein, 1947. </a:t>
            </a:r>
          </a:p>
        </p:txBody>
      </p:sp>
    </p:spTree>
    <p:extLst>
      <p:ext uri="{BB962C8B-B14F-4D97-AF65-F5344CB8AC3E}">
        <p14:creationId xmlns:p14="http://schemas.microsoft.com/office/powerpoint/2010/main" val="54761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/>
          <a:lstStyle/>
          <a:p>
            <a:endParaRPr lang="pt-BR" dirty="0">
              <a:solidFill>
                <a:srgbClr val="FFFF00"/>
              </a:solidFill>
            </a:endParaRPr>
          </a:p>
          <a:p>
            <a:endParaRPr lang="pt-BR" dirty="0">
              <a:solidFill>
                <a:srgbClr val="FFFF00"/>
              </a:solidFill>
            </a:endParaRPr>
          </a:p>
          <a:p>
            <a:endParaRPr lang="pt-BR" dirty="0">
              <a:solidFill>
                <a:srgbClr val="FFFF00"/>
              </a:solidFill>
            </a:endParaRP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Anteriormente a energia escura, o futuro do Universo era imaginado como sendo um “BIG CRUNCH” ou “BIG CHILL”. Após a energia escura, temos também o possível “BIG RIP”.</a:t>
            </a:r>
          </a:p>
        </p:txBody>
      </p:sp>
    </p:spTree>
    <p:extLst>
      <p:ext uri="{BB962C8B-B14F-4D97-AF65-F5344CB8AC3E}">
        <p14:creationId xmlns:p14="http://schemas.microsoft.com/office/powerpoint/2010/main" val="110960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FF00"/>
                </a:solidFill>
              </a:rPr>
              <a:t>Mas o que é?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Age repulsivamente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Aumenta quanto mais o Universo se expande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Não sabemos sua origem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Pode ser resultado de interações em escalas menores que átomos (por breves instantes)</a:t>
            </a:r>
          </a:p>
        </p:txBody>
      </p:sp>
    </p:spTree>
    <p:extLst>
      <p:ext uri="{BB962C8B-B14F-4D97-AF65-F5344CB8AC3E}">
        <p14:creationId xmlns:p14="http://schemas.microsoft.com/office/powerpoint/2010/main" val="286652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80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Ou uma nova força fundamental temporária ou não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Ou a resposta pode vir conciliando a física do grande (clássica) com a física do pequeno (quântica)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É ainda uma grande parte que contém o nosso Universo que pouco sabemos sobre!</a:t>
            </a:r>
          </a:p>
          <a:p>
            <a:endParaRPr lang="pt-BR" dirty="0">
              <a:solidFill>
                <a:srgbClr val="FFFF00"/>
              </a:solidFill>
            </a:endParaRPr>
          </a:p>
          <a:p>
            <a:r>
              <a:rPr lang="pt-BR" dirty="0">
                <a:solidFill>
                  <a:srgbClr val="FFFF00"/>
                </a:solidFill>
              </a:rPr>
              <a:t>Uma propriedade do espaço.</a:t>
            </a:r>
          </a:p>
        </p:txBody>
      </p:sp>
    </p:spTree>
    <p:extLst>
      <p:ext uri="{BB962C8B-B14F-4D97-AF65-F5344CB8AC3E}">
        <p14:creationId xmlns:p14="http://schemas.microsoft.com/office/powerpoint/2010/main" val="21300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20402"/>
              </p:ext>
            </p:extLst>
          </p:nvPr>
        </p:nvGraphicFramePr>
        <p:xfrm>
          <a:off x="838200" y="251792"/>
          <a:ext cx="10515600" cy="634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8464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257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 DARLING</vt:lpstr>
      <vt:lpstr>Arial</vt:lpstr>
      <vt:lpstr>Calibri</vt:lpstr>
      <vt:lpstr>Calibri Light</vt:lpstr>
      <vt:lpstr>Century Gothic</vt:lpstr>
      <vt:lpstr>Tema do Office</vt:lpstr>
      <vt:lpstr>Energia Escura</vt:lpstr>
      <vt:lpstr>Origens</vt:lpstr>
      <vt:lpstr>Supernova tipo Ia???</vt:lpstr>
      <vt:lpstr>Apresentação do PowerPoint</vt:lpstr>
      <vt:lpstr>Teorias aceitas</vt:lpstr>
      <vt:lpstr>Apresentação do PowerPoint</vt:lpstr>
      <vt:lpstr>Mas o que é?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Escura</dc:title>
  <dc:creator>priscilaalencarmendes@hotmail.com</dc:creator>
  <cp:lastModifiedBy>priscilaalencarmendes@hotmail.com</cp:lastModifiedBy>
  <cp:revision>20</cp:revision>
  <dcterms:created xsi:type="dcterms:W3CDTF">2016-07-14T18:47:33Z</dcterms:created>
  <dcterms:modified xsi:type="dcterms:W3CDTF">2016-07-16T21:14:33Z</dcterms:modified>
</cp:coreProperties>
</file>