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46" r:id="rId2"/>
    <p:sldId id="1053" r:id="rId3"/>
    <p:sldId id="1054" r:id="rId4"/>
    <p:sldId id="1055" r:id="rId5"/>
    <p:sldId id="1056" r:id="rId6"/>
    <p:sldId id="1057" r:id="rId7"/>
    <p:sldId id="1058" r:id="rId8"/>
    <p:sldId id="1059" r:id="rId9"/>
    <p:sldId id="1060" r:id="rId10"/>
    <p:sldId id="1061" r:id="rId11"/>
    <p:sldId id="1063" r:id="rId12"/>
    <p:sldId id="1062" r:id="rId13"/>
    <p:sldId id="1064" r:id="rId14"/>
    <p:sldId id="1065" r:id="rId15"/>
    <p:sldId id="1066" r:id="rId16"/>
    <p:sldId id="1067" r:id="rId17"/>
    <p:sldId id="1071" r:id="rId18"/>
    <p:sldId id="1072" r:id="rId19"/>
    <p:sldId id="1068" r:id="rId20"/>
    <p:sldId id="1069" r:id="rId21"/>
    <p:sldId id="1070" r:id="rId2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DF"/>
    <a:srgbClr val="CFDDF9"/>
    <a:srgbClr val="BFD2F7"/>
    <a:srgbClr val="AAC3F4"/>
    <a:srgbClr val="B8CDF6"/>
    <a:srgbClr val="FFFFFF"/>
    <a:srgbClr val="99CCFF"/>
    <a:srgbClr val="00FF00"/>
    <a:srgbClr val="003300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89645" autoAdjust="0"/>
  </p:normalViewPr>
  <p:slideViewPr>
    <p:cSldViewPr snapToObjects="1">
      <p:cViewPr varScale="1">
        <p:scale>
          <a:sx n="65" d="100"/>
          <a:sy n="65" d="100"/>
        </p:scale>
        <p:origin x="-708" y="-6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7119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073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lu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spaceinimages/Images/2002/02/Hipparcos_testi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usp.br/cda/sessao-astronomia/2004/astronomia-atomos-galaxias-09112004.pp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c.usp.br/cda/sessao-astronomia/2004/astronomia-atomos-galaxias-09112004.ppt" TargetMode="External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com/20112-oldest-known-star-universe.html" TargetMode="External"/><Relationship Id="rId7" Type="http://schemas.openxmlformats.org/officeDocument/2006/relationships/hyperlink" Target="https://en.wikipedia.org/wiki/HD_140283" TargetMode="External"/><Relationship Id="rId2" Type="http://schemas.openxmlformats.org/officeDocument/2006/relationships/hyperlink" Target="http://www.inovacaotecnologica.com.br/noticias/noticia.php?artigo=universo-mais-velh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bblesite.org/pubinfo/pdf/2013/08/pdf.pdf" TargetMode="External"/><Relationship Id="rId5" Type="http://schemas.openxmlformats.org/officeDocument/2006/relationships/hyperlink" Target="http://g1.globo.com/ciencia-e-saude/noticia/2013/01/estrela-mais-antiga-ja-vista-tem-mais-de-13-bilhoes-de-anos-diz-estudo.html" TargetMode="External"/><Relationship Id="rId4" Type="http://schemas.openxmlformats.org/officeDocument/2006/relationships/hyperlink" Target="http://www.nasa.gov/mission_pages/hubble/science/hd14028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76306"/>
            <a:ext cx="1660447" cy="12072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ítulo 15"/>
          <p:cNvSpPr txBox="1">
            <a:spLocks/>
          </p:cNvSpPr>
          <p:nvPr/>
        </p:nvSpPr>
        <p:spPr>
          <a:xfrm>
            <a:off x="151271" y="3182424"/>
            <a:ext cx="8841458" cy="12546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5000" kern="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Estrela Matusalém</a:t>
            </a:r>
            <a:endParaRPr lang="pt-BR" sz="5000" kern="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877272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Raiena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Barboza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raiena.silva@usp.br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707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Retângulo 11"/>
          <p:cNvSpPr/>
          <p:nvPr/>
        </p:nvSpPr>
        <p:spPr>
          <a:xfrm>
            <a:off x="2533010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36512" y="6596063"/>
            <a:ext cx="91440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Concepção artística da estrela HD 140283; crédito: NASA/ESA/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STScI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671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76672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Conhecida a mais de 100 anos</a:t>
            </a:r>
            <a:r>
              <a:rPr lang="pt-BR" sz="32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 ser uma estrela de alta velocidade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752528" cy="404470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5349930" y="6242207"/>
            <a:ext cx="2620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Fonte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http://</a:t>
            </a: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astro.if.ufrgs.br/lua.jpg</a:t>
            </a: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2117174"/>
            <a:ext cx="4068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solidFill>
                  <a:srgbClr val="FFC000"/>
                </a:solidFill>
                <a:latin typeface="Century Gothic" pitchFamily="34" charset="0"/>
              </a:rPr>
              <a:t>1,3 milhões de 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kern="0" dirty="0">
              <a:solidFill>
                <a:srgbClr val="99CCFF"/>
              </a:solidFill>
              <a:latin typeface="Century Gothic" pitchFamily="34" charset="0"/>
            </a:endParaRPr>
          </a:p>
          <a:p>
            <a:r>
              <a:rPr lang="pt-BR" sz="2800" kern="0" dirty="0" smtClean="0">
                <a:solidFill>
                  <a:srgbClr val="99CCFF"/>
                </a:solidFill>
                <a:latin typeface="Century Gothic" pitchFamily="34" charset="0"/>
              </a:rPr>
              <a:t>A cada </a:t>
            </a:r>
            <a:r>
              <a:rPr lang="pt-BR" sz="28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≅ 1500 anos avança 0.5º no céu</a:t>
            </a:r>
            <a:endParaRPr lang="pt-BR" sz="2800" kern="0" dirty="0" smtClean="0">
              <a:solidFill>
                <a:srgbClr val="99CCFF"/>
              </a:solidFill>
              <a:latin typeface="Century Gothic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26" t="16926" r="16926" b="16926"/>
          <a:stretch/>
        </p:blipFill>
        <p:spPr>
          <a:xfrm>
            <a:off x="485799" y="3970072"/>
            <a:ext cx="3312368" cy="22082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31682" y="6236776"/>
            <a:ext cx="2620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Telescópio Hubble</a:t>
            </a:r>
          </a:p>
          <a:p>
            <a:pPr>
              <a:defRPr/>
            </a:pP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1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" t="4421" r="884" b="6075"/>
          <a:stretch/>
        </p:blipFill>
        <p:spPr>
          <a:xfrm>
            <a:off x="1547664" y="476672"/>
            <a:ext cx="6048672" cy="58326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240" r="53689" b="-555"/>
          <a:stretch/>
        </p:blipFill>
        <p:spPr>
          <a:xfrm>
            <a:off x="2627784" y="6270471"/>
            <a:ext cx="3888432" cy="293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865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752" y="413792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Distância da Terra </a:t>
            </a: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≅ 190 anos luz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7" y="2060848"/>
            <a:ext cx="8054646" cy="449657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3981" y="1399944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2400" kern="0" dirty="0" smtClean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1</a:t>
            </a: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anos luz</a:t>
            </a:r>
            <a:r>
              <a:rPr lang="pt-BR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≅ 9,5 trilhões km </a:t>
            </a: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331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4482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2" b="4851"/>
          <a:stretch/>
        </p:blipFill>
        <p:spPr>
          <a:xfrm>
            <a:off x="-36512" y="0"/>
            <a:ext cx="5064202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27690" y="116632"/>
            <a:ext cx="41528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900" kern="0" dirty="0" smtClean="0">
                <a:solidFill>
                  <a:srgbClr val="CFDDF9"/>
                </a:solidFill>
                <a:latin typeface="Century Gothic" pitchFamily="34" charset="0"/>
              </a:rPr>
              <a:t>Se formou em uma galáxia anã, </a:t>
            </a:r>
            <a:r>
              <a:rPr lang="pt-BR" sz="2900" kern="0" dirty="0" smtClean="0">
                <a:solidFill>
                  <a:srgbClr val="CFDDF9"/>
                </a:solidFill>
                <a:latin typeface="Century Gothic" pitchFamily="34" charset="0"/>
              </a:rPr>
              <a:t>gravitacionalmente </a:t>
            </a:r>
            <a:r>
              <a:rPr lang="pt-BR" sz="2900" kern="0" dirty="0" smtClean="0">
                <a:solidFill>
                  <a:srgbClr val="CFDDF9"/>
                </a:solidFill>
                <a:latin typeface="Century Gothic" pitchFamily="34" charset="0"/>
              </a:rPr>
              <a:t>incorporada pela Via </a:t>
            </a:r>
            <a:r>
              <a:rPr lang="pt-BR" sz="2900" kern="0" dirty="0">
                <a:solidFill>
                  <a:srgbClr val="CFDDF9"/>
                </a:solidFill>
                <a:latin typeface="Century Gothic" pitchFamily="34" charset="0"/>
              </a:rPr>
              <a:t>L</a:t>
            </a:r>
            <a:r>
              <a:rPr lang="pt-BR" sz="2900" kern="0" dirty="0" smtClean="0">
                <a:solidFill>
                  <a:srgbClr val="CFDDF9"/>
                </a:solidFill>
                <a:latin typeface="Century Gothic" pitchFamily="34" charset="0"/>
              </a:rPr>
              <a:t>áctea.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71706" y="2708920"/>
            <a:ext cx="38647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900" kern="0" dirty="0" smtClean="0">
                <a:solidFill>
                  <a:srgbClr val="92D050"/>
                </a:solidFill>
                <a:latin typeface="Century Gothic" pitchFamily="34" charset="0"/>
              </a:rPr>
              <a:t>Na década de 1950 Astrônomos foram capazes de detectar  uma deficiência de elementos pesados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99393" y="5949280"/>
            <a:ext cx="386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entury Gothic" pitchFamily="34" charset="0"/>
              </a:rPr>
              <a:t>1/250 da quantidade de metais do sol</a:t>
            </a:r>
          </a:p>
        </p:txBody>
      </p:sp>
    </p:spTree>
    <p:extLst>
      <p:ext uri="{BB962C8B-B14F-4D97-AF65-F5344CB8AC3E}">
        <p14:creationId xmlns="" xmlns:p14="http://schemas.microsoft.com/office/powerpoint/2010/main" val="1387092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4482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40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Primeiras medições: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752" y="413792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752" y="404664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pt-B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Idade da estrela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263691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kern="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16 Bilhões de anos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91780" y="3429000"/>
            <a:ext cx="39604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800" b="0" kern="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O quê está errado?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7" y="4238702"/>
            <a:ext cx="2550698" cy="200773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CaixaDeTexto 8"/>
          <p:cNvSpPr txBox="1"/>
          <p:nvPr/>
        </p:nvSpPr>
        <p:spPr>
          <a:xfrm>
            <a:off x="0" y="6237312"/>
            <a:ext cx="352839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Fonte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: ESA 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http://</a:t>
            </a: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www.esa.int/spaceinimages/Images/2002/02/Hipparcos_testing</a:t>
            </a: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23456" y="4238702"/>
            <a:ext cx="59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Distância terra-HD 140283 </a:t>
            </a:r>
          </a:p>
          <a:p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Calculada </a:t>
            </a:r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por meio do </a:t>
            </a:r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telescópio </a:t>
            </a:r>
            <a:r>
              <a:rPr lang="pt-BR" sz="2400" kern="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Hipparcos</a:t>
            </a:r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5733256"/>
            <a:ext cx="59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Incerteza de 2 bilhões de anos</a:t>
            </a:r>
          </a:p>
        </p:txBody>
      </p:sp>
    </p:spTree>
    <p:extLst>
      <p:ext uri="{BB962C8B-B14F-4D97-AF65-F5344CB8AC3E}">
        <p14:creationId xmlns="" xmlns:p14="http://schemas.microsoft.com/office/powerpoint/2010/main" val="2337410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77689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40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Novas medições: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26" t="16926" r="16926" b="16926"/>
          <a:stretch/>
        </p:blipFill>
        <p:spPr>
          <a:xfrm>
            <a:off x="179512" y="2170874"/>
            <a:ext cx="3312368" cy="2208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CaixaDeTexto 3"/>
          <p:cNvSpPr txBox="1"/>
          <p:nvPr/>
        </p:nvSpPr>
        <p:spPr>
          <a:xfrm>
            <a:off x="539552" y="4293096"/>
            <a:ext cx="262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Telescópio Hubble</a:t>
            </a:r>
          </a:p>
          <a:p>
            <a:pPr>
              <a:defRPr/>
            </a:pPr>
            <a:endParaRPr lang="pt-BR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1880" y="198884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Distância terra-HD 140283 </a:t>
            </a:r>
          </a:p>
          <a:p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Calculada por meio  do telescópio Hubble.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27377" y="3365993"/>
            <a:ext cx="5616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Mesma que a calculada pelo </a:t>
            </a:r>
            <a:r>
              <a:rPr lang="pt-BR" sz="2800" kern="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Hipparcos</a:t>
            </a:r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, mas com o erro 5 vezes menor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5303530"/>
            <a:ext cx="8856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Conhecida a distância foi possível calcular o brilho intrínseco, fundamental para calcular a idade.</a:t>
            </a:r>
          </a:p>
        </p:txBody>
      </p:sp>
    </p:spTree>
    <p:extLst>
      <p:ext uri="{BB962C8B-B14F-4D97-AF65-F5344CB8AC3E}">
        <p14:creationId xmlns="" xmlns:p14="http://schemas.microsoft.com/office/powerpoint/2010/main" val="3238216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837" y="3429000"/>
            <a:ext cx="8156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kern="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quantidade de oxigênio é maior que a prevista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9837" y="4421648"/>
            <a:ext cx="815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kern="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HD está na fase de sub gigante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184482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Fatores que contribuíram ainda mais para a redução da idade:</a:t>
            </a:r>
          </a:p>
        </p:txBody>
      </p:sp>
    </p:spTree>
    <p:extLst>
      <p:ext uri="{BB962C8B-B14F-4D97-AF65-F5344CB8AC3E}">
        <p14:creationId xmlns="" xmlns:p14="http://schemas.microsoft.com/office/powerpoint/2010/main" val="3788835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0100" y="332656"/>
            <a:ext cx="6472238" cy="952500"/>
          </a:xfrm>
          <a:prstGeom prst="rect">
            <a:avLst/>
          </a:prstGeom>
          <a:noFill/>
          <a:ln/>
        </p:spPr>
        <p:txBody>
          <a:bodyPr lIns="76570" tIns="38285" rIns="76570" bIns="38285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Composição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química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uma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estrela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2880000">
            <a:off x="7385100" y="5068260"/>
            <a:ext cx="369888" cy="13223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AutoShape 6" descr="Dotted diamond"/>
          <p:cNvSpPr>
            <a:spLocks noChangeArrowheads="1"/>
          </p:cNvSpPr>
          <p:nvPr/>
        </p:nvSpPr>
        <p:spPr bwMode="auto">
          <a:xfrm rot="2880000">
            <a:off x="5757119" y="2613191"/>
            <a:ext cx="1117600" cy="1639888"/>
          </a:xfrm>
          <a:prstGeom prst="triangle">
            <a:avLst>
              <a:gd name="adj" fmla="val 49986"/>
            </a:avLst>
          </a:prstGeom>
          <a:pattFill prst="dotDmnd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288138" y="3214060"/>
            <a:ext cx="254000" cy="2809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1860600" y="2113923"/>
            <a:ext cx="4384675" cy="105092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2880000">
            <a:off x="5307856" y="3708567"/>
            <a:ext cx="998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570" tIns="38285" rIns="76570" bIns="38285">
            <a:spAutoFit/>
          </a:bodyPr>
          <a:lstStyle/>
          <a:p>
            <a:pPr algn="ctr" defTabSz="633413"/>
            <a:r>
              <a:rPr lang="en-US" sz="2000">
                <a:latin typeface="Arial" charset="0"/>
              </a:rPr>
              <a:t>Prisma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9440000">
            <a:off x="7166025" y="3287085"/>
            <a:ext cx="187325" cy="2486025"/>
          </a:xfrm>
          <a:prstGeom prst="triangle">
            <a:avLst>
              <a:gd name="adj" fmla="val 49986"/>
            </a:avLst>
          </a:prstGeom>
          <a:solidFill>
            <a:srgbClr val="FF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9920000">
            <a:off x="7027913" y="3326773"/>
            <a:ext cx="187325" cy="2482850"/>
          </a:xfrm>
          <a:prstGeom prst="triangle">
            <a:avLst>
              <a:gd name="adj" fmla="val 4998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0400000">
            <a:off x="6886625" y="3452185"/>
            <a:ext cx="187325" cy="2484438"/>
          </a:xfrm>
          <a:prstGeom prst="triangle">
            <a:avLst>
              <a:gd name="adj" fmla="val 49986"/>
            </a:avLst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20940000">
            <a:off x="6751688" y="3491873"/>
            <a:ext cx="187325" cy="2482850"/>
          </a:xfrm>
          <a:prstGeom prst="triangle">
            <a:avLst>
              <a:gd name="adj" fmla="val 49986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610025" y="2415548"/>
            <a:ext cx="2403475" cy="687387"/>
            <a:chOff x="1995" y="1333"/>
            <a:chExt cx="1818" cy="520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 rot="780000">
              <a:off x="3173" y="1710"/>
              <a:ext cx="609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780000">
              <a:off x="2591" y="1555"/>
              <a:ext cx="609" cy="1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 rot="780000">
              <a:off x="2006" y="1402"/>
              <a:ext cx="611" cy="18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 rot="780000">
              <a:off x="3781" y="1823"/>
              <a:ext cx="32" cy="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 rot="780000">
              <a:off x="1995" y="1333"/>
              <a:ext cx="32" cy="1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714925" y="2937835"/>
            <a:ext cx="0" cy="14605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4272013" y="2937835"/>
            <a:ext cx="442912" cy="14605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716513" y="2937835"/>
            <a:ext cx="442912" cy="1397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975525" y="5908048"/>
            <a:ext cx="1577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570" tIns="38285" rIns="76570" bIns="38285">
            <a:spAutoFit/>
          </a:bodyPr>
          <a:lstStyle/>
          <a:p>
            <a:pPr algn="ctr" defTabSz="633413"/>
            <a:r>
              <a:rPr lang="en-US" sz="2000">
                <a:solidFill>
                  <a:srgbClr val="66FF33"/>
                </a:solidFill>
                <a:latin typeface="Arial" charset="0"/>
              </a:rPr>
              <a:t>Hidrogênio!</a:t>
            </a: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224013" y="4398335"/>
            <a:ext cx="2897187" cy="1693863"/>
            <a:chOff x="15" y="3014"/>
            <a:chExt cx="2191" cy="1282"/>
          </a:xfrm>
        </p:grpSpPr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15" y="3316"/>
              <a:ext cx="2191" cy="980"/>
              <a:chOff x="15" y="3316"/>
              <a:chExt cx="2191" cy="980"/>
            </a:xfrm>
          </p:grpSpPr>
          <p:sp>
            <p:nvSpPr>
              <p:cNvPr id="25" name="AutoShape 26" descr="Dotted diamond"/>
              <p:cNvSpPr>
                <a:spLocks noChangeArrowheads="1"/>
              </p:cNvSpPr>
              <p:nvPr/>
            </p:nvSpPr>
            <p:spPr bwMode="auto">
              <a:xfrm>
                <a:off x="971" y="3316"/>
                <a:ext cx="422" cy="621"/>
              </a:xfrm>
              <a:prstGeom prst="triangle">
                <a:avLst>
                  <a:gd name="adj" fmla="val 49986"/>
                </a:avLst>
              </a:prstGeom>
              <a:pattFill prst="dotDmnd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1113" y="357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97" y="3579"/>
                <a:ext cx="991" cy="482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AutoShape 29"/>
              <p:cNvSpPr>
                <a:spLocks noChangeArrowheads="1"/>
              </p:cNvSpPr>
              <p:nvPr/>
            </p:nvSpPr>
            <p:spPr bwMode="auto">
              <a:xfrm rot="16560000">
                <a:off x="1697" y="3165"/>
                <a:ext cx="72" cy="946"/>
              </a:xfrm>
              <a:prstGeom prst="triangle">
                <a:avLst>
                  <a:gd name="adj" fmla="val 49986"/>
                </a:avLst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" name="AutoShape 30"/>
              <p:cNvSpPr>
                <a:spLocks noChangeArrowheads="1"/>
              </p:cNvSpPr>
              <p:nvPr/>
            </p:nvSpPr>
            <p:spPr bwMode="auto">
              <a:xfrm rot="17040000">
                <a:off x="1673" y="3214"/>
                <a:ext cx="72" cy="946"/>
              </a:xfrm>
              <a:prstGeom prst="triangle">
                <a:avLst>
                  <a:gd name="adj" fmla="val 49986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AutoShape 31"/>
              <p:cNvSpPr>
                <a:spLocks noChangeArrowheads="1"/>
              </p:cNvSpPr>
              <p:nvPr/>
            </p:nvSpPr>
            <p:spPr bwMode="auto">
              <a:xfrm rot="17520000">
                <a:off x="1673" y="3286"/>
                <a:ext cx="72" cy="946"/>
              </a:xfrm>
              <a:prstGeom prst="triangle">
                <a:avLst>
                  <a:gd name="adj" fmla="val 49986"/>
                </a:avLst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 rot="18060000">
                <a:off x="1650" y="3334"/>
                <a:ext cx="70" cy="946"/>
              </a:xfrm>
              <a:prstGeom prst="triangle">
                <a:avLst>
                  <a:gd name="adj" fmla="val 49986"/>
                </a:avLst>
              </a:pr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Freeform 33" descr="Mármore verde"/>
              <p:cNvSpPr>
                <a:spLocks/>
              </p:cNvSpPr>
              <p:nvPr/>
            </p:nvSpPr>
            <p:spPr bwMode="auto">
              <a:xfrm>
                <a:off x="15" y="3989"/>
                <a:ext cx="205" cy="18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90" y="3"/>
                  </a:cxn>
                  <a:cxn ang="0">
                    <a:pos x="113" y="3"/>
                  </a:cxn>
                  <a:cxn ang="0">
                    <a:pos x="136" y="18"/>
                  </a:cxn>
                  <a:cxn ang="0">
                    <a:pos x="151" y="40"/>
                  </a:cxn>
                  <a:cxn ang="0">
                    <a:pos x="173" y="40"/>
                  </a:cxn>
                  <a:cxn ang="0">
                    <a:pos x="196" y="48"/>
                  </a:cxn>
                  <a:cxn ang="0">
                    <a:pos x="204" y="78"/>
                  </a:cxn>
                  <a:cxn ang="0">
                    <a:pos x="181" y="93"/>
                  </a:cxn>
                  <a:cxn ang="0">
                    <a:pos x="158" y="93"/>
                  </a:cxn>
                  <a:cxn ang="0">
                    <a:pos x="158" y="116"/>
                  </a:cxn>
                  <a:cxn ang="0">
                    <a:pos x="166" y="138"/>
                  </a:cxn>
                  <a:cxn ang="0">
                    <a:pos x="143" y="153"/>
                  </a:cxn>
                  <a:cxn ang="0">
                    <a:pos x="120" y="161"/>
                  </a:cxn>
                  <a:cxn ang="0">
                    <a:pos x="98" y="176"/>
                  </a:cxn>
                  <a:cxn ang="0">
                    <a:pos x="75" y="184"/>
                  </a:cxn>
                  <a:cxn ang="0">
                    <a:pos x="52" y="184"/>
                  </a:cxn>
                  <a:cxn ang="0">
                    <a:pos x="45" y="161"/>
                  </a:cxn>
                  <a:cxn ang="0">
                    <a:pos x="52" y="138"/>
                  </a:cxn>
                  <a:cxn ang="0">
                    <a:pos x="30" y="131"/>
                  </a:cxn>
                  <a:cxn ang="0">
                    <a:pos x="7" y="123"/>
                  </a:cxn>
                  <a:cxn ang="0">
                    <a:pos x="0" y="101"/>
                  </a:cxn>
                  <a:cxn ang="0">
                    <a:pos x="7" y="78"/>
                  </a:cxn>
                  <a:cxn ang="0">
                    <a:pos x="0" y="55"/>
                  </a:cxn>
                  <a:cxn ang="0">
                    <a:pos x="22" y="40"/>
                  </a:cxn>
                  <a:cxn ang="0">
                    <a:pos x="57" y="0"/>
                  </a:cxn>
                </a:cxnLst>
                <a:rect l="0" t="0" r="r" b="b"/>
                <a:pathLst>
                  <a:path w="205" h="185">
                    <a:moveTo>
                      <a:pt x="57" y="0"/>
                    </a:moveTo>
                    <a:lnTo>
                      <a:pt x="90" y="3"/>
                    </a:lnTo>
                    <a:lnTo>
                      <a:pt x="113" y="3"/>
                    </a:lnTo>
                    <a:lnTo>
                      <a:pt x="136" y="18"/>
                    </a:lnTo>
                    <a:lnTo>
                      <a:pt x="151" y="40"/>
                    </a:lnTo>
                    <a:lnTo>
                      <a:pt x="173" y="40"/>
                    </a:lnTo>
                    <a:lnTo>
                      <a:pt x="196" y="48"/>
                    </a:lnTo>
                    <a:lnTo>
                      <a:pt x="204" y="78"/>
                    </a:lnTo>
                    <a:lnTo>
                      <a:pt x="181" y="93"/>
                    </a:lnTo>
                    <a:lnTo>
                      <a:pt x="158" y="93"/>
                    </a:lnTo>
                    <a:lnTo>
                      <a:pt x="158" y="116"/>
                    </a:lnTo>
                    <a:lnTo>
                      <a:pt x="166" y="138"/>
                    </a:lnTo>
                    <a:lnTo>
                      <a:pt x="143" y="153"/>
                    </a:lnTo>
                    <a:lnTo>
                      <a:pt x="120" y="161"/>
                    </a:lnTo>
                    <a:lnTo>
                      <a:pt x="98" y="176"/>
                    </a:lnTo>
                    <a:lnTo>
                      <a:pt x="75" y="184"/>
                    </a:lnTo>
                    <a:lnTo>
                      <a:pt x="52" y="184"/>
                    </a:lnTo>
                    <a:lnTo>
                      <a:pt x="45" y="161"/>
                    </a:lnTo>
                    <a:lnTo>
                      <a:pt x="52" y="138"/>
                    </a:lnTo>
                    <a:lnTo>
                      <a:pt x="30" y="131"/>
                    </a:lnTo>
                    <a:lnTo>
                      <a:pt x="7" y="123"/>
                    </a:lnTo>
                    <a:lnTo>
                      <a:pt x="0" y="101"/>
                    </a:lnTo>
                    <a:lnTo>
                      <a:pt x="7" y="78"/>
                    </a:lnTo>
                    <a:lnTo>
                      <a:pt x="0" y="55"/>
                    </a:lnTo>
                    <a:lnTo>
                      <a:pt x="22" y="40"/>
                    </a:lnTo>
                    <a:lnTo>
                      <a:pt x="57" y="0"/>
                    </a:lnTo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212" y="4008"/>
                <a:ext cx="15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570" tIns="38285" rIns="76570" bIns="38285">
                <a:spAutoFit/>
              </a:bodyPr>
              <a:lstStyle/>
              <a:p>
                <a:pPr defTabSz="633413"/>
                <a:r>
                  <a:rPr lang="en-US" sz="2000">
                    <a:solidFill>
                      <a:srgbClr val="FFFFFF"/>
                    </a:solidFill>
                    <a:latin typeface="Arial" charset="0"/>
                  </a:rPr>
                  <a:t>Gás Hidrogênio</a:t>
                </a:r>
              </a:p>
            </p:txBody>
          </p:sp>
        </p:grp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3" y="3014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570" tIns="38285" rIns="76570" bIns="38285">
              <a:spAutoFit/>
            </a:bodyPr>
            <a:lstStyle/>
            <a:p>
              <a:pPr algn="ctr" defTabSz="633413"/>
              <a:r>
                <a:rPr lang="en-US" sz="2000">
                  <a:solidFill>
                    <a:srgbClr val="00FFFF"/>
                  </a:solidFill>
                  <a:latin typeface="Arial" charset="0"/>
                </a:rPr>
                <a:t>No Laboratório</a:t>
              </a:r>
            </a:p>
          </p:txBody>
        </p:sp>
      </p:grp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971600" y="1223335"/>
            <a:ext cx="1331913" cy="1333500"/>
          </a:xfrm>
          <a:prstGeom prst="star5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 rot="711703">
            <a:off x="2524175" y="2296485"/>
            <a:ext cx="525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042" tIns="38021" rIns="76042" bIns="38021">
            <a:spAutoFit/>
          </a:bodyPr>
          <a:lstStyle/>
          <a:p>
            <a:pPr defTabSz="760413"/>
            <a:r>
              <a:rPr lang="en-US">
                <a:solidFill>
                  <a:schemeClr val="bg1"/>
                </a:solidFill>
              </a:rPr>
              <a:t>luz</a:t>
            </a:r>
            <a:endParaRPr lang="en-US" b="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 rot="19993399">
            <a:off x="1666925" y="4906335"/>
            <a:ext cx="525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042" tIns="38021" rIns="76042" bIns="38021">
            <a:spAutoFit/>
          </a:bodyPr>
          <a:lstStyle/>
          <a:p>
            <a:pPr defTabSz="760413"/>
            <a:r>
              <a:rPr lang="en-US">
                <a:solidFill>
                  <a:schemeClr val="bg1"/>
                </a:solidFill>
              </a:rPr>
              <a:t>luz</a:t>
            </a:r>
            <a:endParaRPr lang="en-US" b="0"/>
          </a:p>
        </p:txBody>
      </p:sp>
      <p:sp>
        <p:nvSpPr>
          <p:cNvPr id="37" name="Text Box 141"/>
          <p:cNvSpPr txBox="1">
            <a:spLocks noChangeArrowheads="1"/>
          </p:cNvSpPr>
          <p:nvPr/>
        </p:nvSpPr>
        <p:spPr bwMode="auto">
          <a:xfrm>
            <a:off x="17748" y="6571064"/>
            <a:ext cx="91085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Valter 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Luiz  Líbero  (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http://www.cdcc.usp.br/cda/sessao-astronomia/2004/astronomia-atomos-galaxias-09112004.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ppt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) 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IFSC/CDCC/USP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3574" y="974179"/>
            <a:ext cx="64722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570" tIns="38285" rIns="76570" bIns="38285" anchor="ctr"/>
          <a:lstStyle/>
          <a:p>
            <a:pPr algn="ctr" defTabSz="633413"/>
            <a:r>
              <a:rPr lang="en-US" sz="400">
                <a:solidFill>
                  <a:schemeClr val="tx2"/>
                </a:solidFill>
                <a:latin typeface="Arial" charset="0"/>
              </a:rPr>
              <a:t>Raias de Elementos</a:t>
            </a: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74" y="910679"/>
            <a:ext cx="76263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74" y="1818729"/>
            <a:ext cx="7626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74" y="2779167"/>
            <a:ext cx="7626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74" y="3739604"/>
            <a:ext cx="76263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74" y="4665117"/>
            <a:ext cx="7626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74" y="5569992"/>
            <a:ext cx="7626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19524" y="343941"/>
            <a:ext cx="273685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570" tIns="38285" rIns="76570" bIns="38285">
            <a:spAutoFit/>
          </a:bodyPr>
          <a:lstStyle/>
          <a:p>
            <a:pPr algn="ctr" defTabSz="760413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charset="0"/>
              </a:rPr>
              <a:t>Hidrogênio</a:t>
            </a:r>
          </a:p>
          <a:p>
            <a:pPr algn="ctr" defTabSz="760413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charset="0"/>
              </a:rPr>
              <a:t>Hélio</a:t>
            </a:r>
          </a:p>
          <a:p>
            <a:pPr algn="ctr" defTabSz="760413">
              <a:lnSpc>
                <a:spcPct val="14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charset="0"/>
              </a:rPr>
              <a:t>Oxigênio</a:t>
            </a:r>
          </a:p>
          <a:p>
            <a:pPr algn="ctr" defTabSz="760413">
              <a:lnSpc>
                <a:spcPct val="14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charset="0"/>
              </a:rPr>
              <a:t>Carbono</a:t>
            </a:r>
          </a:p>
          <a:p>
            <a:pPr algn="ctr" defTabSz="760413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charset="0"/>
              </a:rPr>
              <a:t>Nitrogênio</a:t>
            </a:r>
          </a:p>
          <a:p>
            <a:pPr algn="ctr" defTabSz="760413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charset="0"/>
              </a:rPr>
              <a:t>Neônio</a:t>
            </a:r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17748" y="6571064"/>
            <a:ext cx="91085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u="sng" dirty="0" smtClean="0">
                <a:solidFill>
                  <a:schemeClr val="accent1"/>
                </a:solidFill>
                <a:latin typeface="Century Gothic" pitchFamily="34" charset="0"/>
              </a:rPr>
              <a:t>Crédito :  </a:t>
            </a:r>
            <a:r>
              <a:rPr lang="pt-BR" sz="1000" u="sng" dirty="0" smtClean="0">
                <a:solidFill>
                  <a:schemeClr val="accent1"/>
                </a:solidFill>
                <a:latin typeface="Century Gothic" pitchFamily="34" charset="0"/>
              </a:rPr>
              <a:t>Valter </a:t>
            </a:r>
            <a:r>
              <a:rPr lang="pt-BR" sz="1000" u="sng" dirty="0" smtClean="0">
                <a:solidFill>
                  <a:schemeClr val="accent1"/>
                </a:solidFill>
                <a:latin typeface="Century Gothic" pitchFamily="34" charset="0"/>
              </a:rPr>
              <a:t>Luiz  Líbero  (</a:t>
            </a:r>
            <a:r>
              <a:rPr lang="pt-BR" sz="1000" u="sng" dirty="0" smtClean="0">
                <a:solidFill>
                  <a:schemeClr val="accent1"/>
                </a:solidFill>
                <a:latin typeface="Century Gothic" pitchFamily="34" charset="0"/>
                <a:hlinkClick r:id="rId8"/>
              </a:rPr>
              <a:t>http://</a:t>
            </a:r>
            <a:r>
              <a:rPr lang="pt-BR" sz="1000" u="sng" dirty="0" smtClean="0">
                <a:solidFill>
                  <a:schemeClr val="accent1"/>
                </a:solidFill>
                <a:latin typeface="Century Gothic" pitchFamily="34" charset="0"/>
                <a:hlinkClick r:id="rId8"/>
              </a:rPr>
              <a:t>www.cdcc.usp.br/cda/sessao-astronomia/2004/astronomia-atomos-galaxias-09112004.</a:t>
            </a:r>
            <a:r>
              <a:rPr lang="pt-BR" sz="1000" u="sng" dirty="0" err="1" smtClean="0">
                <a:solidFill>
                  <a:schemeClr val="accent1"/>
                </a:solidFill>
                <a:latin typeface="Century Gothic" pitchFamily="34" charset="0"/>
                <a:hlinkClick r:id="rId8"/>
              </a:rPr>
              <a:t>ppt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) 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IFSC/CDCC/USP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3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3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4860032" y="2348880"/>
            <a:ext cx="3995936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kern="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</a:t>
            </a:r>
          </a:p>
          <a:p>
            <a:endParaRPr lang="pt-BR" sz="3600" kern="0" dirty="0">
              <a:ln>
                <a:solidFill>
                  <a:srgbClr val="FF0000"/>
                </a:solidFill>
              </a:ln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sz="3600" kern="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13,77 ± 0,06 </a:t>
            </a:r>
          </a:p>
          <a:p>
            <a:r>
              <a:rPr lang="pt-BR" sz="3600" kern="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Bilhões de anos</a:t>
            </a: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254496" y="2348880"/>
            <a:ext cx="4029472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kern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HD 140283</a:t>
            </a:r>
          </a:p>
          <a:p>
            <a:endParaRPr lang="pt-BR" sz="3600" kern="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pt-BR" sz="3600" kern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14,5 ± 0,8 </a:t>
            </a:r>
          </a:p>
          <a:p>
            <a:r>
              <a:rPr lang="pt-BR" sz="3600" kern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Bilhões de anos</a:t>
            </a:r>
          </a:p>
        </p:txBody>
      </p:sp>
    </p:spTree>
    <p:extLst>
      <p:ext uri="{BB962C8B-B14F-4D97-AF65-F5344CB8AC3E}">
        <p14:creationId xmlns="" xmlns:p14="http://schemas.microsoft.com/office/powerpoint/2010/main" val="3660223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Constelação de Libra, “lar” temporário da estrela HD 140283;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99728" y="1124744"/>
            <a:ext cx="849694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HD 140283 é a estrela mais antiga com idade bem definida 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62000" y="3327834"/>
            <a:ext cx="77724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≅ </a:t>
            </a:r>
            <a:r>
              <a:rPr lang="pt-BR" sz="32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14,5 Bilhões de anos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99728" y="4878288"/>
            <a:ext cx="8496944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rgbClr val="FF0000"/>
                </a:solidFill>
                <a:latin typeface="Century Gothic" pitchFamily="34" charset="0"/>
              </a:rPr>
              <a:t>Idade do Universo </a:t>
            </a:r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≅ 13,8 Bilhões de anos</a:t>
            </a:r>
            <a:endParaRPr lang="pt-BR" sz="3200" kern="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117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/>
          <p:cNvSpPr txBox="1">
            <a:spLocks/>
          </p:cNvSpPr>
          <p:nvPr/>
        </p:nvSpPr>
        <p:spPr>
          <a:xfrm>
            <a:off x="195038" y="3254432"/>
            <a:ext cx="8841458" cy="12546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6600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Obrigada!</a:t>
            </a:r>
            <a:endParaRPr lang="pt-BR" sz="6600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577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836712"/>
            <a:ext cx="89289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Fontes:</a:t>
            </a:r>
          </a:p>
          <a:p>
            <a:endParaRPr lang="pt-BR" sz="4000" dirty="0">
              <a:latin typeface="Century Gothic" panose="020B0502020202020204" pitchFamily="34" charset="0"/>
            </a:endParaRPr>
          </a:p>
          <a:p>
            <a:r>
              <a:rPr lang="pt-BR" b="0" dirty="0">
                <a:solidFill>
                  <a:schemeClr val="accent2"/>
                </a:solidFill>
                <a:hlinkClick r:id="rId2"/>
              </a:rPr>
              <a:t>http://www.inovacaotecnologica.com.br/noticias/noticia.php?artigo=universo-mais-velho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</a:rPr>
              <a:t> </a:t>
            </a:r>
          </a:p>
          <a:p>
            <a:r>
              <a:rPr lang="pt-BR" b="0" dirty="0">
                <a:solidFill>
                  <a:schemeClr val="accent2"/>
                </a:solidFill>
                <a:hlinkClick r:id="rId3"/>
              </a:rPr>
              <a:t>http://www.space.com/20112-oldest-known-star-universe.html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</a:rPr>
              <a:t> </a:t>
            </a:r>
          </a:p>
          <a:p>
            <a:r>
              <a:rPr lang="pt-BR" b="0" dirty="0">
                <a:solidFill>
                  <a:schemeClr val="accent2"/>
                </a:solidFill>
                <a:hlinkClick r:id="rId4"/>
              </a:rPr>
              <a:t>http://www.nasa.gov/mission_pages/hubble/science/hd140283.html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</a:rPr>
              <a:t> </a:t>
            </a:r>
          </a:p>
          <a:p>
            <a:r>
              <a:rPr lang="pt-BR" b="0" dirty="0">
                <a:solidFill>
                  <a:schemeClr val="accent2"/>
                </a:solidFill>
                <a:hlinkClick r:id="rId5"/>
              </a:rPr>
              <a:t>http://</a:t>
            </a:r>
            <a:r>
              <a:rPr lang="pt-BR" b="0" dirty="0" smtClean="0">
                <a:solidFill>
                  <a:schemeClr val="accent2"/>
                </a:solidFill>
                <a:hlinkClick r:id="rId5"/>
              </a:rPr>
              <a:t>g1.globo.com/ciencia-e-saude/noticia/2013/01/estrela-mais-antiga-ja-vista-tem-mais-de-13-bilhoes-de-anos-diz-estudo.html</a:t>
            </a:r>
            <a:endParaRPr lang="pt-BR" b="0" dirty="0" smtClean="0">
              <a:solidFill>
                <a:schemeClr val="accent2"/>
              </a:solidFill>
            </a:endParaRPr>
          </a:p>
          <a:p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6"/>
              </a:rPr>
              <a:t>http://</a:t>
            </a:r>
            <a:r>
              <a:rPr lang="pt-BR" b="0" dirty="0" smtClean="0">
                <a:solidFill>
                  <a:schemeClr val="accent2"/>
                </a:solidFill>
                <a:hlinkClick r:id="rId6"/>
              </a:rPr>
              <a:t>hubblesite.org/pubinfo/pdf/2013/08/pdf.pdf</a:t>
            </a:r>
            <a:endParaRPr lang="pt-BR" b="0" dirty="0" smtClean="0">
              <a:solidFill>
                <a:schemeClr val="accent2"/>
              </a:solidFill>
            </a:endParaRPr>
          </a:p>
          <a:p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7"/>
              </a:rPr>
              <a:t>https://</a:t>
            </a:r>
            <a:r>
              <a:rPr lang="pt-BR" b="0" dirty="0" smtClean="0">
                <a:solidFill>
                  <a:schemeClr val="accent2"/>
                </a:solidFill>
                <a:hlinkClick r:id="rId7"/>
              </a:rPr>
              <a:t>en.wikipedia.org/wiki/HD_140283</a:t>
            </a:r>
            <a:endParaRPr lang="pt-BR" b="0" dirty="0" smtClean="0">
              <a:solidFill>
                <a:schemeClr val="accent2"/>
              </a:solidFill>
            </a:endParaRPr>
          </a:p>
          <a:p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 err="1" smtClean="0">
                <a:solidFill>
                  <a:srgbClr val="C3BFDF"/>
                </a:solidFill>
              </a:rPr>
              <a:t>Astronômia</a:t>
            </a:r>
            <a:r>
              <a:rPr lang="pt-BR" b="0" dirty="0" smtClean="0">
                <a:solidFill>
                  <a:srgbClr val="C3BFDF"/>
                </a:solidFill>
              </a:rPr>
              <a:t> e </a:t>
            </a:r>
            <a:r>
              <a:rPr lang="pt-BR" b="0" dirty="0" err="1" smtClean="0">
                <a:solidFill>
                  <a:srgbClr val="C3BFDF"/>
                </a:solidFill>
              </a:rPr>
              <a:t>Atrofísica</a:t>
            </a:r>
            <a:r>
              <a:rPr lang="pt-BR" b="0" dirty="0" smtClean="0">
                <a:solidFill>
                  <a:srgbClr val="C3BFDF"/>
                </a:solidFill>
              </a:rPr>
              <a:t> (Livro </a:t>
            </a:r>
            <a:r>
              <a:rPr lang="pt-BR" b="0" dirty="0">
                <a:solidFill>
                  <a:srgbClr val="C3BFDF"/>
                </a:solidFill>
              </a:rPr>
              <a:t>por Kepler de Souza Oliveira e Maria de Fátima Oliveira </a:t>
            </a:r>
            <a:r>
              <a:rPr lang="pt-BR" b="0" dirty="0" smtClean="0">
                <a:solidFill>
                  <a:srgbClr val="C3BFDF"/>
                </a:solidFill>
              </a:rPr>
              <a:t>Saraiva)</a:t>
            </a:r>
            <a:endParaRPr lang="pt-BR" b="0" dirty="0">
              <a:solidFill>
                <a:srgbClr val="C3BFDF"/>
              </a:solidFill>
            </a:endParaRPr>
          </a:p>
          <a:p>
            <a:endParaRPr lang="pt-B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045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3543"/>
            <a:ext cx="4276441" cy="37877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000"/>
                </a:schemeClr>
              </a:gs>
              <a:gs pos="46000">
                <a:schemeClr val="accent1">
                  <a:lumMod val="95000"/>
                  <a:lumOff val="5000"/>
                  <a:alpha val="32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25558"/>
            <a:ext cx="3714750" cy="23907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179512" y="404664"/>
            <a:ext cx="871716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Big </a:t>
            </a:r>
            <a:r>
              <a:rPr lang="pt-BR" kern="0" dirty="0" err="1" smtClean="0">
                <a:solidFill>
                  <a:schemeClr val="bg1"/>
                </a:solidFill>
                <a:latin typeface="Century Gothic" pitchFamily="34" charset="0"/>
              </a:rPr>
              <a:t>Bang</a:t>
            </a:r>
            <a:endParaRPr lang="pt-BR" kern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8024" y="4482303"/>
            <a:ext cx="410864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Espaço e tempo também foram ciados a partir do Big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Bang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.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5949280"/>
            <a:ext cx="849694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Nuvem de matéria primordial: H, He e Li</a:t>
            </a:r>
          </a:p>
        </p:txBody>
      </p:sp>
    </p:spTree>
    <p:extLst>
      <p:ext uri="{BB962C8B-B14F-4D97-AF65-F5344CB8AC3E}">
        <p14:creationId xmlns="" xmlns:p14="http://schemas.microsoft.com/office/powerpoint/2010/main" val="1463608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79512" y="980728"/>
            <a:ext cx="871716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5400" kern="0" dirty="0" smtClean="0">
                <a:solidFill>
                  <a:srgbClr val="FF0000"/>
                </a:solidFill>
                <a:latin typeface="Century Gothic" pitchFamily="34" charset="0"/>
              </a:rPr>
              <a:t>Idade do Universo...</a:t>
            </a: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3071180" y="2492896"/>
            <a:ext cx="5537460" cy="2016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kern="0" dirty="0" smtClean="0">
                <a:solidFill>
                  <a:srgbClr val="92D050"/>
                </a:solidFill>
                <a:latin typeface="Century Gothic" pitchFamily="34" charset="0"/>
              </a:rPr>
              <a:t>Expansão acelerada;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kern="0" dirty="0" smtClean="0">
                <a:solidFill>
                  <a:srgbClr val="00B0F0"/>
                </a:solidFill>
                <a:latin typeface="Century Gothic" pitchFamily="34" charset="0"/>
              </a:rPr>
              <a:t>Radiação cósmica de fundo em micro-ondas;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2127"/>
            <a:ext cx="2108770" cy="187776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762000" y="5233764"/>
            <a:ext cx="77724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13,77 ± 0,06 Bilhões de anos</a:t>
            </a:r>
          </a:p>
        </p:txBody>
      </p:sp>
    </p:spTree>
    <p:extLst>
      <p:ext uri="{BB962C8B-B14F-4D97-AF65-F5344CB8AC3E}">
        <p14:creationId xmlns="" xmlns:p14="http://schemas.microsoft.com/office/powerpoint/2010/main" val="325967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04" b="10361"/>
          <a:stretch/>
        </p:blipFill>
        <p:spPr>
          <a:xfrm>
            <a:off x="903784" y="1716840"/>
            <a:ext cx="7412632" cy="4160432"/>
          </a:xfrm>
          <a:prstGeom prst="rect">
            <a:avLst/>
          </a:prstGeom>
        </p:spPr>
      </p:pic>
      <p:sp>
        <p:nvSpPr>
          <p:cNvPr id="2" name="Título 3"/>
          <p:cNvSpPr txBox="1">
            <a:spLocks/>
          </p:cNvSpPr>
          <p:nvPr/>
        </p:nvSpPr>
        <p:spPr>
          <a:xfrm>
            <a:off x="179512" y="620688"/>
            <a:ext cx="871716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rgbClr val="FFFF00"/>
                </a:solidFill>
                <a:effectLst/>
                <a:latin typeface="Century Gothic" pitchFamily="34" charset="0"/>
              </a:rPr>
              <a:t>Estrelas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6" y="721623"/>
            <a:ext cx="443124" cy="546092"/>
          </a:xfrm>
          <a:prstGeom prst="rect">
            <a:avLst/>
          </a:prstGeom>
        </p:spPr>
      </p:pic>
      <p:sp>
        <p:nvSpPr>
          <p:cNvPr id="6" name="Símbolo de 'Não' 5"/>
          <p:cNvSpPr/>
          <p:nvPr/>
        </p:nvSpPr>
        <p:spPr bwMode="auto">
          <a:xfrm>
            <a:off x="827584" y="418605"/>
            <a:ext cx="1152128" cy="1152128"/>
          </a:xfrm>
          <a:prstGeom prst="noSmoking">
            <a:avLst>
              <a:gd name="adj" fmla="val 895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59968" y="2004872"/>
            <a:ext cx="100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8 </a:t>
            </a:r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baseline="-25000" dirty="0" err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ʘ</a:t>
            </a:r>
            <a:endParaRPr lang="pt-B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31976" y="5441511"/>
            <a:ext cx="100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≥ 8 </a:t>
            </a:r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baseline="-25000" dirty="0" err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ʘ</a:t>
            </a:r>
            <a:endParaRPr lang="pt-B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91182" y="3641311"/>
            <a:ext cx="159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SP: Fusão de H</a:t>
            </a:r>
            <a:endParaRPr lang="pt-BR" sz="135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 flipV="1">
            <a:off x="2983270" y="3209263"/>
            <a:ext cx="4373" cy="43204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  <p:cxnSp>
        <p:nvCxnSpPr>
          <p:cNvPr id="13" name="Conector de seta reta 12"/>
          <p:cNvCxnSpPr/>
          <p:nvPr/>
        </p:nvCxnSpPr>
        <p:spPr bwMode="auto">
          <a:xfrm>
            <a:off x="2987643" y="3941072"/>
            <a:ext cx="13196" cy="44006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19" name="Título 3"/>
          <p:cNvSpPr txBox="1">
            <a:spLocks/>
          </p:cNvSpPr>
          <p:nvPr/>
        </p:nvSpPr>
        <p:spPr>
          <a:xfrm>
            <a:off x="179512" y="6166718"/>
            <a:ext cx="8717160" cy="430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300" kern="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Maior massa </a:t>
            </a:r>
            <a:r>
              <a:rPr lang="pt-BR" sz="2300" kern="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⟹ Menor tempo na SP ⟹ Menor tempo de vida</a:t>
            </a:r>
            <a:endParaRPr lang="pt-BR" sz="2300" kern="0" dirty="0" smtClean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31930" y="2774224"/>
            <a:ext cx="114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Fusão de He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869308" y="4354828"/>
            <a:ext cx="114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Fusão de He até Si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6780312" y="576678"/>
            <a:ext cx="2516088" cy="1510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400" kern="0" dirty="0" smtClean="0">
                <a:solidFill>
                  <a:srgbClr val="FF0000"/>
                </a:solidFill>
                <a:latin typeface="Century Gothic" pitchFamily="34" charset="0"/>
              </a:rPr>
              <a:t>Só produzem elementos </a:t>
            </a:r>
          </a:p>
          <a:p>
            <a:r>
              <a:rPr lang="pt-BR" sz="2400" kern="0" dirty="0" smtClean="0">
                <a:solidFill>
                  <a:srgbClr val="FF0000"/>
                </a:solidFill>
                <a:latin typeface="Century Gothic" pitchFamily="34" charset="0"/>
              </a:rPr>
              <a:t>até o Fe</a:t>
            </a:r>
          </a:p>
        </p:txBody>
      </p:sp>
    </p:spTree>
    <p:extLst>
      <p:ext uri="{BB962C8B-B14F-4D97-AF65-F5344CB8AC3E}">
        <p14:creationId xmlns="" xmlns:p14="http://schemas.microsoft.com/office/powerpoint/2010/main" val="4066254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548680"/>
            <a:ext cx="8496944" cy="720080"/>
          </a:xfrm>
          <a:prstGeom prst="rect">
            <a:avLst/>
          </a:prstGeom>
          <a:effectLst>
            <a:glow rad="9398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550" kern="0" dirty="0" smtClean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rgbClr val="9900CC">
                      <a:alpha val="94000"/>
                    </a:srgbClr>
                  </a:glow>
                </a:effectLst>
                <a:latin typeface="Century Gothic" pitchFamily="34" charset="0"/>
              </a:rPr>
              <a:t>Estrelas de Primeira Geração: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61764" y="4653136"/>
            <a:ext cx="8820472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800" kern="0" dirty="0" smtClean="0">
                <a:solidFill>
                  <a:schemeClr val="accent1"/>
                </a:solidFill>
                <a:latin typeface="Century Gothic" pitchFamily="34" charset="0"/>
              </a:rPr>
              <a:t>Tempo de vida </a:t>
            </a:r>
            <a:r>
              <a:rPr lang="pt-BR" sz="3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≅ 3 milhões de anos</a:t>
            </a:r>
            <a:r>
              <a:rPr lang="pt-BR" sz="3800" kern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23528" y="5454352"/>
            <a:ext cx="8496944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kern="0" dirty="0" smtClean="0">
                <a:solidFill>
                  <a:srgbClr val="FFFF00"/>
                </a:solidFill>
                <a:latin typeface="Century Gothic" pitchFamily="34" charset="0"/>
              </a:rPr>
              <a:t>Tempo de vida do Sol </a:t>
            </a: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≅ 10 </a:t>
            </a:r>
            <a:r>
              <a:rPr lang="pt-BR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b</a:t>
            </a: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ilhões de anos</a:t>
            </a:r>
            <a:r>
              <a:rPr lang="pt-BR" sz="2800" kern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926" y="2535287"/>
            <a:ext cx="905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Formadas a partir da nuvem primordial de H e </a:t>
            </a: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184482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Muito massivas (100-1000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800" baseline="-250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ʘ</a:t>
            </a: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752" y="328472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Responsáveis </a:t>
            </a:r>
            <a:r>
              <a:rPr lang="pt-BR" sz="28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pela nucleossíntese dos primeiros metais (elementos </a:t>
            </a: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mais pesados que o hélio</a:t>
            </a:r>
            <a:r>
              <a:rPr lang="pt-BR" sz="28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28093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1124744"/>
            <a:ext cx="8496944" cy="1440160"/>
          </a:xfrm>
          <a:prstGeom prst="rect">
            <a:avLst/>
          </a:prstGeom>
          <a:effectLst>
            <a:glow rad="9398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550" kern="0" dirty="0" smtClean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rgbClr val="9900CC">
                      <a:alpha val="94000"/>
                    </a:srgbClr>
                  </a:glow>
                </a:effectLst>
                <a:latin typeface="Century Gothic" pitchFamily="34" charset="0"/>
              </a:rPr>
              <a:t>Estrelas de Segunda  Geração: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504" y="335699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Formadas após a morte de algumas poucas estrelas da Primeira Geração.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1640" y="51571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FF0000"/>
                </a:solidFill>
              </a:rPr>
              <a:t>HD 140283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756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2"/>
          <p:cNvGrpSpPr/>
          <p:nvPr/>
        </p:nvGrpSpPr>
        <p:grpSpPr>
          <a:xfrm rot="1247221">
            <a:off x="3078610" y="3959602"/>
            <a:ext cx="2642629" cy="2529975"/>
            <a:chOff x="6354429" y="3743381"/>
            <a:chExt cx="2642629" cy="2529975"/>
          </a:xfrm>
        </p:grpSpPr>
        <p:grpSp>
          <p:nvGrpSpPr>
            <p:cNvPr id="3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7" name="Nuvem 6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Nuvem 7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" name="Elipse 5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Elipse 3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Nuvem 8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535488" y="287442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51720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AB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Resumo: evolução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19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20" name="Elipse 19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ipse 20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ipse 21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35896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27" name="Fluxograma: Atraso 26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orma livre 33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7" name="Conector de seta reta 36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Conector de seta reta 37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9" name="Conector de seta reta 38"/>
          <p:cNvCxnSpPr/>
          <p:nvPr/>
        </p:nvCxnSpPr>
        <p:spPr bwMode="auto">
          <a:xfrm rot="10800000">
            <a:off x="2987825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Conector de seta reta 39"/>
          <p:cNvCxnSpPr/>
          <p:nvPr/>
        </p:nvCxnSpPr>
        <p:spPr bwMode="auto">
          <a:xfrm rot="10800000">
            <a:off x="1979713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41" name="Grupo 127"/>
          <p:cNvGrpSpPr/>
          <p:nvPr/>
        </p:nvGrpSpPr>
        <p:grpSpPr>
          <a:xfrm>
            <a:off x="2339752" y="4833248"/>
            <a:ext cx="828000" cy="828000"/>
            <a:chOff x="7877310" y="781558"/>
            <a:chExt cx="828000" cy="828000"/>
          </a:xfrm>
        </p:grpSpPr>
        <p:sp>
          <p:nvSpPr>
            <p:cNvPr id="42" name="Elipse 41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45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48" name="Triângulo isósceles 47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9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Elipse 49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6" name="Lua 45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Lua 46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80"/>
          <p:cNvGrpSpPr/>
          <p:nvPr/>
        </p:nvGrpSpPr>
        <p:grpSpPr>
          <a:xfrm>
            <a:off x="5292080" y="3429000"/>
            <a:ext cx="3816424" cy="3528392"/>
            <a:chOff x="5004048" y="3429000"/>
            <a:chExt cx="3816424" cy="3528392"/>
          </a:xfrm>
        </p:grpSpPr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5004048" y="3717032"/>
              <a:ext cx="3240360" cy="3240360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50000">
                  <a:srgbClr val="FF0000"/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6149410" y="3429000"/>
              <a:ext cx="2671062" cy="267106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4000">
                  <a:srgbClr val="FF0000"/>
                </a:gs>
                <a:gs pos="45000">
                  <a:srgbClr val="C00000">
                    <a:alpha val="75000"/>
                  </a:srgbClr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ipse 55"/>
            <p:cNvSpPr/>
            <p:nvPr/>
          </p:nvSpPr>
          <p:spPr bwMode="auto">
            <a:xfrm flipV="1">
              <a:off x="6444208" y="5373216"/>
              <a:ext cx="1872208" cy="216023"/>
            </a:xfrm>
            <a:prstGeom prst="ellipse">
              <a:avLst/>
            </a:prstGeom>
            <a:gradFill>
              <a:gsLst>
                <a:gs pos="89000">
                  <a:srgbClr val="FFFF00">
                    <a:alpha val="50000"/>
                  </a:srgbClr>
                </a:gs>
                <a:gs pos="28000">
                  <a:srgbClr val="EA8D04">
                    <a:alpha val="50000"/>
                  </a:srgbClr>
                </a:gs>
                <a:gs pos="48000">
                  <a:srgbClr val="FFC000">
                    <a:alpha val="50000"/>
                  </a:srgbClr>
                </a:gs>
              </a:gsLst>
              <a:lin ang="10200000" scaled="0"/>
            </a:gradFill>
            <a:ln w="28575" cap="flat" cmpd="sng" algn="ctr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Elipse 56"/>
            <p:cNvSpPr>
              <a:spLocks noChangeAspect="1"/>
            </p:cNvSpPr>
            <p:nvPr/>
          </p:nvSpPr>
          <p:spPr bwMode="auto">
            <a:xfrm>
              <a:off x="6793447" y="4725144"/>
              <a:ext cx="1522969" cy="1522969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4000">
                  <a:srgbClr val="FF0000"/>
                </a:gs>
                <a:gs pos="45000">
                  <a:srgbClr val="C00000">
                    <a:alpha val="75000"/>
                  </a:srgbClr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6300192" y="5940569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GV/RH/RAG</a:t>
              </a:r>
              <a:endParaRPr 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59" name="Conector de seta reta 58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>
            <a:off x="529208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7333506" y="541094"/>
            <a:ext cx="167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00FF00"/>
                </a:solidFill>
              </a:rPr>
              <a:t>HD 140283</a:t>
            </a:r>
          </a:p>
          <a:p>
            <a:r>
              <a:rPr lang="pt-BR" sz="1800" dirty="0" smtClean="0">
                <a:solidFill>
                  <a:srgbClr val="00FF00"/>
                </a:solidFill>
              </a:rPr>
              <a:t>está aqui</a:t>
            </a:r>
            <a:endParaRPr lang="pt-BR" sz="1800" dirty="0">
              <a:solidFill>
                <a:srgbClr val="00FF00"/>
              </a:solidFill>
            </a:endParaRPr>
          </a:p>
        </p:txBody>
      </p:sp>
      <p:cxnSp>
        <p:nvCxnSpPr>
          <p:cNvPr id="71" name="Conector de seta reta 70"/>
          <p:cNvCxnSpPr/>
          <p:nvPr/>
        </p:nvCxnSpPr>
        <p:spPr bwMode="auto">
          <a:xfrm flipH="1">
            <a:off x="7842963" y="1245736"/>
            <a:ext cx="329437" cy="420885"/>
          </a:xfrm>
          <a:prstGeom prst="straightConnector1">
            <a:avLst/>
          </a:prstGeom>
          <a:ln w="57150">
            <a:solidFill>
              <a:srgbClr val="00FF00"/>
            </a:solidFill>
            <a:headEnd type="none" w="sm" len="sm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7638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350794" cy="50806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37294" y="6367104"/>
            <a:ext cx="681129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Fonte: 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NASA, ESA, H. Bond (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STScI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Pennsylvania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State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), E.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Nelan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STScI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), D.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VandenBerg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Victoria), G.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Schaefer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(CHARA,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. Wilson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),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D.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Harmer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(NOAO)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75656" y="500986"/>
            <a:ext cx="433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Magnitude aparente: 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19493" y="253097"/>
            <a:ext cx="2003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kern="0" dirty="0" smtClean="0">
                <a:solidFill>
                  <a:srgbClr val="FFFF99"/>
                </a:solidFill>
                <a:latin typeface="Century Gothic" pitchFamily="34" charset="0"/>
              </a:rPr>
              <a:t>Máxima magnitude a olho nu: 6</a:t>
            </a:r>
          </a:p>
        </p:txBody>
      </p:sp>
      <p:sp>
        <p:nvSpPr>
          <p:cNvPr id="6" name="Seta para baixo 5"/>
          <p:cNvSpPr/>
          <p:nvPr/>
        </p:nvSpPr>
        <p:spPr bwMode="auto">
          <a:xfrm>
            <a:off x="8245608" y="2420888"/>
            <a:ext cx="539719" cy="3946216"/>
          </a:xfrm>
          <a:prstGeom prst="downArrow">
            <a:avLst>
              <a:gd name="adj1" fmla="val 50000"/>
              <a:gd name="adj2" fmla="val 9258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eta para cima 9"/>
          <p:cNvSpPr/>
          <p:nvPr/>
        </p:nvSpPr>
        <p:spPr bwMode="auto">
          <a:xfrm>
            <a:off x="7279945" y="2434596"/>
            <a:ext cx="504056" cy="3932508"/>
          </a:xfrm>
          <a:prstGeom prst="upArrow">
            <a:avLst>
              <a:gd name="adj1" fmla="val 50000"/>
              <a:gd name="adj2" fmla="val 106211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78302" y="1992810"/>
            <a:ext cx="13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kern="0" dirty="0" smtClean="0">
                <a:solidFill>
                  <a:srgbClr val="00FFFF"/>
                </a:solidFill>
                <a:latin typeface="Century Gothic" pitchFamily="34" charset="0"/>
              </a:rPr>
              <a:t>Magnitude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43927" y="1992810"/>
            <a:ext cx="114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0" dirty="0" smtClean="0">
                <a:solidFill>
                  <a:schemeClr val="bg1"/>
                </a:solidFill>
                <a:latin typeface="Century Gothic" pitchFamily="34" charset="0"/>
              </a:rPr>
              <a:t>Brilho</a:t>
            </a:r>
          </a:p>
        </p:txBody>
      </p:sp>
    </p:spTree>
    <p:extLst>
      <p:ext uri="{BB962C8B-B14F-4D97-AF65-F5344CB8AC3E}">
        <p14:creationId xmlns="" xmlns:p14="http://schemas.microsoft.com/office/powerpoint/2010/main" val="388047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7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8540</TotalTime>
  <Words>578</Words>
  <Application>Microsoft Office PowerPoint</Application>
  <PresentationFormat>Apresentação na tela (4:3)</PresentationFormat>
  <Paragraphs>124</Paragraphs>
  <Slides>21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522</cp:revision>
  <cp:lastPrinted>2000-05-01T12:23:36Z</cp:lastPrinted>
  <dcterms:created xsi:type="dcterms:W3CDTF">1995-06-17T23:31:02Z</dcterms:created>
  <dcterms:modified xsi:type="dcterms:W3CDTF">2016-09-18T00:36:49Z</dcterms:modified>
</cp:coreProperties>
</file>