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8" r:id="rId4"/>
    <p:sldId id="267" r:id="rId5"/>
    <p:sldId id="270" r:id="rId6"/>
    <p:sldId id="269" r:id="rId7"/>
    <p:sldId id="283" r:id="rId8"/>
    <p:sldId id="284" r:id="rId9"/>
    <p:sldId id="262" r:id="rId10"/>
    <p:sldId id="281" r:id="rId11"/>
    <p:sldId id="271" r:id="rId12"/>
    <p:sldId id="280" r:id="rId13"/>
    <p:sldId id="278" r:id="rId14"/>
    <p:sldId id="266" r:id="rId15"/>
    <p:sldId id="285" r:id="rId16"/>
    <p:sldId id="279" r:id="rId17"/>
    <p:sldId id="258" r:id="rId18"/>
    <p:sldId id="288" r:id="rId19"/>
    <p:sldId id="292" r:id="rId20"/>
    <p:sldId id="260" r:id="rId21"/>
    <p:sldId id="286" r:id="rId22"/>
    <p:sldId id="287" r:id="rId23"/>
    <p:sldId id="259" r:id="rId24"/>
    <p:sldId id="289" r:id="rId25"/>
    <p:sldId id="261" r:id="rId26"/>
    <p:sldId id="290" r:id="rId27"/>
    <p:sldId id="291" r:id="rId28"/>
    <p:sldId id="294" r:id="rId29"/>
    <p:sldId id="293" r:id="rId30"/>
    <p:sldId id="295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1" autoAdjust="0"/>
    <p:restoredTop sz="94660"/>
  </p:normalViewPr>
  <p:slideViewPr>
    <p:cSldViewPr>
      <p:cViewPr varScale="1">
        <p:scale>
          <a:sx n="68" d="100"/>
          <a:sy n="68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EAFEF-CDCE-4BD0-BE76-4A489ACFB52C}" type="datetimeFigureOut">
              <a:rPr lang="pt-BR" smtClean="0"/>
              <a:t>05/03/2016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B8F0D-1920-47E7-AA80-0711EAF2A3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932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valg.pt/astronomia/sistema_solar/lua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mtClean="0"/>
              <a:t>Imagens</a:t>
            </a:r>
          </a:p>
          <a:p>
            <a:endParaRPr lang="pt-BR" altLang="pt-BR" smtClean="0"/>
          </a:p>
          <a:p>
            <a:r>
              <a:rPr lang="pt-BR" altLang="pt-BR" smtClean="0"/>
              <a:t> - Lua: </a:t>
            </a:r>
            <a:r>
              <a:rPr lang="pt-BR" altLang="pt-BR" smtClean="0">
                <a:hlinkClick r:id="rId3"/>
              </a:rPr>
              <a:t>www.ccvalg.pt/astronomia/sistema_solar/lua.htm</a:t>
            </a:r>
            <a:r>
              <a:rPr lang="pt-BR" altLang="pt-BR" smtClean="0"/>
              <a:t>;</a:t>
            </a:r>
          </a:p>
          <a:p>
            <a:r>
              <a:rPr lang="pt-BR" altLang="pt-BR" smtClean="0"/>
              <a:t> - Figuras Galileu: </a:t>
            </a:r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83A2A8-53FF-4303-A47E-1490C7A6B557}" type="slidenum">
              <a:rPr lang="pt-BR" altLang="pt-BR" smtClean="0"/>
              <a:pPr eaLnBrk="1" hangingPunct="1"/>
              <a:t>6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B8F0D-1920-47E7-AA80-0711EAF2A3A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5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83453-0752-425E-9203-2962611C8F1D}" type="slidenum">
              <a:rPr lang="pt-BR" smtClean="0">
                <a:latin typeface="Arial" pitchFamily="34" charset="0"/>
              </a:rPr>
              <a:pPr/>
              <a:t>13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7888"/>
            <a:ext cx="4217988" cy="31654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9" y="4349751"/>
            <a:ext cx="4740275" cy="343735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CFB93-0F82-4FBA-B18C-F0A1C0361C90}" type="slidenum">
              <a:rPr lang="pt-BR" smtClean="0">
                <a:latin typeface="Arial" pitchFamily="34" charset="0"/>
              </a:rPr>
              <a:pPr/>
              <a:t>16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5650" cy="3424238"/>
          </a:xfrm>
          <a:ln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mtClean="0"/>
              <a:t>http://terraform.no.sapo.pt/Menu_Principal/Jupiter/Io/IoErupcoes.jpg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CC20-3BFA-4FF9-B68B-E7077DF98CBF}" type="datetimeFigureOut">
              <a:rPr lang="pt-BR" smtClean="0"/>
              <a:t>05/03/2016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8E1A-5556-4DB3-96BD-0BA2431058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44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CC20-3BFA-4FF9-B68B-E7077DF98CBF}" type="datetimeFigureOut">
              <a:rPr lang="pt-BR" smtClean="0"/>
              <a:t>05/03/2016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8E1A-5556-4DB3-96BD-0BA2431058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77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CC20-3BFA-4FF9-B68B-E7077DF98CBF}" type="datetimeFigureOut">
              <a:rPr lang="pt-BR" smtClean="0"/>
              <a:t>05/03/2016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8E1A-5556-4DB3-96BD-0BA2431058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58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CC20-3BFA-4FF9-B68B-E7077DF98CBF}" type="datetimeFigureOut">
              <a:rPr lang="pt-BR" smtClean="0"/>
              <a:t>05/03/2016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8E1A-5556-4DB3-96BD-0BA2431058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70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CC20-3BFA-4FF9-B68B-E7077DF98CBF}" type="datetimeFigureOut">
              <a:rPr lang="pt-BR" smtClean="0"/>
              <a:t>05/03/2016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8E1A-5556-4DB3-96BD-0BA2431058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13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CC20-3BFA-4FF9-B68B-E7077DF98CBF}" type="datetimeFigureOut">
              <a:rPr lang="pt-BR" smtClean="0"/>
              <a:t>05/03/2016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8E1A-5556-4DB3-96BD-0BA2431058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96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CC20-3BFA-4FF9-B68B-E7077DF98CBF}" type="datetimeFigureOut">
              <a:rPr lang="pt-BR" smtClean="0"/>
              <a:t>05/03/2016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8E1A-5556-4DB3-96BD-0BA2431058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666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CC20-3BFA-4FF9-B68B-E7077DF98CBF}" type="datetimeFigureOut">
              <a:rPr lang="pt-BR" smtClean="0"/>
              <a:t>05/03/2016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8E1A-5556-4DB3-96BD-0BA2431058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15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CC20-3BFA-4FF9-B68B-E7077DF98CBF}" type="datetimeFigureOut">
              <a:rPr lang="pt-BR" smtClean="0"/>
              <a:t>05/03/2016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8E1A-5556-4DB3-96BD-0BA2431058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5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CC20-3BFA-4FF9-B68B-E7077DF98CBF}" type="datetimeFigureOut">
              <a:rPr lang="pt-BR" smtClean="0"/>
              <a:t>05/03/2016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8E1A-5556-4DB3-96BD-0BA2431058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4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CC20-3BFA-4FF9-B68B-E7077DF98CBF}" type="datetimeFigureOut">
              <a:rPr lang="pt-BR" smtClean="0"/>
              <a:t>05/03/2016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8E1A-5556-4DB3-96BD-0BA2431058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36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BCC20-3BFA-4FF9-B68B-E7077DF98CBF}" type="datetimeFigureOut">
              <a:rPr lang="pt-BR" smtClean="0"/>
              <a:t>05/03/2016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08E1A-5556-4DB3-96BD-0BA2431058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27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wE1a2Nwv0A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pl.nasa.gov/missions/europa-mission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27584" y="2204864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Luas </a:t>
            </a:r>
            <a:r>
              <a:rPr lang="pt-BR" sz="9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Galileanas</a:t>
            </a:r>
            <a:endParaRPr lang="pt-BR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253845" y="5887996"/>
            <a:ext cx="260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Tamires Cristina de Souza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Monitora-ODS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123727" cy="113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732" y="8389"/>
            <a:ext cx="15240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7554906" y="1306964"/>
            <a:ext cx="16057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dirty="0">
                <a:solidFill>
                  <a:schemeClr val="bg1"/>
                </a:solidFill>
              </a:rPr>
              <a:t>Centro de Divulgação da Astronomia</a:t>
            </a:r>
          </a:p>
          <a:p>
            <a:pPr algn="ctr"/>
            <a:r>
              <a:rPr lang="pt-BR" sz="1050" dirty="0">
                <a:solidFill>
                  <a:schemeClr val="bg1"/>
                </a:solidFill>
              </a:rPr>
              <a:t>Observatório Dietrich </a:t>
            </a:r>
            <a:r>
              <a:rPr lang="pt-BR" sz="1050" dirty="0" err="1">
                <a:solidFill>
                  <a:schemeClr val="bg1"/>
                </a:solidFill>
              </a:rPr>
              <a:t>Schiel</a:t>
            </a:r>
            <a:endParaRPr lang="pt-BR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Modelo de Ptolomeu (sec. II)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37890" name="Picture 2" descr="C:\Documents and Settings\andre silva\Meus documentos\CONCURSO_CDCC\apresentações\Imagens\Universo\Ptolomeu e seu modelo.jpg"/>
          <p:cNvPicPr>
            <a:picLocks noChangeAspect="1" noChangeArrowheads="1"/>
          </p:cNvPicPr>
          <p:nvPr/>
        </p:nvPicPr>
        <p:blipFill>
          <a:blip r:embed="rId2" cstate="print">
            <a:lum bright="-26000"/>
          </a:blip>
          <a:srcRect/>
          <a:stretch>
            <a:fillRect/>
          </a:stretch>
        </p:blipFill>
        <p:spPr bwMode="auto">
          <a:xfrm>
            <a:off x="2571750" y="1064344"/>
            <a:ext cx="3857625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6660232" y="5085184"/>
            <a:ext cx="2267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Aristóteles  também acredita em um sistema geocêntrico!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7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istemaso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365" y="2103120"/>
            <a:ext cx="9144000" cy="475488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87988" y="479926"/>
            <a:ext cx="8978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O Quinto Planeta do Sistema Solar: Júpiter</a:t>
            </a:r>
            <a:endParaRPr lang="pt-B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84956" y="76200"/>
            <a:ext cx="5562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dirty="0" smtClean="0">
                <a:solidFill>
                  <a:schemeClr val="bg1"/>
                </a:solidFill>
                <a:latin typeface="+mj-lt"/>
              </a:rPr>
              <a:t>Os Satélites de Júpiter</a:t>
            </a:r>
            <a:endParaRPr lang="pt-BR" sz="3600" b="1" dirty="0">
              <a:ln w="1841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23555" name="Imagem 2" descr="2_3_6_8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28600"/>
            <a:ext cx="38893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CaixaDeTexto 7"/>
          <p:cNvSpPr txBox="1">
            <a:spLocks noChangeArrowheads="1"/>
          </p:cNvSpPr>
          <p:nvPr/>
        </p:nvSpPr>
        <p:spPr bwMode="auto">
          <a:xfrm>
            <a:off x="5562600" y="5867400"/>
            <a:ext cx="281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1200">
                <a:solidFill>
                  <a:schemeClr val="bg1"/>
                </a:solidFill>
                <a:latin typeface="Book Antiqua" pitchFamily="18" charset="0"/>
              </a:rPr>
              <a:t>Página de </a:t>
            </a:r>
            <a:r>
              <a:rPr lang="pt-BR" altLang="pt-BR" sz="1200" i="1">
                <a:solidFill>
                  <a:schemeClr val="bg1"/>
                </a:solidFill>
                <a:latin typeface="Book Antiqua" pitchFamily="18" charset="0"/>
              </a:rPr>
              <a:t>Siderius Nuncius, </a:t>
            </a:r>
            <a:r>
              <a:rPr lang="pt-BR" altLang="pt-BR" sz="1200">
                <a:solidFill>
                  <a:schemeClr val="bg1"/>
                </a:solidFill>
                <a:latin typeface="Book Antiqua" pitchFamily="18" charset="0"/>
              </a:rPr>
              <a:t>onde Galileu descreve a alteração na posição das “estrelas” de Júpiter;</a:t>
            </a:r>
          </a:p>
        </p:txBody>
      </p:sp>
      <p:pic>
        <p:nvPicPr>
          <p:cNvPr id="6" name="Imagem 5" descr="jupit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68"/>
          <a:stretch>
            <a:fillRect/>
          </a:stretch>
        </p:blipFill>
        <p:spPr bwMode="auto">
          <a:xfrm>
            <a:off x="192088" y="1219200"/>
            <a:ext cx="460851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to 6"/>
          <p:cNvCxnSpPr/>
          <p:nvPr/>
        </p:nvCxnSpPr>
        <p:spPr>
          <a:xfrm rot="10800000">
            <a:off x="4800600" y="1219200"/>
            <a:ext cx="685800" cy="762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rot="5400000" flipH="1" flipV="1">
            <a:off x="3467100" y="4076700"/>
            <a:ext cx="3352800" cy="6858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5486400" y="1295400"/>
            <a:ext cx="1447800" cy="14478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81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9828"/>
            <a:ext cx="82296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</a:rPr>
              <a:t>Júpiter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57313" y="1071563"/>
            <a:ext cx="6772275" cy="4968875"/>
          </a:xfrm>
        </p:spPr>
      </p:pic>
      <p:sp>
        <p:nvSpPr>
          <p:cNvPr id="671748" name="Rectangle 4"/>
          <p:cNvSpPr>
            <a:spLocks noChangeArrowheads="1"/>
          </p:cNvSpPr>
          <p:nvPr/>
        </p:nvSpPr>
        <p:spPr bwMode="auto">
          <a:xfrm>
            <a:off x="-55836" y="3957093"/>
            <a:ext cx="7106433" cy="26776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Composição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  <a:p>
            <a:pPr algn="l">
              <a:defRPr/>
            </a:pP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FFFF00"/>
                </a:solidFill>
                <a:latin typeface="Century Gothic" pitchFamily="34" charset="0"/>
              </a:rPr>
              <a:t> gás hidrogênio (90% da matéria do planeta)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FFFF00"/>
                </a:solidFill>
                <a:latin typeface="Century Gothic" pitchFamily="34" charset="0"/>
              </a:rPr>
              <a:t> hélio (10%)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FFFF00"/>
                </a:solidFill>
                <a:latin typeface="Century Gothic" pitchFamily="34" charset="0"/>
              </a:rPr>
              <a:t> traços de gás metano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FFFF00"/>
                </a:solidFill>
                <a:latin typeface="Century Gothic" pitchFamily="34" charset="0"/>
              </a:rPr>
              <a:t> gás amônia</a:t>
            </a:r>
          </a:p>
          <a:p>
            <a:pPr algn="l">
              <a:buFontTx/>
              <a:buChar char="•"/>
              <a:defRPr/>
            </a:pPr>
            <a:r>
              <a:rPr lang="pt-BR" sz="2400" dirty="0">
                <a:solidFill>
                  <a:srgbClr val="FFFF00"/>
                </a:solidFill>
                <a:latin typeface="Century Gothic" pitchFamily="34" charset="0"/>
              </a:rPr>
              <a:t> pouco de vapor d’ água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740525" y="6581775"/>
            <a:ext cx="24801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pt-BR" sz="1200" b="0" dirty="0">
                <a:solidFill>
                  <a:schemeClr val="bg1"/>
                </a:solidFill>
                <a:latin typeface="Century Gothic" pitchFamily="34" charset="0"/>
              </a:rPr>
              <a:t>Crédito da imagem: NASA/JPL</a:t>
            </a:r>
          </a:p>
        </p:txBody>
      </p:sp>
    </p:spTree>
    <p:extLst>
      <p:ext uri="{BB962C8B-B14F-4D97-AF65-F5344CB8AC3E}">
        <p14:creationId xmlns:p14="http://schemas.microsoft.com/office/powerpoint/2010/main" val="74484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4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13"/>
            <a:ext cx="3495156" cy="394376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40473"/>
            <a:ext cx="3419872" cy="419972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067944" y="3068162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Retângulo 5"/>
          <p:cNvSpPr/>
          <p:nvPr/>
        </p:nvSpPr>
        <p:spPr>
          <a:xfrm>
            <a:off x="982785" y="4221088"/>
            <a:ext cx="1529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  <a:r>
              <a:rPr lang="pt-BR" dirty="0">
                <a:solidFill>
                  <a:schemeClr val="bg1"/>
                </a:solidFill>
              </a:rPr>
              <a:t>Simon </a:t>
            </a:r>
            <a:r>
              <a:rPr lang="pt-BR" dirty="0" err="1">
                <a:solidFill>
                  <a:schemeClr val="bg1"/>
                </a:solidFill>
              </a:rPr>
              <a:t>Marius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669271" y="1957971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Galileu Galilei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28575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defTabSz="762000"/>
            <a:endParaRPr lang="pt-BR" sz="4000">
              <a:solidFill>
                <a:srgbClr val="EE8800"/>
              </a:solidFill>
              <a:latin typeface="Century Gothic" pitchFamily="34" charset="0"/>
            </a:endParaRPr>
          </a:p>
        </p:txBody>
      </p:sp>
      <p:pic>
        <p:nvPicPr>
          <p:cNvPr id="3072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38"/>
            <a:ext cx="91567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328613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Satélites </a:t>
            </a:r>
            <a:r>
              <a:rPr lang="pt-BR" sz="4000" dirty="0" err="1" smtClean="0">
                <a:solidFill>
                  <a:schemeClr val="bg1"/>
                </a:solidFill>
              </a:rPr>
              <a:t>Galileanos</a:t>
            </a:r>
            <a:endParaRPr lang="pt-BR" sz="4000" dirty="0" smtClean="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429375"/>
            <a:ext cx="2246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pt-BR" sz="1200" b="0" dirty="0">
                <a:solidFill>
                  <a:schemeClr val="bg1"/>
                </a:solidFill>
                <a:latin typeface="Century Gothic" pitchFamily="34" charset="0"/>
              </a:rPr>
              <a:t>Crédito das imagens: NASA</a:t>
            </a:r>
          </a:p>
        </p:txBody>
      </p:sp>
    </p:spTree>
    <p:extLst>
      <p:ext uri="{BB962C8B-B14F-4D97-AF65-F5344CB8AC3E}">
        <p14:creationId xmlns:p14="http://schemas.microsoft.com/office/powerpoint/2010/main" val="13516292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" y="1624902"/>
            <a:ext cx="9112772" cy="455638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99592" y="404664"/>
            <a:ext cx="585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err="1" smtClean="0">
                <a:solidFill>
                  <a:schemeClr val="bg1"/>
                </a:solidFill>
              </a:rPr>
              <a:t>Io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851920" y="6192906"/>
            <a:ext cx="5292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www.youtube.com/watch?v=cwE1a2Nwv0A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508104" y="292503"/>
            <a:ext cx="3264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Diâmetro: 3642,6 </a:t>
            </a:r>
            <a:r>
              <a:rPr lang="pt-BR" sz="2800" dirty="0">
                <a:solidFill>
                  <a:schemeClr val="bg1"/>
                </a:solidFill>
              </a:rPr>
              <a:t>km</a:t>
            </a:r>
          </a:p>
        </p:txBody>
      </p:sp>
      <p:cxnSp>
        <p:nvCxnSpPr>
          <p:cNvPr id="7" name="Conector de seta reta 6"/>
          <p:cNvCxnSpPr/>
          <p:nvPr/>
        </p:nvCxnSpPr>
        <p:spPr>
          <a:xfrm flipH="1" flipV="1">
            <a:off x="5508104" y="2204864"/>
            <a:ext cx="1224136" cy="1698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 flipV="1">
            <a:off x="4860032" y="2780928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750076" y="1817259"/>
            <a:ext cx="1516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Ferro e Níquel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756036" y="2272048"/>
            <a:ext cx="171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Concha Rochosa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80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bson\Desktop\apod\iotupan_galileo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896" y="2420888"/>
            <a:ext cx="4756878" cy="44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Robson\Desktop\apod\Iolava_galileo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896" cy="43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515976" y="481896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Atmosfera:  90% de Dióxido de Enxofre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Temperatura Média: -143 Celsius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Distância Média de Júpiter: 421.600 km</a:t>
            </a:r>
            <a:endParaRPr lang="pt-BR" sz="2000" dirty="0">
              <a:solidFill>
                <a:schemeClr val="bg1"/>
              </a:solidFill>
            </a:endParaRPr>
          </a:p>
          <a:p>
            <a:endParaRPr lang="pt-BR" sz="2000" dirty="0">
              <a:solidFill>
                <a:schemeClr val="bg1"/>
              </a:solidFill>
            </a:endParaRPr>
          </a:p>
          <a:p>
            <a:endParaRPr lang="pt-BR" sz="2000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00041" y="5229200"/>
            <a:ext cx="3581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Temperatura (Vulcões): 1700 Celsius</a:t>
            </a:r>
          </a:p>
        </p:txBody>
      </p:sp>
    </p:spTree>
    <p:extLst>
      <p:ext uri="{BB962C8B-B14F-4D97-AF65-F5344CB8AC3E}">
        <p14:creationId xmlns:p14="http://schemas.microsoft.com/office/powerpoint/2010/main" val="344603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84314"/>
            <a:ext cx="3241738" cy="448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 descr="C:\Documents and Settings\Administrador\Desktop\Neto\Observatório\O Sistema Solar\Tvashtarvide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5072063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tângulo 3"/>
          <p:cNvSpPr>
            <a:spLocks noChangeArrowheads="1"/>
          </p:cNvSpPr>
          <p:nvPr/>
        </p:nvSpPr>
        <p:spPr bwMode="auto">
          <a:xfrm>
            <a:off x="827088" y="5949950"/>
            <a:ext cx="5761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chemeClr val="bg1"/>
                </a:solidFill>
              </a:rPr>
              <a:t>Lança  enxofre a uma distância de 300 km no espaço</a:t>
            </a:r>
          </a:p>
        </p:txBody>
      </p:sp>
    </p:spTree>
    <p:extLst>
      <p:ext uri="{BB962C8B-B14F-4D97-AF65-F5344CB8AC3E}">
        <p14:creationId xmlns:p14="http://schemas.microsoft.com/office/powerpoint/2010/main" val="23334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27584" y="188640"/>
            <a:ext cx="3552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Galileu Galilei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35935" y="1124744"/>
            <a:ext cx="45340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Galileu nasceu no dia 15 de fevereiro de 1564 </a:t>
            </a:r>
            <a:r>
              <a:rPr lang="pt-BR" sz="2400" dirty="0" smtClean="0">
                <a:solidFill>
                  <a:schemeClr val="bg1"/>
                </a:solidFill>
              </a:rPr>
              <a:t>em Pisa</a:t>
            </a:r>
            <a:r>
              <a:rPr lang="pt-BR" sz="2400" dirty="0">
                <a:solidFill>
                  <a:schemeClr val="bg1"/>
                </a:solidFill>
              </a:rPr>
              <a:t>, na Itália. </a:t>
            </a:r>
            <a:endParaRPr lang="pt-BR" sz="24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Faleceu em 8 de janeiro de 1642 em </a:t>
            </a:r>
            <a:r>
              <a:rPr lang="pt-BR" sz="2400" dirty="0" err="1" smtClean="0">
                <a:solidFill>
                  <a:schemeClr val="bg1"/>
                </a:solidFill>
              </a:rPr>
              <a:t>Arcetri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6903"/>
            <a:ext cx="2736304" cy="33588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" y="3861048"/>
            <a:ext cx="3575433" cy="240447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17031"/>
            <a:ext cx="4132097" cy="292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4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80512" cy="459025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1560" y="332656"/>
            <a:ext cx="1660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Europa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621502" y="394211"/>
            <a:ext cx="3498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Diâmetro: 3.121 km</a:t>
            </a:r>
            <a:endParaRPr lang="pt-BR" sz="3200" dirty="0">
              <a:solidFill>
                <a:schemeClr val="bg1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H="1" flipV="1">
            <a:off x="5621502" y="1916832"/>
            <a:ext cx="1326762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 flipV="1">
            <a:off x="5076056" y="2276872"/>
            <a:ext cx="1008112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>
            <a:off x="5220072" y="4941168"/>
            <a:ext cx="1064811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7092280" y="5337212"/>
            <a:ext cx="1296144" cy="3960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5119377" y="1524000"/>
            <a:ext cx="100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Metálico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602403" y="1942873"/>
            <a:ext cx="97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Rochoso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716016" y="5764614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Água Líquida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8406571" y="573325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Gelo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" y="7213"/>
            <a:ext cx="5550799" cy="26297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67544" y="274027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As linhas de Europa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04248" y="6394536"/>
            <a:ext cx="912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solidFill>
                  <a:schemeClr val="bg1"/>
                </a:solidFill>
              </a:rPr>
              <a:t>Geyser</a:t>
            </a:r>
            <a:r>
              <a:rPr lang="pt-BR" dirty="0" err="1" smtClean="0"/>
              <a:t>r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899592" y="4869160"/>
            <a:ext cx="2811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Atmosfera de Europa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606136" y="721898"/>
            <a:ext cx="3560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Temperatura Média: -171,15 Celsius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Atmosfera: Oxigênio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09987"/>
            <a:ext cx="3201496" cy="346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17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282522"/>
            <a:ext cx="3480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Vida em Europa</a:t>
            </a:r>
            <a:endParaRPr lang="pt-BR" sz="4000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24744"/>
            <a:ext cx="3816424" cy="453200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483768" y="5949280"/>
            <a:ext cx="5778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hlinkClick r:id="rId3"/>
              </a:rPr>
              <a:t>http://www.jpl.nasa.gov/missions/europa-mission</a:t>
            </a:r>
            <a:r>
              <a:rPr lang="pt-BR" dirty="0" smtClean="0">
                <a:solidFill>
                  <a:schemeClr val="bg1"/>
                </a:solidFill>
                <a:hlinkClick r:id="rId3"/>
              </a:rPr>
              <a:t>/</a:t>
            </a:r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572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5536" y="476672"/>
            <a:ext cx="2529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err="1" smtClean="0">
                <a:solidFill>
                  <a:schemeClr val="bg1"/>
                </a:solidFill>
              </a:rPr>
              <a:t>Ganímedes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868144" y="292006"/>
            <a:ext cx="3083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Diâmetro: 5.262 </a:t>
            </a:r>
            <a:r>
              <a:rPr lang="pt-BR" sz="2800" dirty="0">
                <a:solidFill>
                  <a:schemeClr val="bg1"/>
                </a:solidFill>
              </a:rPr>
              <a:t>km</a:t>
            </a:r>
          </a:p>
        </p:txBody>
      </p:sp>
      <p:cxnSp>
        <p:nvCxnSpPr>
          <p:cNvPr id="7" name="Conector de seta reta 6"/>
          <p:cNvCxnSpPr/>
          <p:nvPr/>
        </p:nvCxnSpPr>
        <p:spPr>
          <a:xfrm flipH="1" flipV="1">
            <a:off x="5652120" y="1916832"/>
            <a:ext cx="1224136" cy="1893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6876256" y="1916832"/>
            <a:ext cx="108012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 flipV="1">
            <a:off x="5076056" y="2348880"/>
            <a:ext cx="576064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>
            <a:off x="5652120" y="5085184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4962842" y="1508720"/>
            <a:ext cx="155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Ferro Metálico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051768" y="1686367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Rocha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923928" y="1979548"/>
            <a:ext cx="159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Gelo e Silicatos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910868" y="5726668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Capa de Gelo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63385" y="4797152"/>
            <a:ext cx="3443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Temperatura Média: -163,7 Celsius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Atmosfera: Não conhecida!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9" y="404664"/>
            <a:ext cx="652021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9036"/>
            <a:ext cx="9180512" cy="459025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1560" y="404664"/>
            <a:ext cx="1570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Calisto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436096" y="440923"/>
            <a:ext cx="3498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Diâmetro: 4.800 </a:t>
            </a:r>
            <a:r>
              <a:rPr lang="pt-BR" sz="3200" dirty="0">
                <a:solidFill>
                  <a:schemeClr val="bg1"/>
                </a:solidFill>
              </a:rPr>
              <a:t>km</a:t>
            </a:r>
          </a:p>
        </p:txBody>
      </p:sp>
      <p:cxnSp>
        <p:nvCxnSpPr>
          <p:cNvPr id="6" name="Conector de seta reta 5"/>
          <p:cNvCxnSpPr/>
          <p:nvPr/>
        </p:nvCxnSpPr>
        <p:spPr>
          <a:xfrm flipH="1" flipV="1">
            <a:off x="5724128" y="1988840"/>
            <a:ext cx="100811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 flipV="1">
            <a:off x="5076056" y="2132856"/>
            <a:ext cx="115212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>
            <a:off x="5868144" y="4804378"/>
            <a:ext cx="679992" cy="928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436096" y="1589036"/>
            <a:ext cx="150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Rochas e Gelo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984080" y="1754201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Água Líquida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436096" y="582267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Gelo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0729" y="-535773"/>
            <a:ext cx="3361716" cy="4433263"/>
          </a:xfrm>
          <a:prstGeom prst="rect">
            <a:avLst/>
          </a:prstGeom>
        </p:spPr>
      </p:pic>
      <p:pic>
        <p:nvPicPr>
          <p:cNvPr id="4" name="Picture 4" descr="Ficheiro:Valhalla crater on Callis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4243192" cy="253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675669" y="6396030"/>
            <a:ext cx="3747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 maior cratera de impacto é </a:t>
            </a:r>
            <a:r>
              <a:rPr lang="pt-BR" dirty="0" err="1">
                <a:solidFill>
                  <a:schemeClr val="bg1"/>
                </a:solidFill>
              </a:rPr>
              <a:t>Valhalla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788024" y="1496192"/>
            <a:ext cx="4221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Não se conhece uma atmosfera em Calisto.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7544" y="45091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Rotação Síncrona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200800" cy="432048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11760" y="5805264"/>
            <a:ext cx="532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Júpiter e os satélites de Galileu vistos de um telescópio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27584" y="2708920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 smtClean="0">
                <a:solidFill>
                  <a:schemeClr val="bg1"/>
                </a:solidFill>
              </a:rPr>
              <a:t>67 LUAS!!!</a:t>
            </a:r>
            <a:endParaRPr lang="pt-BR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47664" y="256490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 smtClean="0">
                <a:solidFill>
                  <a:schemeClr val="bg1"/>
                </a:solidFill>
              </a:rPr>
              <a:t>Obrigada </a:t>
            </a:r>
            <a:r>
              <a:rPr lang="pt-BR" sz="9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pt-BR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9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26064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O Ano do Mensageiro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1173685"/>
            <a:ext cx="4770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(1610) O Mensageiro  das  Estrelas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6" y="2015698"/>
            <a:ext cx="3048914" cy="482947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635896" y="2524700"/>
            <a:ext cx="5004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FF00"/>
                </a:solidFill>
              </a:rPr>
              <a:t>“[...] quase </a:t>
            </a:r>
            <a:r>
              <a:rPr lang="pt-BR" sz="2000" b="1" dirty="0">
                <a:solidFill>
                  <a:srgbClr val="FFFF00"/>
                </a:solidFill>
              </a:rPr>
              <a:t>mil vezes maiores e mais de trinta vezes mais </a:t>
            </a:r>
            <a:r>
              <a:rPr lang="pt-BR" sz="2000" b="1" dirty="0" smtClean="0">
                <a:solidFill>
                  <a:srgbClr val="FFFF00"/>
                </a:solidFill>
              </a:rPr>
              <a:t>próximas [...]"</a:t>
            </a:r>
            <a:endParaRPr lang="pt-BR" sz="2000" b="1" dirty="0">
              <a:solidFill>
                <a:srgbClr val="FFFF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4662"/>
            <a:ext cx="4176464" cy="171621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94" y="3864662"/>
            <a:ext cx="1352550" cy="1716219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347864" y="5733256"/>
            <a:ext cx="549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Acervo do Instituto e Museu de História da Ciência, em Florença.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306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260648"/>
            <a:ext cx="1942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Referências 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1124744"/>
            <a:ext cx="2362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https://www.nasa.gov/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5536" y="1774557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http://revistagalileu.globo.com/Ciencia/noticia/2016/01/hoje-faz-406-anos-que-galileu-descobriu-primeiras-luas-de-jupiter.html</a:t>
            </a:r>
          </a:p>
        </p:txBody>
      </p:sp>
      <p:sp>
        <p:nvSpPr>
          <p:cNvPr id="7" name="Retângulo 6"/>
          <p:cNvSpPr/>
          <p:nvPr/>
        </p:nvSpPr>
        <p:spPr>
          <a:xfrm>
            <a:off x="472298" y="2636912"/>
            <a:ext cx="8348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https://www.ucb.br/sites/100/118/TCC/1%C2%BA2007/GalileueasLuasdeJupiter.pdf</a:t>
            </a:r>
          </a:p>
        </p:txBody>
      </p:sp>
    </p:spTree>
    <p:extLst>
      <p:ext uri="{BB962C8B-B14F-4D97-AF65-F5344CB8AC3E}">
        <p14:creationId xmlns:p14="http://schemas.microsoft.com/office/powerpoint/2010/main" val="399861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de seta reta 4"/>
          <p:cNvCxnSpPr/>
          <p:nvPr/>
        </p:nvCxnSpPr>
        <p:spPr>
          <a:xfrm>
            <a:off x="1331640" y="836712"/>
            <a:ext cx="66247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745788" y="1951965"/>
            <a:ext cx="73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x</a:t>
            </a: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76760" y="1628799"/>
            <a:ext cx="630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732240" y="1360172"/>
            <a:ext cx="968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x</a:t>
            </a: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9526" y="30184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(</a:t>
            </a:r>
            <a:r>
              <a:rPr lang="pt-BR" dirty="0" smtClean="0">
                <a:solidFill>
                  <a:schemeClr val="bg1"/>
                </a:solidFill>
              </a:rPr>
              <a:t>1609)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403865" y="292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0" y="3573016"/>
            <a:ext cx="49070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“[...] Galileu ia mais longe nas suas observações: o binóculo era coisa que para todos os negócios e empresas marítimas e terrestres pode ser de um proveito inestimável, podendo-se no mar, a distância muito maiores que o habitual, descobrir barcos e velas do inimigo [...]”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6320566"/>
            <a:ext cx="5688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bg1"/>
                </a:solidFill>
              </a:rPr>
              <a:t>Cf. Antônio BANDI &lt;Galileu Galilei&gt;, tradução do italiano por Francisco Lopes Cipriano, Portugal, Lisboa, 1996, p 113.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628314" y="2006503"/>
            <a:ext cx="3210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Exploração Sistemática do céu!!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88" y="2708920"/>
            <a:ext cx="3609528" cy="339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6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476672"/>
            <a:ext cx="5525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As </a:t>
            </a:r>
            <a:r>
              <a:rPr lang="pt-BR" sz="4000" dirty="0">
                <a:solidFill>
                  <a:schemeClr val="bg1"/>
                </a:solidFill>
              </a:rPr>
              <a:t>P</a:t>
            </a:r>
            <a:r>
              <a:rPr lang="pt-BR" sz="4000" dirty="0" smtClean="0">
                <a:solidFill>
                  <a:schemeClr val="bg1"/>
                </a:solidFill>
              </a:rPr>
              <a:t>rimeiras Observações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98540" y="3140968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</a:rPr>
              <a:t>[...] Vê-se que a Lua não tem uma superfície igual, lisa e polida como muitas pessoas julgam ser, assim como outros corpos celestes, mas pelo contrário ela é rugosa e desigual [...]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99592" y="1884715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2400" dirty="0" smtClean="0">
                <a:solidFill>
                  <a:schemeClr val="bg1"/>
                </a:solidFill>
              </a:rPr>
              <a:t>A  Lua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96662" y="0"/>
            <a:ext cx="2362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dirty="0" err="1" smtClean="0">
                <a:solidFill>
                  <a:schemeClr val="bg1"/>
                </a:solidFill>
                <a:latin typeface="+mj-lt"/>
              </a:rPr>
              <a:t>Lua</a:t>
            </a:r>
            <a:r>
              <a:rPr lang="pt-BR" sz="4000" dirty="0" err="1" smtClean="0">
                <a:latin typeface="+mj-lt"/>
              </a:rPr>
              <a:t>Lua</a:t>
            </a:r>
            <a:endParaRPr lang="pt-BR" sz="4000" b="1" dirty="0">
              <a:ln w="1841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m 2" descr="2004C2038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4"/>
          <a:stretch>
            <a:fillRect/>
          </a:stretch>
        </p:blipFill>
        <p:spPr bwMode="auto">
          <a:xfrm>
            <a:off x="76200" y="685800"/>
            <a:ext cx="326707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 descr="muitas_crateras.jpg"/>
          <p:cNvPicPr>
            <a:picLocks noChangeAspect="1"/>
          </p:cNvPicPr>
          <p:nvPr/>
        </p:nvPicPr>
        <p:blipFill>
          <a:blip r:embed="rId4"/>
          <a:srcRect l="19266" t="23333" r="13946" b="21111"/>
          <a:stretch>
            <a:fillRect/>
          </a:stretch>
        </p:blipFill>
        <p:spPr>
          <a:xfrm rot="12793554">
            <a:off x="4572000" y="76200"/>
            <a:ext cx="4495800" cy="4322885"/>
          </a:xfrm>
          <a:prstGeom prst="ellipse">
            <a:avLst/>
          </a:prstGeom>
          <a:ln w="57150">
            <a:solidFill>
              <a:srgbClr val="5C582A"/>
            </a:solidFill>
          </a:ln>
        </p:spPr>
      </p:pic>
      <p:pic>
        <p:nvPicPr>
          <p:cNvPr id="4" name="Imagem 3" descr="0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5" b="23685"/>
          <a:stretch>
            <a:fillRect/>
          </a:stretch>
        </p:blipFill>
        <p:spPr bwMode="auto">
          <a:xfrm rot="-1952823">
            <a:off x="2814638" y="817563"/>
            <a:ext cx="19859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de seta reta 8"/>
          <p:cNvCxnSpPr/>
          <p:nvPr/>
        </p:nvCxnSpPr>
        <p:spPr>
          <a:xfrm rot="10800000">
            <a:off x="6096000" y="38862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rot="10800000">
            <a:off x="6248400" y="685800"/>
            <a:ext cx="533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16200000" flipH="1">
            <a:off x="5561806" y="1067594"/>
            <a:ext cx="153988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rot="16200000" flipV="1">
            <a:off x="6248400" y="2057400"/>
            <a:ext cx="228600" cy="228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V="1">
            <a:off x="5486400" y="2668588"/>
            <a:ext cx="304800" cy="1508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m 42" descr="2_3_1_8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31" y="1816769"/>
            <a:ext cx="2895600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CaixaDeTexto 6"/>
          <p:cNvSpPr txBox="1">
            <a:spLocks noChangeArrowheads="1"/>
          </p:cNvSpPr>
          <p:nvPr/>
        </p:nvSpPr>
        <p:spPr bwMode="auto">
          <a:xfrm>
            <a:off x="381000" y="6096000"/>
            <a:ext cx="289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bg1"/>
                </a:solidFill>
                <a:latin typeface="+mj-lt"/>
              </a:rPr>
              <a:t>Aquarela de Galileu mostrando as fases da Lua (1609);</a:t>
            </a:r>
          </a:p>
        </p:txBody>
      </p:sp>
      <p:sp>
        <p:nvSpPr>
          <p:cNvPr id="45" name="CaixaDeTexto 7"/>
          <p:cNvSpPr txBox="1">
            <a:spLocks noChangeArrowheads="1"/>
          </p:cNvSpPr>
          <p:nvPr/>
        </p:nvSpPr>
        <p:spPr bwMode="auto">
          <a:xfrm>
            <a:off x="228600" y="736937"/>
            <a:ext cx="3048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Ainda em 1609 Galileu registra a Lua com montanhas e sombras;</a:t>
            </a:r>
          </a:p>
        </p:txBody>
      </p:sp>
      <p:pic>
        <p:nvPicPr>
          <p:cNvPr id="68" name="Imagem 67" descr="613px-Lunar_crater_Daedalu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26720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CaixaDeTexto 6"/>
          <p:cNvSpPr txBox="1">
            <a:spLocks noChangeArrowheads="1"/>
          </p:cNvSpPr>
          <p:nvPr/>
        </p:nvSpPr>
        <p:spPr bwMode="auto">
          <a:xfrm>
            <a:off x="6629400" y="5461969"/>
            <a:ext cx="2057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Cratera </a:t>
            </a:r>
            <a:r>
              <a:rPr lang="pt-BR" altLang="pt-BR" sz="2000" dirty="0" err="1">
                <a:solidFill>
                  <a:schemeClr val="bg1"/>
                </a:solidFill>
                <a:latin typeface="+mj-lt"/>
              </a:rPr>
              <a:t>Dedaluas</a:t>
            </a:r>
            <a:r>
              <a:rPr lang="pt-BR" altLang="pt-BR" sz="2000" dirty="0">
                <a:solidFill>
                  <a:schemeClr val="bg1"/>
                </a:solidFill>
                <a:latin typeface="+mj-lt"/>
              </a:rPr>
              <a:t> – Apolo 11</a:t>
            </a:r>
          </a:p>
        </p:txBody>
      </p:sp>
      <p:sp>
        <p:nvSpPr>
          <p:cNvPr id="5" name="Retângulo 4"/>
          <p:cNvSpPr/>
          <p:nvPr/>
        </p:nvSpPr>
        <p:spPr>
          <a:xfrm>
            <a:off x="5863883" y="6388387"/>
            <a:ext cx="3263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Créditos: </a:t>
            </a:r>
            <a:r>
              <a:rPr lang="pt-BR" dirty="0">
                <a:solidFill>
                  <a:schemeClr val="bg1"/>
                </a:solidFill>
              </a:rPr>
              <a:t>Orlando </a:t>
            </a:r>
            <a:r>
              <a:rPr lang="pt-BR" dirty="0" err="1">
                <a:solidFill>
                  <a:schemeClr val="bg1"/>
                </a:solidFill>
              </a:rPr>
              <a:t>Gonnelli</a:t>
            </a:r>
            <a:r>
              <a:rPr lang="pt-BR" dirty="0">
                <a:solidFill>
                  <a:schemeClr val="bg1"/>
                </a:solidFill>
              </a:rPr>
              <a:t> Netto</a:t>
            </a:r>
          </a:p>
        </p:txBody>
      </p:sp>
    </p:spTree>
    <p:extLst>
      <p:ext uri="{BB962C8B-B14F-4D97-AF65-F5344CB8AC3E}">
        <p14:creationId xmlns:p14="http://schemas.microsoft.com/office/powerpoint/2010/main" val="94805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5" grpId="0"/>
      <p:bldP spid="45" grpId="1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332656"/>
            <a:ext cx="2875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 smtClean="0">
                <a:solidFill>
                  <a:schemeClr val="bg1"/>
                </a:solidFill>
              </a:rPr>
              <a:t>Via Láctea</a:t>
            </a:r>
            <a:endParaRPr lang="pt-BR" sz="40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sphotos-h.ak.fbcdn.net/hphotos-ak-prn1/534886_160997727397093_768330249_n.jpg"/>
          <p:cNvPicPr>
            <a:picLocks noChangeAspect="1" noChangeArrowheads="1"/>
          </p:cNvPicPr>
          <p:nvPr/>
        </p:nvPicPr>
        <p:blipFill>
          <a:blip r:embed="rId2" cstate="print"/>
          <a:srcRect t="33176" b="10079"/>
          <a:stretch>
            <a:fillRect/>
          </a:stretch>
        </p:blipFill>
        <p:spPr bwMode="auto">
          <a:xfrm>
            <a:off x="193812" y="1196751"/>
            <a:ext cx="4680520" cy="5218933"/>
          </a:xfrm>
          <a:prstGeom prst="rect">
            <a:avLst/>
          </a:prstGeom>
          <a:noFill/>
        </p:spPr>
      </p:pic>
      <p:pic>
        <p:nvPicPr>
          <p:cNvPr id="7" name="Picture 2" descr="C:\Users\ANDRE\Documents\MULTIMÍDIA\Imagens\night-night-sky-stars-the-milky-way-sea-coast-nature-1800x2880.jpg"/>
          <p:cNvPicPr>
            <a:picLocks noChangeAspect="1" noChangeArrowheads="1"/>
          </p:cNvPicPr>
          <p:nvPr/>
        </p:nvPicPr>
        <p:blipFill>
          <a:blip r:embed="rId3" cstate="print"/>
          <a:srcRect l="3281" t="-210" r="12598" b="420"/>
          <a:stretch>
            <a:fillRect/>
          </a:stretch>
        </p:blipFill>
        <p:spPr bwMode="auto">
          <a:xfrm>
            <a:off x="5202686" y="3962343"/>
            <a:ext cx="3905324" cy="2895657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810458" cy="254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11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139952" cy="2699969"/>
          </a:xfrm>
          <a:prstGeom prst="rect">
            <a:avLst/>
          </a:prstGeom>
        </p:spPr>
      </p:pic>
      <p:pic>
        <p:nvPicPr>
          <p:cNvPr id="5" name="Imagem 4" descr="pleiades_gendler_bi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76" y="2060848"/>
            <a:ext cx="3744924" cy="28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de seta reta 6"/>
          <p:cNvCxnSpPr/>
          <p:nvPr/>
        </p:nvCxnSpPr>
        <p:spPr>
          <a:xfrm>
            <a:off x="4067436" y="2354803"/>
            <a:ext cx="1331640" cy="7861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6444208" y="976718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Plêiades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85559"/>
            <a:ext cx="4720526" cy="2736305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874135" y="6121863"/>
            <a:ext cx="3661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Desenho das Plêiades, como apresentado no </a:t>
            </a:r>
            <a:r>
              <a:rPr lang="pt-BR" dirty="0" err="1">
                <a:solidFill>
                  <a:schemeClr val="bg1"/>
                </a:solidFill>
              </a:rPr>
              <a:t>Sidereus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Nuncius</a:t>
            </a:r>
            <a:r>
              <a:rPr lang="pt-BR" dirty="0">
                <a:solidFill>
                  <a:schemeClr val="bg1"/>
                </a:solidFill>
              </a:rPr>
              <a:t>. </a:t>
            </a:r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058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404664"/>
            <a:ext cx="7992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Outra descoberta: As Fases de Vênus</a:t>
            </a:r>
            <a:endParaRPr lang="pt-BR" sz="4000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" y="1393736"/>
            <a:ext cx="7454815" cy="3516422"/>
          </a:xfrm>
          <a:prstGeom prst="rect">
            <a:avLst/>
          </a:prstGeom>
        </p:spPr>
      </p:pic>
      <p:sp>
        <p:nvSpPr>
          <p:cNvPr id="4" name="CaixaDeTexto 7"/>
          <p:cNvSpPr txBox="1">
            <a:spLocks noChangeArrowheads="1"/>
          </p:cNvSpPr>
          <p:nvPr/>
        </p:nvSpPr>
        <p:spPr bwMode="auto">
          <a:xfrm>
            <a:off x="3962400" y="5526088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b="1" dirty="0">
                <a:solidFill>
                  <a:schemeClr val="bg1"/>
                </a:solidFill>
                <a:latin typeface="+mj-lt"/>
              </a:rPr>
              <a:t>Galileu notou que Vênus apresenta configuração de </a:t>
            </a:r>
            <a:r>
              <a:rPr lang="pt-BR" altLang="pt-BR" b="1" dirty="0" smtClean="0">
                <a:solidFill>
                  <a:schemeClr val="bg1"/>
                </a:solidFill>
                <a:latin typeface="+mj-lt"/>
              </a:rPr>
              <a:t>fases!</a:t>
            </a:r>
            <a:endParaRPr lang="pt-BR" altLang="pt-BR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804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567</Words>
  <Application>Microsoft Office PowerPoint</Application>
  <PresentationFormat>Apresentação na tela (4:3)</PresentationFormat>
  <Paragraphs>115</Paragraphs>
  <Slides>30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Modelo de Ptolomeu (sec. II)</vt:lpstr>
      <vt:lpstr>Apresentação do PowerPoint</vt:lpstr>
      <vt:lpstr>Apresentação do PowerPoint</vt:lpstr>
      <vt:lpstr>Júpiter</vt:lpstr>
      <vt:lpstr>Apresentação do PowerPoint</vt:lpstr>
      <vt:lpstr>Apresentação do PowerPoint</vt:lpstr>
      <vt:lpstr>Satélites Galileanos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Talita</dc:creator>
  <cp:lastModifiedBy>Talita</cp:lastModifiedBy>
  <cp:revision>63</cp:revision>
  <dcterms:created xsi:type="dcterms:W3CDTF">2016-01-18T18:54:40Z</dcterms:created>
  <dcterms:modified xsi:type="dcterms:W3CDTF">2016-03-06T01:45:32Z</dcterms:modified>
</cp:coreProperties>
</file>