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148" r:id="rId2"/>
    <p:sldId id="1167" r:id="rId3"/>
    <p:sldId id="1127" r:id="rId4"/>
    <p:sldId id="1039" r:id="rId5"/>
    <p:sldId id="1136" r:id="rId6"/>
    <p:sldId id="1137" r:id="rId7"/>
    <p:sldId id="1138" r:id="rId8"/>
    <p:sldId id="1157" r:id="rId9"/>
    <p:sldId id="1158" r:id="rId10"/>
    <p:sldId id="1161" r:id="rId11"/>
    <p:sldId id="1162" r:id="rId12"/>
    <p:sldId id="1166" r:id="rId13"/>
    <p:sldId id="1160" r:id="rId14"/>
    <p:sldId id="1139" r:id="rId15"/>
    <p:sldId id="1140" r:id="rId16"/>
    <p:sldId id="1159" r:id="rId17"/>
    <p:sldId id="1170" r:id="rId18"/>
    <p:sldId id="1141" r:id="rId19"/>
    <p:sldId id="1142" r:id="rId20"/>
    <p:sldId id="1164" r:id="rId21"/>
    <p:sldId id="1149" r:id="rId22"/>
    <p:sldId id="1150" r:id="rId23"/>
    <p:sldId id="1174" r:id="rId24"/>
    <p:sldId id="1172" r:id="rId25"/>
    <p:sldId id="1168" r:id="rId26"/>
    <p:sldId id="1169" r:id="rId27"/>
    <p:sldId id="1173" r:id="rId28"/>
    <p:sldId id="1151" r:id="rId29"/>
    <p:sldId id="1152" r:id="rId30"/>
    <p:sldId id="1154" r:id="rId31"/>
    <p:sldId id="1153" r:id="rId32"/>
    <p:sldId id="1171" r:id="rId33"/>
    <p:sldId id="1092" r:id="rId34"/>
    <p:sldId id="1146" r:id="rId35"/>
    <p:sldId id="1165" r:id="rId36"/>
    <p:sldId id="1111" r:id="rId3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8800"/>
    <a:srgbClr val="00FF00"/>
    <a:srgbClr val="D17DEB"/>
    <a:srgbClr val="9F2FDD"/>
    <a:srgbClr val="F70975"/>
    <a:srgbClr val="D3175F"/>
    <a:srgbClr val="E61E6A"/>
    <a:srgbClr val="53D2FF"/>
    <a:srgbClr val="00CC99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957" autoAdjust="0"/>
  </p:normalViewPr>
  <p:slideViewPr>
    <p:cSldViewPr>
      <p:cViewPr varScale="1">
        <p:scale>
          <a:sx n="65" d="100"/>
          <a:sy n="65" d="100"/>
        </p:scale>
        <p:origin x="-832" y="-6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EEEE1E-F90F-4261-8DD7-2410C3B96B53}" type="slidenum">
              <a:rPr lang="pt-BR" b="0"/>
              <a:pPr eaLnBrk="1" hangingPunct="1"/>
              <a:t>13</a:t>
            </a:fld>
            <a:endParaRPr lang="pt-BR" b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762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15</a:t>
            </a:fld>
            <a:endParaRPr lang="pt-BR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Crédito</a:t>
            </a:r>
            <a:r>
              <a:rPr lang="pt-BR" baseline="0" dirty="0"/>
              <a:t> da imagem: NASA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4805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Fonte dos dados: Bond, Peter: </a:t>
            </a:r>
            <a:r>
              <a:rPr lang="pt-BR" dirty="0" err="1"/>
              <a:t>Exploring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Solar System</a:t>
            </a:r>
            <a:r>
              <a:rPr lang="pt-BR" baseline="0" dirty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080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46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Mitologia_greco-romana" TargetMode="External"/><Relationship Id="rId13" Type="http://schemas.openxmlformats.org/officeDocument/2006/relationships/hyperlink" Target="http://www.bbc.com/portuguese/noticias/2015/09/150928_marte_descobertas_cc" TargetMode="External"/><Relationship Id="rId3" Type="http://schemas.openxmlformats.org/officeDocument/2006/relationships/hyperlink" Target="http://www.bbc.co.uk/portuguese/videos_e_fotos/2014/01/140115_galeria_marte_imagens_lgb.shtml" TargetMode="External"/><Relationship Id="rId7" Type="http://schemas.openxmlformats.org/officeDocument/2006/relationships/hyperlink" Target="https://pt.wikipedia.org/wiki/Mitologia_grega" TargetMode="External"/><Relationship Id="rId12" Type="http://schemas.openxmlformats.org/officeDocument/2006/relationships/hyperlink" Target="https://pt.wikipedia.org/wiki/Atmosfera_de_Marte" TargetMode="External"/><Relationship Id="rId17" Type="http://schemas.openxmlformats.org/officeDocument/2006/relationships/hyperlink" Target="http://www.esa.int/ESA" TargetMode="External"/><Relationship Id="rId2" Type="http://schemas.openxmlformats.org/officeDocument/2006/relationships/hyperlink" Target="http://mars.jpl.nasa.gov/msl/multimedia/images/?s=26" TargetMode="External"/><Relationship Id="rId16" Type="http://schemas.openxmlformats.org/officeDocument/2006/relationships/hyperlink" Target="http://www.nasa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t.wikipedia.org/wiki/Mitologia_romana" TargetMode="External"/><Relationship Id="rId11" Type="http://schemas.openxmlformats.org/officeDocument/2006/relationships/hyperlink" Target="https://pt.wikipedia.org/wiki/Clima_de_Marte" TargetMode="External"/><Relationship Id="rId5" Type="http://schemas.openxmlformats.org/officeDocument/2006/relationships/hyperlink" Target="https://pt.wikipedia.org/wiki/Marte_(mitologia)" TargetMode="External"/><Relationship Id="rId15" Type="http://schemas.openxmlformats.org/officeDocument/2006/relationships/hyperlink" Target="http://mundoestranho.abril.com.br/" TargetMode="External"/><Relationship Id="rId10" Type="http://schemas.openxmlformats.org/officeDocument/2006/relationships/hyperlink" Target="https://pt.wikipedia.org/wiki/Ares" TargetMode="External"/><Relationship Id="rId4" Type="http://schemas.openxmlformats.org/officeDocument/2006/relationships/hyperlink" Target="https://pt.wikipedia.org/wiki/Marte_(planeta)" TargetMode="External"/><Relationship Id="rId9" Type="http://schemas.openxmlformats.org/officeDocument/2006/relationships/hyperlink" Target="https://pt.wikipedia.org/wiki/Juno" TargetMode="External"/><Relationship Id="rId14" Type="http://schemas.openxmlformats.org/officeDocument/2006/relationships/hyperlink" Target="http://discoverybrasil.uol.com.br/web/nasa/fora_orbita/marte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adaweb.com/astronomia/planetas/marte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462656469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1628800"/>
            <a:ext cx="7772400" cy="3886200"/>
          </a:xfrm>
        </p:spPr>
      </p:pic>
    </p:spTree>
    <p:extLst>
      <p:ext uri="{BB962C8B-B14F-4D97-AF65-F5344CB8AC3E}">
        <p14:creationId xmlns:p14="http://schemas.microsoft.com/office/powerpoint/2010/main" xmlns="" val="157744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IA16453_sol64_from_Rocknest_WB-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4" y="-2844"/>
            <a:ext cx="9195852" cy="2534572"/>
          </a:xfrm>
          <a:prstGeom prst="rect">
            <a:avLst/>
          </a:prstGeom>
        </p:spPr>
      </p:pic>
      <p:pic>
        <p:nvPicPr>
          <p:cNvPr id="5" name="Imagem 4" descr="pia17062_Hottah_WB-b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81" y="1826233"/>
            <a:ext cx="2355059" cy="3166910"/>
          </a:xfrm>
          <a:prstGeom prst="rect">
            <a:avLst/>
          </a:prstGeom>
        </p:spPr>
      </p:pic>
      <p:pic>
        <p:nvPicPr>
          <p:cNvPr id="7" name="Imagem 6" descr="science_geology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19422"/>
            <a:ext cx="4371140" cy="2159391"/>
          </a:xfrm>
          <a:prstGeom prst="rect">
            <a:avLst/>
          </a:prstGeom>
        </p:spPr>
      </p:pic>
      <p:pic>
        <p:nvPicPr>
          <p:cNvPr id="10242" name="Picture 2" descr="http://www.maiscuriosidades.com.br/wp-content/uploads/2015/12/curiosidades-sobre-marte-tempestade-de-areia-e1450437533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76" y="4199545"/>
            <a:ext cx="4769577" cy="26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science_geology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2678" y="2506936"/>
            <a:ext cx="5178859" cy="22269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565" y="2525063"/>
            <a:ext cx="2861088" cy="1716653"/>
          </a:xfrm>
          <a:prstGeom prst="rect">
            <a:avLst/>
          </a:prstGeom>
        </p:spPr>
      </p:pic>
      <p:pic>
        <p:nvPicPr>
          <p:cNvPr id="11" name="Picture 6" descr="s24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121" y="2525063"/>
            <a:ext cx="2935048" cy="22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66425" y="6519446"/>
            <a:ext cx="2377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Tempestade de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areia.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437112"/>
            <a:ext cx="2385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Marcas de passagem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rios.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019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marsat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AutoShape 7" descr="marshapp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" name="Picture 2" descr="http://www.redeto.com.br/images/noticia/20130531143224_ma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" y="4831"/>
            <a:ext cx="3886200" cy="21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mbO_jfBrKRU/UCpzJHnYZII/AAAAAAAACUE/XsPVcraPrvM/s400/ter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084" y="0"/>
            <a:ext cx="2916917" cy="21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stadao.com.br/fotos/north-ice-cap-mars-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31"/>
            <a:ext cx="3274284" cy="21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39952" y="1844824"/>
            <a:ext cx="2230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Atmosfera de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marte.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844824"/>
            <a:ext cx="3137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Marcas de passagem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rios.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4965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8496944" cy="4464496"/>
          </a:xfrm>
          <a:solidFill>
            <a:schemeClr val="accent2">
              <a:lumMod val="60000"/>
              <a:lumOff val="40000"/>
              <a:alpha val="19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pt-BR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          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Planeta               símbolo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31640" y="2780928"/>
            <a:ext cx="3240360" cy="3528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3200" dirty="0"/>
          </a:p>
        </p:txBody>
      </p:sp>
      <p:sp>
        <p:nvSpPr>
          <p:cNvPr id="12" name="Retângulo 11"/>
          <p:cNvSpPr/>
          <p:nvPr/>
        </p:nvSpPr>
        <p:spPr>
          <a:xfrm>
            <a:off x="1331640" y="2780928"/>
            <a:ext cx="324036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Mercúrio 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Vênus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Marte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Júpiter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Saturno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24128" y="2780928"/>
            <a:ext cx="1008112" cy="3528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5940152" y="2852936"/>
            <a:ext cx="59436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6084168" y="3645024"/>
            <a:ext cx="300667" cy="46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6067065" y="4420009"/>
            <a:ext cx="377143" cy="3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5940152" y="5029240"/>
            <a:ext cx="560000" cy="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5940152" y="5692177"/>
            <a:ext cx="617143" cy="6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323528" y="69269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Os planetas visíveis a olho nu são cinco: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63688" y="4293096"/>
            <a:ext cx="482453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741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5" grpId="0" build="allAtOnce" animBg="1"/>
      <p:bldP spid="10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https://www.youtube.com/watch?v=sKPrwY0Ycno</a:t>
            </a:r>
            <a:r>
              <a:rPr lang="pt-BR" sz="3200" dirty="0">
                <a:solidFill>
                  <a:schemeClr val="bg1"/>
                </a:solidFill>
              </a:rPr>
              <a:t/>
            </a:r>
            <a:br>
              <a:rPr lang="pt-BR" sz="3200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93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15490" y="2636912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  <a:latin typeface="Century Gothic" pitchFamily="34" charset="0"/>
              </a:rPr>
              <a:t>Configuração do Planeta Marte no Sistema Solar</a:t>
            </a:r>
          </a:p>
        </p:txBody>
      </p:sp>
    </p:spTree>
    <p:extLst>
      <p:ext uri="{BB962C8B-B14F-4D97-AF65-F5344CB8AC3E}">
        <p14:creationId xmlns:p14="http://schemas.microsoft.com/office/powerpoint/2010/main" xmlns="" val="1608187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79453" y="3833969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Gasosos: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Júpiter 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Saturno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Netuno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4844" y="102304"/>
            <a:ext cx="297450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F2FDD"/>
              </a:buClr>
            </a:pPr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Terrestres:</a:t>
            </a:r>
          </a:p>
          <a:p>
            <a:pPr marL="571500" indent="-5715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Mercúrio</a:t>
            </a:r>
          </a:p>
          <a:p>
            <a:pPr marL="571500" indent="-5715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Vênus</a:t>
            </a:r>
          </a:p>
          <a:p>
            <a:pPr marL="571500" indent="-5715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Terra</a:t>
            </a:r>
          </a:p>
          <a:p>
            <a:pPr marL="571500" indent="-5715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Marte</a:t>
            </a:r>
          </a:p>
          <a:p>
            <a:pPr marL="571500" indent="-571500" algn="l">
              <a:buClr>
                <a:srgbClr val="9F2FDD"/>
              </a:buClr>
              <a:buFont typeface="Courier New" panose="02070309020205020404" pitchFamily="49" charset="0"/>
              <a:buChar char="o"/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  <a:p>
            <a:pPr marL="571500" indent="-571500" algn="l">
              <a:buClr>
                <a:srgbClr val="9F2FDD"/>
              </a:buClr>
              <a:buFont typeface="Courier New" panose="02070309020205020404" pitchFamily="49" charset="0"/>
              <a:buChar char="o"/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  <a:p>
            <a:pPr marL="571500" indent="-571500" algn="l">
              <a:buClr>
                <a:srgbClr val="9F2FDD"/>
              </a:buClr>
              <a:buFont typeface="Courier New" panose="02070309020205020404" pitchFamily="49" charset="0"/>
              <a:buChar char="o"/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  <a:p>
            <a:pPr algn="l">
              <a:buClr>
                <a:srgbClr val="9F2FDD"/>
              </a:buClr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  <a:p>
            <a:pPr algn="l">
              <a:buClr>
                <a:srgbClr val="9F2FDD"/>
              </a:buClr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  <a:p>
            <a:pPr algn="l">
              <a:buClr>
                <a:srgbClr val="9F2FDD"/>
              </a:buClr>
            </a:pPr>
            <a:r>
              <a:rPr lang="pt-BR" sz="3200" b="0" dirty="0">
                <a:solidFill>
                  <a:srgbClr val="D17DEB"/>
                </a:solidFill>
                <a:latin typeface="Century Gothic" pitchFamily="34" charset="0"/>
              </a:rPr>
              <a:t>Sol</a:t>
            </a:r>
          </a:p>
          <a:p>
            <a:pPr marL="571500" indent="-571500" algn="l">
              <a:buClr>
                <a:srgbClr val="9F2FDD"/>
              </a:buClr>
              <a:buFont typeface="Courier New" panose="02070309020205020404" pitchFamily="49" charset="0"/>
              <a:buChar char="o"/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  <a:p>
            <a:pPr marL="571500" indent="-571500" algn="l">
              <a:buClr>
                <a:srgbClr val="9F2FDD"/>
              </a:buClr>
              <a:buFont typeface="Courier New" panose="02070309020205020404" pitchFamily="49" charset="0"/>
              <a:buChar char="o"/>
            </a:pPr>
            <a:endParaRPr lang="pt-BR" sz="3200" b="0" dirty="0">
              <a:solidFill>
                <a:srgbClr val="D17DEB"/>
              </a:solidFill>
              <a:latin typeface="Century Gothic" pitchFamily="34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588224" y="10527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Figura fora de escala.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966801" y="6581001"/>
            <a:ext cx="222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55676" y="94402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</a:rPr>
              <a:t>Sistema Solar</a:t>
            </a:r>
          </a:p>
        </p:txBody>
      </p:sp>
    </p:spTree>
    <p:extLst>
      <p:ext uri="{BB962C8B-B14F-4D97-AF65-F5344CB8AC3E}">
        <p14:creationId xmlns:p14="http://schemas.microsoft.com/office/powerpoint/2010/main" xmlns="" val="2252915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52736"/>
            <a:ext cx="9144001" cy="4754880"/>
          </a:xfrm>
        </p:spPr>
      </p:pic>
    </p:spTree>
    <p:extLst>
      <p:ext uri="{BB962C8B-B14F-4D97-AF65-F5344CB8AC3E}">
        <p14:creationId xmlns:p14="http://schemas.microsoft.com/office/powerpoint/2010/main" xmlns="" val="2010228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22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NASA.</a:t>
            </a: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03648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</p:txBody>
      </p:sp>
      <p:cxnSp>
        <p:nvCxnSpPr>
          <p:cNvPr id="6" name="Conector de seta reta 5"/>
          <p:cNvCxnSpPr>
            <a:stCxn id="5" idx="2"/>
          </p:cNvCxnSpPr>
          <p:nvPr/>
        </p:nvCxnSpPr>
        <p:spPr bwMode="auto">
          <a:xfrm flipH="1">
            <a:off x="2123728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</p:txBody>
      </p:sp>
      <p:cxnSp>
        <p:nvCxnSpPr>
          <p:cNvPr id="16" name="Conector de seta reta 15"/>
          <p:cNvCxnSpPr>
            <a:stCxn id="15" idx="0"/>
          </p:cNvCxnSpPr>
          <p:nvPr/>
        </p:nvCxnSpPr>
        <p:spPr bwMode="auto">
          <a:xfrm flipV="1">
            <a:off x="3347864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08202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</p:txBody>
      </p:sp>
      <p:cxnSp>
        <p:nvCxnSpPr>
          <p:cNvPr id="18" name="Conector de seta reta 17"/>
          <p:cNvCxnSpPr>
            <a:stCxn id="17" idx="2"/>
          </p:cNvCxnSpPr>
          <p:nvPr/>
        </p:nvCxnSpPr>
        <p:spPr bwMode="auto">
          <a:xfrm flipH="1">
            <a:off x="5220072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96136" y="5147900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cxnSp>
        <p:nvCxnSpPr>
          <p:cNvPr id="23" name="Conector de seta reta 22"/>
          <p:cNvCxnSpPr>
            <a:stCxn id="22" idx="0"/>
          </p:cNvCxnSpPr>
          <p:nvPr/>
        </p:nvCxnSpPr>
        <p:spPr bwMode="auto">
          <a:xfrm flipV="1">
            <a:off x="6588224" y="3563724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4752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2017738"/>
            <a:ext cx="8534400" cy="363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Mercúrio      4.879 km           5,43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260 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Vênus          12.104 km          5,24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467 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Terra            12.756 km          5,52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Marte           6.792 km            3,91 g/cm</a:t>
            </a:r>
            <a:r>
              <a:rPr lang="pt-BR" sz="2000" i="1" baseline="30000" dirty="0">
                <a:solidFill>
                  <a:srgbClr val="FF0000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- 63 °C        Rochoso</a:t>
            </a:r>
            <a:r>
              <a:rPr lang="pt-BR" sz="2000" i="1" baseline="30000" dirty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Júpiter         142.984 km       1,33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- 148 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Saturno       120.536 km        0,69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- 178 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Urano          51.118 km          1,29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- 218 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Netuno        49.528 km          1,64 g/cm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- 220 °C        Gasoso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1647850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 Diâmetro          Dens.  Média    Temp. Média   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1971700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5737250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2006629"/>
            <a:ext cx="1637" cy="3721205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2006629"/>
            <a:ext cx="36910" cy="3721205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2043142"/>
            <a:ext cx="19968" cy="369011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1628800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2011388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-108520" y="197768"/>
            <a:ext cx="9396536" cy="1143000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Dados físicos dos planetas - Comparação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 Solar System (2012).</a:t>
            </a:r>
          </a:p>
        </p:txBody>
      </p:sp>
    </p:spTree>
    <p:extLst>
      <p:ext uri="{BB962C8B-B14F-4D97-AF65-F5344CB8AC3E}">
        <p14:creationId xmlns:p14="http://schemas.microsoft.com/office/powerpoint/2010/main" xmlns="" val="2710932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02454" y="1979026"/>
            <a:ext cx="9070404" cy="397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Mercúrio          59 dias           88 dias         57,9 milhões km      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Vênus             243 dias         225 dias       108,2 milhões km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Terra               23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365,25 dias       149,6 milhões km              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Marte              24</a:t>
            </a:r>
            <a:r>
              <a:rPr lang="pt-BR" sz="2000" i="1" baseline="30000" dirty="0">
                <a:solidFill>
                  <a:srgbClr val="FF0000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FF0000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 687 dias       227,9 milhões km     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Júpiter            09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11,86 anos       778,3 milhões km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Saturno          10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29,5 anos          1,42 bilhões km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Urano             17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     84 anos             2,9 bilhões km    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Netuno           16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>
                <a:solidFill>
                  <a:schemeClr val="bg1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     164,8 anos            4,5 bilhões km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>  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50797" y="1603208"/>
            <a:ext cx="720492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       Rotação      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Média Sol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32656"/>
            <a:ext cx="8229600" cy="928688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Dados orbitais dos planetas - Comparação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339752" y="2033218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944104" y="5719803"/>
            <a:ext cx="7164288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964954" y="2024643"/>
            <a:ext cx="14263" cy="3790284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604418" y="1949994"/>
            <a:ext cx="1" cy="3754499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47618" y="1636741"/>
            <a:ext cx="7272808" cy="12277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r>
              <a:rPr lang="pt-BR" dirty="0">
                <a:latin typeface="Century Gothic" pitchFamily="34" charset="0"/>
              </a:rPr>
              <a:t>        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902454" y="2033218"/>
            <a:ext cx="7236296" cy="20078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>
                <a:solidFill>
                  <a:srgbClr val="FFC000"/>
                </a:solidFill>
                <a:latin typeface="Century Gothic" pitchFamily="34" charset="0"/>
              </a:rPr>
              <a:t> Solar System (2012).</a:t>
            </a:r>
          </a:p>
        </p:txBody>
      </p:sp>
    </p:spTree>
    <p:extLst>
      <p:ext uri="{BB962C8B-B14F-4D97-AF65-F5344CB8AC3E}">
        <p14:creationId xmlns:p14="http://schemas.microsoft.com/office/powerpoint/2010/main" xmlns="" val="1151365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00FF00"/>
                </a:solidFill>
                <a:latin typeface="Century Gothic" panose="020B0502020202020204" pitchFamily="34" charset="0"/>
              </a:rPr>
              <a:t>Semana Marciana</a:t>
            </a:r>
            <a:br>
              <a:rPr lang="pt-BR" dirty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4" name="Picture 6" descr="http://media2.giphy.com/media/nVXzt7FSJlX7W/giph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18554" cy="15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dcc.usp.br/cda/eventos/2016/semana-marciana-maio-2016/cartaz_semana_marciana-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541981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780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pt-BR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As luas marcianas</a:t>
            </a:r>
          </a:p>
        </p:txBody>
      </p:sp>
    </p:spTree>
    <p:extLst>
      <p:ext uri="{BB962C8B-B14F-4D97-AF65-F5344CB8AC3E}">
        <p14:creationId xmlns:p14="http://schemas.microsoft.com/office/powerpoint/2010/main" xmlns="" val="208492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Mz7Lx3Z-y_I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2" y="908720"/>
            <a:ext cx="908901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1010" y="6237312"/>
            <a:ext cx="5344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0" dirty="0">
                <a:solidFill>
                  <a:srgbClr val="EE8800"/>
                </a:solidFill>
                <a:latin typeface="Century Gothic" panose="020B0502020202020204" pitchFamily="34" charset="0"/>
              </a:rPr>
              <a:t>Fonte: https://i.ytimg.com/vi/Mz7Lx3Z-y_I/maxresdefault.jpg</a:t>
            </a:r>
          </a:p>
        </p:txBody>
      </p:sp>
    </p:spTree>
    <p:extLst>
      <p:ext uri="{BB962C8B-B14F-4D97-AF65-F5344CB8AC3E}">
        <p14:creationId xmlns:p14="http://schemas.microsoft.com/office/powerpoint/2010/main" xmlns="" val="1770730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350" y="3190875"/>
            <a:ext cx="4819650" cy="3667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01577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Satélites naturais de Marte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Satélite tem origem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desconhecida, mas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pode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ter sido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por: Captura ou ejeção de material do planeta;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Mitologia grega: Filhos de Ares (Marte) e Afrodite (Vênus).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(fobia, medo);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Deimos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(pânico, temor);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Acompanhavam o pai nas guerras, gerando pânico e </a:t>
            </a:r>
            <a:r>
              <a:rPr lang="pt-BR" sz="2200" b="0">
                <a:solidFill>
                  <a:schemeClr val="bg1"/>
                </a:solidFill>
                <a:latin typeface="Century Gothic" panose="020B0502020202020204" pitchFamily="34" charset="0"/>
              </a:rPr>
              <a:t>covardia </a:t>
            </a:r>
            <a:r>
              <a:rPr lang="pt-BR" sz="2200" b="0" smtClean="0">
                <a:solidFill>
                  <a:schemeClr val="bg1"/>
                </a:solidFill>
                <a:latin typeface="Century Gothic" panose="020B0502020202020204" pitchFamily="34" charset="0"/>
              </a:rPr>
              <a:t>nos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adversários.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pt-B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OBS.: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Satélites são objetos que orbitam corpos do Sistema Solar: Naturais e artificiais (transmissão de dados).</a:t>
            </a:r>
          </a:p>
        </p:txBody>
      </p:sp>
    </p:spTree>
    <p:extLst>
      <p:ext uri="{BB962C8B-B14F-4D97-AF65-F5344CB8AC3E}">
        <p14:creationId xmlns:p14="http://schemas.microsoft.com/office/powerpoint/2010/main" xmlns="" val="136997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7774632" cy="4107160"/>
          </a:xfrm>
        </p:spPr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Confirmação da existência das luas em outubro de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1877;</a:t>
            </a:r>
            <a:endParaRPr lang="pt-BR"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Dez, 77: The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Satellites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Mars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pt-BR"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Monthly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Notices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Royal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Astronomical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Society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(Oxford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Journals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pt-BR"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1878: Batismo das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duas luas;</a:t>
            </a:r>
            <a:endParaRPr lang="pt-BR"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Na literatura: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1726: As Viagens de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Gulliver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(Jonathan Swift) - Duas luas marcianas, uma muito parecida com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Deimos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pt-BR"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1752: </a:t>
            </a:r>
            <a:r>
              <a:rPr lang="pt-BR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Micromegas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(Voltaire) - Duas luas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marcianas;</a:t>
            </a:r>
            <a:endParaRPr lang="pt-BR"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pic>
        <p:nvPicPr>
          <p:cNvPr id="9218" name="Picture 2" descr="https://upload.wikimedia.org/wikipedia/commons/thumb/6/6d/SwiftCrater.gif/250px-SwiftCra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296" y="3789040"/>
            <a:ext cx="28871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0513" y="6487851"/>
            <a:ext cx="875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 dirty="0" err="1">
                <a:solidFill>
                  <a:srgbClr val="EE8800"/>
                </a:solidFill>
                <a:latin typeface="Century Gothic" panose="020B0502020202020204" pitchFamily="34" charset="0"/>
              </a:rPr>
              <a:t>Deimos</a:t>
            </a:r>
            <a:r>
              <a:rPr lang="pt-BR" sz="1200" b="0" dirty="0">
                <a:solidFill>
                  <a:srgbClr val="EE8800"/>
                </a:solidFill>
                <a:latin typeface="Century Gothic" panose="020B0502020202020204" pitchFamily="34" charset="0"/>
              </a:rPr>
              <a:t>. Fonte: https://upload.wikimedia.org/wikipedia/commons/thumb/6/6d/SwiftCrater.gif/250px-SwiftCrater.gif</a:t>
            </a:r>
          </a:p>
        </p:txBody>
      </p:sp>
    </p:spTree>
    <p:extLst>
      <p:ext uri="{BB962C8B-B14F-4D97-AF65-F5344CB8AC3E}">
        <p14:creationId xmlns:p14="http://schemas.microsoft.com/office/powerpoint/2010/main" xmlns="" val="1438174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larviews.com/browse/mars/phobo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643" y="3181706"/>
            <a:ext cx="4056385" cy="36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189" y="18864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Luas muito irregulares;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Presença de crateras de meteoritos –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Regolito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tem muitas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crateras, sendo a maior delas a </a:t>
            </a:r>
            <a:r>
              <a:rPr lang="pt-BR" sz="22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Stickney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pt-BR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e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Deimos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têm órbitas síncronas – Exemplo: Um marciano veria sempre as mesmas faces das luas;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Noite marciana: 12h18m;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Período de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: 7h40m (nasce no oeste e se põe no leste);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é muito próximo de Marte e se aproxima             1,8 m a cada século;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e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Deimos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podem ter sido asteroides capturados (presença de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regolito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; podem ter vindo do Cinturão de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Asteróides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com um desvio causado por Júpiter, e logo mais foi capturado pela órbita de Marte);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Possíveis respostas sobre o SS...</a:t>
            </a:r>
          </a:p>
          <a:p>
            <a:pPr marL="0" indent="0">
              <a:buNone/>
            </a:pPr>
            <a:endParaRPr lang="pt-BR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7380312" y="3645024"/>
            <a:ext cx="1224136" cy="864096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829075" y="3738518"/>
            <a:ext cx="784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xmlns="" val="1075885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</a:rPr>
              <a:t>Um pouco de história...</a:t>
            </a:r>
          </a:p>
        </p:txBody>
      </p:sp>
    </p:spTree>
    <p:extLst>
      <p:ext uri="{BB962C8B-B14F-4D97-AF65-F5344CB8AC3E}">
        <p14:creationId xmlns:p14="http://schemas.microsoft.com/office/powerpoint/2010/main" xmlns="" val="373964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0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Marte é conhecido desde a antiguidade, sua presença foi registrada por astrônomos do Egito Antigo;</a:t>
            </a:r>
          </a:p>
          <a:p>
            <a:pPr marL="342900" indent="-3429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1610: Foram descobertas por Galileu Galilei as quatro principais luas de Júpiter;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Outros planetas podem ter luas;</a:t>
            </a:r>
          </a:p>
          <a:p>
            <a:pPr marL="342900" indent="-3429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 físico Galileu Galilei foi a primeira pessoa a ver Marte por um telescópio;</a:t>
            </a:r>
          </a:p>
          <a:p>
            <a:pPr marL="342900" indent="-3429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1877: Giovanni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Schiaparelli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fez a primeira observação dos canais de Marte (que, mais tarde, provou-se ser uma ilusão de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óptica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), ele também fez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primeiro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mapa do planeta;</a:t>
            </a:r>
          </a:p>
          <a:p>
            <a:pPr marL="342900" indent="-3429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Até meados do século XIX, muitas pessoas acreditavam que lá havia uma avançada civilização. Em 1898, o escritor inglês Herbert George Wells escreveu o romance </a:t>
            </a:r>
            <a:r>
              <a:rPr lang="pt-BR" sz="22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A Guerra dos Mundos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, no qual a Terra trava uma guerra contra o planeta vermelho;</a:t>
            </a:r>
          </a:p>
          <a:p>
            <a:pPr marL="342900" indent="-3429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Em 1938, Orson Welles fez a transmissão radiofônica de Guerra dos Mundos.</a:t>
            </a:r>
            <a:endParaRPr lang="pt-BR" sz="2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300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entury Gothic" panose="020B0502020202020204" pitchFamily="34" charset="0"/>
              </a:rPr>
              <a:t>Mitologias envolvendo Marte</a:t>
            </a:r>
          </a:p>
        </p:txBody>
      </p:sp>
    </p:spTree>
    <p:extLst>
      <p:ext uri="{BB962C8B-B14F-4D97-AF65-F5344CB8AC3E}">
        <p14:creationId xmlns:p14="http://schemas.microsoft.com/office/powerpoint/2010/main" xmlns="" val="312805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ladaweb.com/wp-content/uploads/2014/12/20151113-marte-283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000500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Mitologia Romana (Marte)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752600"/>
            <a:ext cx="7846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Marte é o Deus Romano da </a:t>
            </a: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guerra, </a:t>
            </a: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equivalente ao Deus Grego Ares;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Filho de Juno e Júpiter (Hera e Zeus da mitologia Grega);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 Marte romano era diferente do Ares grego. Em diferentes passagens, mitos e lutas, Marte </a:t>
            </a: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(romano</a:t>
            </a: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) andava na guerra ao lado de </a:t>
            </a:r>
            <a:r>
              <a:rPr lang="pt-BR" sz="24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Virtu</a:t>
            </a: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e Honor, diferentemente de Ares, conhecido por andar nas guerras com Demo e </a:t>
            </a:r>
            <a:r>
              <a:rPr lang="pt-BR" sz="24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Fobos</a:t>
            </a:r>
            <a:r>
              <a:rPr lang="pt-BR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Marte, desfilava ao fim de uma guerra do lado de Victoria e Vacuna, que </a:t>
            </a: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vezes era considerada sua esposa;</a:t>
            </a:r>
            <a:endParaRPr lang="pt-BR"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541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Mitologia Romana (Marte)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5800" y="167640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Marte tem o amor da deusa Vênus (Afrodite), esposa de Vulcano (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Hefesto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) com quem teve um filho, Cupido e uma filha mortal, Harmonia;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 povo romano considerava-se descendente de Marte porque 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Rômulo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 é filho de Reia com o Deus da Guerra;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 planeta Marte  recebeu este nome devido à sua cor vermelha, que por ser a cor do sangue era associado à violência e à guerra;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Na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epopeia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portuguesa Os Lusíadas, o poeta Luís Vaz de Camões apresenta Marte como um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forte defensor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do povo português que navega pelo oceano Índico, na esperança de concretizar a sua viagem até à 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Índia.</a:t>
            </a:r>
            <a:endParaRPr lang="pt-BR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798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>
                <a:solidFill>
                  <a:srgbClr val="9F2FDD"/>
                </a:solidFill>
              </a:rPr>
              <a:t/>
            </a:r>
            <a:br>
              <a:rPr lang="pt-BR" b="0" dirty="0">
                <a:solidFill>
                  <a:srgbClr val="9F2FDD"/>
                </a:solidFill>
              </a:rPr>
            </a:br>
            <a:endParaRPr lang="pt-BR" dirty="0">
              <a:solidFill>
                <a:srgbClr val="9F2FDD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633" y="6488583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b="0" dirty="0">
                <a:solidFill>
                  <a:srgbClr val="EE8800"/>
                </a:solidFill>
                <a:latin typeface="Century Gothic" panose="020B0502020202020204" pitchFamily="34" charset="0"/>
              </a:rPr>
              <a:t>Fonte: http://ramuz-roger.ch/Menu_Natur/Reussufer/Planetenweg/bilder/Mars.gif</a:t>
            </a:r>
          </a:p>
        </p:txBody>
      </p:sp>
      <p:pic>
        <p:nvPicPr>
          <p:cNvPr id="7176" name="Picture 8" descr="http://ramuz-roger.ch/Menu_Natur/Reussufer/Planetenweg/bilder/Ma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784" y="-200385"/>
            <a:ext cx="6996745" cy="69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8801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Mitologia Grega (Ares)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6018" y="1628800"/>
            <a:ext cx="7686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Foi muito cultuado em Esparta, uma das mais importantes Cidades-Estados da Grécia antiga;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Embora muitas vezes tratado como o deus olímpico da guerra, ele é mais exatamente o deus da guerra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selvagem, sede 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sangue e matança 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personificada. 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Entre os helenos sempre houve desconfiança de Ares;</a:t>
            </a:r>
            <a:r>
              <a:rPr lang="pt-BR" sz="2000" b="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mbora 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 meio-irmã de Ares, Atena, também fosse uma deusa da guerra, a posição de Atena era de guerra estratégica, enquanto Ares tendia a ser a violência imprevisível da guerra;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paixão entre Ares e Afrodite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representa o</a:t>
            </a: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 dualismo entre amor e ódio, sendo constantemente representados juntos em obras de arte;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Corvos e cães, animais que se alimentam dos cadáveres nos campos de batalha, são sagrados para Ares.</a:t>
            </a:r>
          </a:p>
        </p:txBody>
      </p:sp>
    </p:spTree>
    <p:extLst>
      <p:ext uri="{BB962C8B-B14F-4D97-AF65-F5344CB8AC3E}">
        <p14:creationId xmlns:p14="http://schemas.microsoft.com/office/powerpoint/2010/main" xmlns="" val="2570517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upload.wikimedia.org/wikipedia/commons/thumb/7/75/Ares_villa_Hadriana.jpg/200px-Ares_villa_Hadri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46" y="337566"/>
            <a:ext cx="190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90154" y="3429000"/>
            <a:ext cx="7772400" cy="1215008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Marte (romanos)</a:t>
            </a:r>
          </a:p>
        </p:txBody>
      </p:sp>
      <p:pic>
        <p:nvPicPr>
          <p:cNvPr id="7170" name="Picture 2" descr="http://horoscopovirtual.uol.com.br/imagem/artigos/interno/images/a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67872" y="5968164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Ares (Gregos)</a:t>
            </a:r>
          </a:p>
        </p:txBody>
      </p:sp>
      <p:pic>
        <p:nvPicPr>
          <p:cNvPr id="7174" name="Picture 6" descr="https://upload.wikimedia.org/wikipedia/commons/thumb/7/7d/Venus_and_Mars.jpg/1920px-Venus_and_Ma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46" y="230633"/>
            <a:ext cx="5532983" cy="22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37521" y="2443826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Marte e Vênus, por Sandro Botticelli.</a:t>
            </a:r>
          </a:p>
        </p:txBody>
      </p:sp>
      <p:sp>
        <p:nvSpPr>
          <p:cNvPr id="8" name="Fluxograma: Mesclar 7"/>
          <p:cNvSpPr/>
          <p:nvPr/>
        </p:nvSpPr>
        <p:spPr bwMode="auto">
          <a:xfrm>
            <a:off x="1331640" y="2132856"/>
            <a:ext cx="288032" cy="432048"/>
          </a:xfrm>
          <a:prstGeom prst="flowChartMerg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824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45172" y="1124744"/>
            <a:ext cx="74767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</a:rPr>
              <a:t>Bônus 1: Tamanho relativo </a:t>
            </a:r>
          </a:p>
          <a:p>
            <a:pPr lvl="0"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</a:rPr>
              <a:t>dos Planetas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524" b="3524"/>
          <a:stretch>
            <a:fillRect/>
          </a:stretch>
        </p:blipFill>
        <p:spPr bwMode="auto">
          <a:xfrm>
            <a:off x="3347864" y="2636912"/>
            <a:ext cx="2483602" cy="248360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822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622" y="2852936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Bônus 2:</a:t>
            </a:r>
            <a:r>
              <a:rPr kumimoji="0" lang="pt-BR" sz="4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App</a:t>
            </a:r>
            <a:r>
              <a:rPr kumimoji="0" lang="pt-BR" sz="4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475" y="6528993"/>
            <a:ext cx="3663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sz="1400" b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Referências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5800" y="1484784"/>
            <a:ext cx="7200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1800" b="0" u="sng" dirty="0">
                <a:latin typeface="Century Gothic" panose="020B0502020202020204" pitchFamily="34" charset="0"/>
                <a:hlinkClick r:id="rId2"/>
              </a:rPr>
              <a:t>http://mars.jpl.nasa.gov/msl/multimedia/images/?s=26</a:t>
            </a:r>
            <a:endParaRPr lang="pt-BR" sz="1800" b="0" dirty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1800" b="0" u="sng" dirty="0">
                <a:latin typeface="Century Gothic" panose="020B0502020202020204" pitchFamily="34" charset="0"/>
                <a:hlinkClick r:id="rId3"/>
              </a:rPr>
              <a:t>http://www.bbc.co.uk/portuguese/videos_e_fotos/2014/01/140115_galeria_marte_imagens_lgb.shtml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  <a:hlinkClick r:id="rId4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https://pt.wikipedia.org/wiki/Marte_(planeta)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5"/>
              </a:rPr>
              <a:t>https://pt.wikipedia.org/wiki/Marte_(mitologia)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6"/>
              </a:rPr>
              <a:t>https://pt.wikipedia.org/wiki/Mitologia_romana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7"/>
              </a:rPr>
              <a:t>https://pt.wikipedia.org/wiki/Mitologia_grega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8"/>
              </a:rPr>
              <a:t>https://pt.wikipedia.org/wiki/Mitologia_greco-romana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9"/>
              </a:rPr>
              <a:t>https://pt.wikipedia.org/wiki/Juno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10"/>
              </a:rPr>
              <a:t>https://pt.wikipedia.org/wiki/Ares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11"/>
              </a:rPr>
              <a:t>https://pt.wikipedia.org/wiki/Clima_de_Marte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12"/>
              </a:rPr>
              <a:t>https://pt.wikipedia.org/wiki/Atmosfera_de_Marte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1800" b="0" dirty="0">
                <a:solidFill>
                  <a:schemeClr val="bg1"/>
                </a:solidFill>
                <a:latin typeface="Century Gothic" panose="020B0502020202020204" pitchFamily="34" charset="0"/>
                <a:hlinkClick r:id="rId13"/>
              </a:rPr>
              <a:t>http://www.bbc.com/portuguese/noticias/2015/09/150928_marte_descobertas_cc</a:t>
            </a: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Century Gothic" panose="020B0502020202020204" pitchFamily="34" charset="0"/>
                <a:hlinkClick r:id="rId14"/>
              </a:rPr>
              <a:t>http://discoverybrasil.uol.com.br/web/nasa/fora_orbita/marte/</a:t>
            </a:r>
            <a:endParaRPr lang="en-US" sz="1800" b="0" dirty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Century Gothic" panose="020B0502020202020204" pitchFamily="34" charset="0"/>
                <a:hlinkClick r:id="rId15"/>
              </a:rPr>
              <a:t>http://mundoestranho.abril.com.br</a:t>
            </a:r>
            <a:endParaRPr lang="en-US" sz="1800" b="0" dirty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Century Gothic" panose="020B0502020202020204" pitchFamily="34" charset="0"/>
                <a:hlinkClick r:id="rId16"/>
              </a:rPr>
              <a:t>www.nasa.gov</a:t>
            </a:r>
            <a:endParaRPr lang="en-US" sz="1800" b="0" dirty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800" b="0" dirty="0">
                <a:latin typeface="Century Gothic" panose="020B0502020202020204" pitchFamily="34" charset="0"/>
                <a:hlinkClick r:id="rId17"/>
              </a:rPr>
              <a:t>http://www.esa.int/ESA</a:t>
            </a:r>
            <a:endParaRPr lang="en-US" sz="1800" b="0" dirty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fr-F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9F2FDD"/>
              </a:buClr>
            </a:pPr>
            <a:endParaRPr lang="fr-FR" sz="1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5800" y="1988840"/>
            <a:ext cx="7702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2000" b="0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http://www.coladaweb.com/astronomia/planetas/marte</a:t>
            </a:r>
            <a:endParaRPr lang="fr-F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Página do Evento da Semana Marciana no site do Observatório Dietrich Schiel:</a:t>
            </a:r>
            <a:r>
              <a:rPr lang="fr-FR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http://cdcc.usp.br/cda/eventos/2016/semana-marciana-maio-2016/index.html</a:t>
            </a:r>
            <a:endParaRPr lang="fr-FR" sz="2000" b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Site do Centro de Divulgação da Astronomia – CDA – USP: </a:t>
            </a:r>
          </a:p>
          <a:p>
            <a:pPr algn="l">
              <a:buClr>
                <a:srgbClr val="FF0000"/>
              </a:buClr>
            </a:pP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  <a:r>
              <a:rPr lang="fr-FR" sz="2000" b="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http://www.cdcc.usp.br/cda/</a:t>
            </a:r>
          </a:p>
          <a:p>
            <a:pPr marL="285750" indent="-28575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Site do Centro de Divulgação Científica e Cultural – CDCC: </a:t>
            </a:r>
          </a:p>
          <a:p>
            <a:pPr algn="l">
              <a:buClr>
                <a:srgbClr val="FF0000"/>
              </a:buClr>
            </a:pPr>
            <a:r>
              <a:rPr lang="fr-FR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  <a:r>
              <a:rPr lang="fr-FR" sz="2000" b="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http://www.cdcc.usp.br/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01141" y="836712"/>
            <a:ext cx="3385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Referências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1364313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9" y="1114264"/>
            <a:ext cx="9113068" cy="4320480"/>
          </a:xfrm>
          <a:prstGeom prst="rect">
            <a:avLst/>
          </a:prstGeom>
        </p:spPr>
      </p:pic>
      <p:sp>
        <p:nvSpPr>
          <p:cNvPr id="7" name="Texto Explicativo em Nuvem 6"/>
          <p:cNvSpPr/>
          <p:nvPr/>
        </p:nvSpPr>
        <p:spPr bwMode="auto">
          <a:xfrm>
            <a:off x="4571535" y="1018458"/>
            <a:ext cx="3053951" cy="2232248"/>
          </a:xfrm>
          <a:prstGeom prst="cloudCallout">
            <a:avLst>
              <a:gd name="adj1" fmla="val -27743"/>
              <a:gd name="adj2" fmla="val 76994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kumimoji="0" lang="pt-B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Dúvidas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???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Muito   Obrigada!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358" y="5434744"/>
            <a:ext cx="8737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b="0" dirty="0">
                <a:solidFill>
                  <a:srgbClr val="EE8800"/>
                </a:solidFill>
                <a:latin typeface="Century Gothic" panose="020B0502020202020204" pitchFamily="34" charset="0"/>
              </a:rPr>
              <a:t>Crédito da imagem: http://astropt.org/blog/wp-content/uploads/2012/06/calvin-1.jpg?42842b</a:t>
            </a:r>
          </a:p>
        </p:txBody>
      </p:sp>
    </p:spTree>
    <p:extLst>
      <p:ext uri="{BB962C8B-B14F-4D97-AF65-F5344CB8AC3E}">
        <p14:creationId xmlns:p14="http://schemas.microsoft.com/office/powerpoint/2010/main" xmlns="" val="212265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>
                <a:solidFill>
                  <a:srgbClr val="FFC000"/>
                </a:solidFill>
                <a:latin typeface="Century Gothic" pitchFamily="34" charset="0"/>
              </a:rPr>
              <a:t> (10/04/86, 20:00 TL). Crédito: </a:t>
            </a:r>
            <a:r>
              <a:rPr lang="pt-BR" sz="1100" dirty="0" err="1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2923" y="293510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10" y="114225"/>
            <a:ext cx="1705263" cy="14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-555566" y="1412283"/>
            <a:ext cx="4055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900" b="1" dirty="0" err="1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9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619410" y="2790617"/>
            <a:ext cx="8143305" cy="18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Marte – o Deus da Guerra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57785" y="504175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>
                <a:solidFill>
                  <a:schemeClr val="bg1"/>
                </a:solidFill>
                <a:latin typeface="Century Gothic" pitchFamily="34" charset="0"/>
              </a:rPr>
              <a:t>Carolina Lia Cerne</a:t>
            </a:r>
          </a:p>
          <a:p>
            <a:pPr algn="l"/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carolina.cerne@usp.br</a:t>
            </a:r>
          </a:p>
          <a:p>
            <a:pPr algn="l"/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400" dirty="0" err="1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CDA/CDCC/USP</a:t>
            </a:r>
          </a:p>
          <a:p>
            <a:pPr algn="l"/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28 de Maio de 2016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15490" y="2636912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FF0D0D"/>
                </a:solidFill>
                <a:latin typeface="Century Gothic" pitchFamily="34" charset="0"/>
              </a:rPr>
              <a:t>Planeta Marte: Características e curiosidades</a:t>
            </a:r>
          </a:p>
        </p:txBody>
      </p:sp>
    </p:spTree>
    <p:extLst>
      <p:ext uri="{BB962C8B-B14F-4D97-AF65-F5344CB8AC3E}">
        <p14:creationId xmlns:p14="http://schemas.microsoft.com/office/powerpoint/2010/main" xmlns="" val="208243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yVOXJXh22K4/TbF2eMbiUHI/AAAAAAAAAnA/DioO2GO3TBM/s1600/Terra+vista+de+ma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646" y="326615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6192688"/>
          </a:xfrm>
        </p:spPr>
        <p:txBody>
          <a:bodyPr>
            <a:normAutofit lnSpcReduction="10000"/>
          </a:bodyPr>
          <a:lstStyle/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Planeta rochoso, com uma atmosfera muito rarefeita (planeta frio e seco);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Conhecido como “planeta vermelho”; 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4º Planeta do SS;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Tem cerca da metade do tamanho da Terra (diâmetro de 6.794 km): É o 2º menor planeta do SS;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Temperaturas</a:t>
            </a:r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Mínima</a:t>
            </a:r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: -87ºC; </a:t>
            </a:r>
            <a:r>
              <a:rPr lang="en-US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Máxima</a:t>
            </a:r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2800" b="0" dirty="0">
                <a:latin typeface="Century Gothic" panose="020B0502020202020204" pitchFamily="34" charset="0"/>
              </a:rPr>
              <a:t>-5ºC; </a:t>
            </a:r>
            <a:r>
              <a:rPr lang="en-US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Média</a:t>
            </a:r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: -46ºC;</a:t>
            </a:r>
          </a:p>
          <a:p>
            <a:pPr marL="457200" indent="-457200" algn="l" eaLnBrk="1" hangingPunct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Distância média entre Marte e o </a:t>
            </a:r>
            <a:r>
              <a:rPr lang="pt-BR" sz="29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Sol: </a:t>
            </a: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220 milhões de km;</a:t>
            </a:r>
          </a:p>
          <a:p>
            <a:pPr marL="457200" indent="-457200" algn="l" eaLnBrk="1" hangingPunct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Menor distância média entre a Terra e </a:t>
            </a:r>
            <a:r>
              <a:rPr lang="pt-BR" sz="29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Marte: </a:t>
            </a:r>
            <a:r>
              <a:rPr lang="pt-BR" sz="2900" b="0" dirty="0">
                <a:solidFill>
                  <a:schemeClr val="bg1"/>
                </a:solidFill>
                <a:latin typeface="Century Gothic" panose="020B0502020202020204" pitchFamily="34" charset="0"/>
              </a:rPr>
              <a:t>70 milhões de km;</a:t>
            </a:r>
          </a:p>
          <a:p>
            <a:pPr marL="1143000" indent="-11430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3600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22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648" y="3506287"/>
            <a:ext cx="3168352" cy="334940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237312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itchFamily="34" charset="0"/>
              </a:rPr>
              <a:t>Período de Rotação: 24h37m;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itchFamily="34" charset="0"/>
              </a:rPr>
              <a:t>Período de Translação/Revolução: 687 dias;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Máxima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aproximação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Terra –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Marte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acontece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cada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2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anos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Possui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calotas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polares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com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água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congelada</a:t>
            </a:r>
            <a:r>
              <a:rPr lang="en-US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Cor avermelhada –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Ó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xido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de ferro que se encontra na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superfície rochosa (silício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 e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basalto).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Sua superfície é dividida em duas partes: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Metade sul: é de terreno antigo e possui muitas crateras;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Metade norte: é de terreno mais recente, tem poucas crateras e supõe-se que haja atividade vulcânica.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Dois satélites naturais</a:t>
            </a:r>
            <a:r>
              <a:rPr lang="pt-BR" sz="2200" b="0" dirty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: </a:t>
            </a:r>
            <a:r>
              <a:rPr lang="pt-BR" sz="2200" b="0" dirty="0" err="1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Fobos</a:t>
            </a:r>
            <a:r>
              <a:rPr lang="pt-BR" sz="2200" b="0" dirty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e </a:t>
            </a:r>
            <a:r>
              <a:rPr lang="pt-BR" sz="2200" b="0" dirty="0" err="1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Deimos</a:t>
            </a:r>
            <a:r>
              <a:rPr lang="pt-BR" sz="2200" b="0" dirty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.</a:t>
            </a:r>
          </a:p>
          <a:p>
            <a:pPr marL="457200" indent="-457200" algn="l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Explorações de sondas espaciais </a:t>
            </a:r>
            <a:r>
              <a:rPr lang="pt-BR" sz="22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têm 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sido enviadas para lá desde a década de 1960: 1ª a pousar – Viking (1976) e a mais recente – </a:t>
            </a:r>
            <a:r>
              <a:rPr lang="pt-BR" sz="22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Curiosity</a:t>
            </a:r>
            <a:r>
              <a:rPr lang="pt-BR" sz="2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(2014).</a:t>
            </a:r>
            <a:endParaRPr lang="pt-BR" sz="2200" b="0" dirty="0">
              <a:solidFill>
                <a:schemeClr val="bg1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600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54035" cy="6867129"/>
            <a:chOff x="-2423" y="0"/>
            <a:chExt cx="9154035" cy="6867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708921"/>
              <a:ext cx="9151612" cy="4158208"/>
            </a:xfrm>
            <a:prstGeom prst="rect">
              <a:avLst/>
            </a:prstGeom>
          </p:spPr>
        </p:pic>
        <p:pic>
          <p:nvPicPr>
            <p:cNvPr id="6" name="Picture 2" descr="D:\Documents\SA marte\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23" y="0"/>
              <a:ext cx="9154035" cy="270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27584" y="586581"/>
            <a:ext cx="8181181" cy="2082800"/>
            <a:chOff x="457199" y="586581"/>
            <a:chExt cx="8181181" cy="2082800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57199" y="586581"/>
              <a:ext cx="4016375" cy="2027238"/>
            </a:xfrm>
            <a:prstGeom prst="rect">
              <a:avLst/>
            </a:prstGeom>
          </p:spPr>
          <p:txBody>
            <a:bodyPr vert="horz" lIns="0" tIns="23113" rIns="0" bIns="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6363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     Atmosfera de Marte:	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95.3 % CO</a:t>
              </a:r>
              <a:r>
                <a:rPr lang="pt-BR" sz="2400" b="0" baseline="-330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2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2.7 % Nitrogênio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1.6 % Argônio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0.2 % Oxigênio 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Resquícios de Vapor d’água, Monóxido de Carbono e Gases Nobres</a:t>
              </a:r>
            </a:p>
          </p:txBody>
        </p:sp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4623593" y="586581"/>
              <a:ext cx="4014787" cy="2082800"/>
            </a:xfrm>
            <a:prstGeom prst="rect">
              <a:avLst/>
            </a:prstGeom>
          </p:spPr>
          <p:txBody>
            <a:bodyPr lIns="0" tIns="23113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6363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pt-BR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Atmosfera da Terra: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0.1 % </a:t>
              </a: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CO</a:t>
              </a:r>
              <a:r>
                <a:rPr lang="pt-BR" sz="2400" b="0" baseline="-330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2</a:t>
              </a:r>
              <a:endPara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78.1 </a:t>
              </a: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% </a:t>
              </a: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Nitrogênio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0.9 % </a:t>
              </a: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Argônio</a:t>
              </a:r>
              <a:endParaRPr lang="pt-BR" sz="2400" b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b="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20.9 % </a:t>
              </a:r>
              <a:r>
                <a:rPr lang="pt-BR" sz="2400" b="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Oxigênio</a:t>
              </a:r>
              <a:endParaRPr lang="pt-BR" sz="2400" b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27584" y="4149080"/>
            <a:ext cx="712879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000" b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Duração do dia: 24h37m (Terra: 23h56m);</a:t>
            </a: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000" b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Eixo de Rotação Inclinado de 24º (Terra: 23,5º);</a:t>
            </a: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000" b="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Temperatura Média: -63 ºC (Terra: Temp. Média: 14º);</a:t>
            </a:r>
          </a:p>
          <a:p>
            <a:pPr lvl="1" eaLnBrk="1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000" b="0" dirty="0">
                <a:solidFill>
                  <a:srgbClr val="FFFFFF"/>
                </a:solidFill>
                <a:latin typeface="Century Gothic" panose="020B0502020202020204" pitchFamily="34" charset="0"/>
              </a:rPr>
              <a:t>Aceleração gravitacional g/3 (Terra: g);</a:t>
            </a:r>
          </a:p>
          <a:p>
            <a:pPr lvl="1" eaLnBrk="1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000" b="0" dirty="0">
                <a:solidFill>
                  <a:srgbClr val="FFFFFF"/>
                </a:solidFill>
                <a:latin typeface="Century Gothic" panose="020B0502020202020204" pitchFamily="34" charset="0"/>
              </a:rPr>
              <a:t>Perto o suficiente do Sol para </a:t>
            </a:r>
            <a:r>
              <a:rPr lang="pt-BR" sz="2000" b="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experimentar as </a:t>
            </a:r>
            <a:r>
              <a:rPr lang="pt-BR" sz="2000" b="0" dirty="0">
                <a:solidFill>
                  <a:srgbClr val="FFFFFF"/>
                </a:solidFill>
                <a:latin typeface="Century Gothic" panose="020B0502020202020204" pitchFamily="34" charset="0"/>
              </a:rPr>
              <a:t>Estações do Ano.</a:t>
            </a: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endParaRPr lang="pt-BR" sz="2000" b="1" dirty="0">
              <a:solidFill>
                <a:srgbClr val="FFFFFF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777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550223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EE8800"/>
                </a:solidFill>
                <a:latin typeface="Century Gothic" pitchFamily="34" charset="0"/>
              </a:rPr>
              <a:t>Imagem captada pela </a:t>
            </a:r>
            <a:r>
              <a:rPr lang="pt-BR" sz="1400" dirty="0" err="1" smtClean="0">
                <a:solidFill>
                  <a:srgbClr val="EE8800"/>
                </a:solidFill>
                <a:latin typeface="Century Gothic" pitchFamily="34" charset="0"/>
              </a:rPr>
              <a:t>Curiosity</a:t>
            </a:r>
            <a:r>
              <a:rPr lang="pt-BR" sz="1400" dirty="0" smtClean="0">
                <a:solidFill>
                  <a:srgbClr val="EE8800"/>
                </a:solidFill>
                <a:latin typeface="Century Gothic" pitchFamily="34" charset="0"/>
              </a:rPr>
              <a:t>.</a:t>
            </a:r>
            <a:endParaRPr lang="pt-BR" sz="14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94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10844</TotalTime>
  <Words>1109</Words>
  <Application>Microsoft Office PowerPoint</Application>
  <PresentationFormat>Apresentação na tela (4:3)</PresentationFormat>
  <Paragraphs>203</Paragraphs>
  <Slides>36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Blank Presentation</vt:lpstr>
      <vt:lpstr>Slide 1</vt:lpstr>
      <vt:lpstr>Semana Marciana </vt:lpstr>
      <vt:lpstr> </vt:lpstr>
      <vt:lpstr>Slide 4</vt:lpstr>
      <vt:lpstr>Planeta Marte: Características e curiosidades</vt:lpstr>
      <vt:lpstr>Slide 6</vt:lpstr>
      <vt:lpstr>Slide 7</vt:lpstr>
      <vt:lpstr>Slide 8</vt:lpstr>
      <vt:lpstr>Slide 9</vt:lpstr>
      <vt:lpstr>Slide 10</vt:lpstr>
      <vt:lpstr>Slide 11</vt:lpstr>
      <vt:lpstr>Slide 12</vt:lpstr>
      <vt:lpstr>https://www.youtube.com/watch?v=sKPrwY0Ycno </vt:lpstr>
      <vt:lpstr>Configuração do Planeta Marte no Sistema Solar</vt:lpstr>
      <vt:lpstr>Sistema Solar</vt:lpstr>
      <vt:lpstr>Slide 16</vt:lpstr>
      <vt:lpstr>Planetas terrestres</vt:lpstr>
      <vt:lpstr>Dados físicos dos planetas - Comparação</vt:lpstr>
      <vt:lpstr>Dados orbitais dos planetas - Comparação</vt:lpstr>
      <vt:lpstr>As luas marcianas</vt:lpstr>
      <vt:lpstr>Slide 21</vt:lpstr>
      <vt:lpstr>Satélites naturais de Marte</vt:lpstr>
      <vt:lpstr>Slide 23</vt:lpstr>
      <vt:lpstr>Slide 24</vt:lpstr>
      <vt:lpstr>Um pouco de história...</vt:lpstr>
      <vt:lpstr>Slide 26</vt:lpstr>
      <vt:lpstr>Mitologias envolvendo Marte</vt:lpstr>
      <vt:lpstr>Mitologia Romana (Marte)</vt:lpstr>
      <vt:lpstr>Mitologia Romana (Marte)</vt:lpstr>
      <vt:lpstr>Mitologia Grega (Ares)</vt:lpstr>
      <vt:lpstr>Marte (romanos)</vt:lpstr>
      <vt:lpstr>Slide 32</vt:lpstr>
      <vt:lpstr>Slide 33</vt:lpstr>
      <vt:lpstr>Referências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622</cp:revision>
  <cp:lastPrinted>2000-05-01T12:23:36Z</cp:lastPrinted>
  <dcterms:created xsi:type="dcterms:W3CDTF">1995-06-17T23:31:02Z</dcterms:created>
  <dcterms:modified xsi:type="dcterms:W3CDTF">2016-05-29T01:12:23Z</dcterms:modified>
</cp:coreProperties>
</file>