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56" r:id="rId3"/>
    <p:sldId id="258" r:id="rId4"/>
    <p:sldId id="257" r:id="rId5"/>
    <p:sldId id="274" r:id="rId6"/>
    <p:sldId id="272" r:id="rId7"/>
    <p:sldId id="273" r:id="rId8"/>
    <p:sldId id="259" r:id="rId9"/>
    <p:sldId id="260" r:id="rId10"/>
    <p:sldId id="261" r:id="rId11"/>
    <p:sldId id="277" r:id="rId12"/>
    <p:sldId id="278" r:id="rId13"/>
    <p:sldId id="279" r:id="rId14"/>
    <p:sldId id="263" r:id="rId15"/>
    <p:sldId id="264" r:id="rId16"/>
    <p:sldId id="280" r:id="rId17"/>
    <p:sldId id="281" r:id="rId18"/>
    <p:sldId id="271" r:id="rId19"/>
    <p:sldId id="266" r:id="rId20"/>
    <p:sldId id="282" r:id="rId21"/>
    <p:sldId id="283" r:id="rId22"/>
    <p:sldId id="269" r:id="rId23"/>
    <p:sldId id="265" r:id="rId24"/>
    <p:sldId id="284" r:id="rId25"/>
  </p:sldIdLst>
  <p:sldSz cx="12192000" cy="6858000"/>
  <p:notesSz cx="6858000" cy="9144000"/>
  <p:defaultTextStyle>
    <a:defPPr>
      <a:defRPr lang="pt-B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5" autoAdjust="0"/>
    <p:restoredTop sz="94660"/>
  </p:normalViewPr>
  <p:slideViewPr>
    <p:cSldViewPr snapToGrid="0">
      <p:cViewPr>
        <p:scale>
          <a:sx n="35" d="100"/>
          <a:sy n="35" d="100"/>
        </p:scale>
        <p:origin x="-952" y="-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48B18-28D3-4575-983F-202EB55786F0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BEC3-7E13-4E40-8F90-50EDC79E4C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675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http://31.media.tumblr.com/02f70ebc75fda47a602c927c29789e5f/tumblr_inline_new1ubkmU01sr1dix.png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8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https://astronomiapg.wordpress.com/observacao-lunar/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http://vaztolentino.com/content/imagens/janeiro_2012/Image%20197_Alfa%20SITE%202%20Texto%202.jpg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66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https://lh4.googleusercontent.com/-5gSM6cxzhIc/TW5WX_QW6QI/AAAAAAAAKik/KSlLa1XAXLw/s1600/moonoceanus.png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575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http://apod.nasa.gov/apod/ap150807.html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https://upload.wikimedia.org/wikipedia/commons/5/57/Cara-oculta-luna.jpg</a:t>
            </a:r>
          </a:p>
          <a:p>
            <a:r>
              <a:rPr lang="pt-BR" dirty="0" smtClean="0"/>
              <a:t>https://astronomiapg.files.wordpress.com/2013/07/p1170151.jpg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908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http://misteriosdomundo.org/wp-content/uploads/2015/03/A-Lua-est%C3%A1-se-afastando-da-Terra.jpg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548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http://vanessatuleski.com.br/v2/wp-content/uploads/2009/12/lua.bmp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383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http://2.bp.blogspot.com/-gFFfsYkUWfc/UzhsCnJHN9I/AAAAAAAAD_Y/ViPDeVx6pxs/s1600/e2364f75f8741ae324ea34ab95172349.jpg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391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http://www.aldeialuzdapaz.com.br/aldeia/images/easyblog_images/833/178926_199092996904945_1566879607_n.jpg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06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http://www.donagiraffa.com/wp-content/uploads/2013/02/Lua-cheia.jpg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139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http://www.donagiraffa.com/wp-content/uploads/2013/02/Lua-cheia.jpg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139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https://astronomiapg.files.wordpress.com/2013/07/earthmoon.jpg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http://astropt.org/blog/wp-content/uploads/2011/05/nascer_Terra_Lua_Apollo_8_241268.jpg?95c782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832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https://astronomiapg.wordpress.com/observacao-lunar/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BEC3-7E13-4E40-8F90-50EDC79E4C4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6" indent="0" algn="ctr">
              <a:buNone/>
              <a:defRPr sz="2800"/>
            </a:lvl2pPr>
            <a:lvl3pPr marL="914314" indent="0" algn="ctr">
              <a:buNone/>
              <a:defRPr sz="2400"/>
            </a:lvl3pPr>
            <a:lvl4pPr marL="1371471" indent="0" algn="ctr">
              <a:buNone/>
              <a:defRPr sz="2000"/>
            </a:lvl4pPr>
            <a:lvl5pPr marL="1828628" indent="0" algn="ctr">
              <a:buNone/>
              <a:defRPr sz="2000"/>
            </a:lvl5pPr>
            <a:lvl6pPr marL="2285784" indent="0" algn="ctr">
              <a:buNone/>
              <a:defRPr sz="2000"/>
            </a:lvl6pPr>
            <a:lvl7pPr marL="2742940" indent="0" algn="ctr">
              <a:buNone/>
              <a:defRPr sz="2000"/>
            </a:lvl7pPr>
            <a:lvl8pPr marL="3200098" indent="0" algn="ctr">
              <a:buNone/>
              <a:defRPr sz="2000"/>
            </a:lvl8pPr>
            <a:lvl9pPr marL="3657255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0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21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43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1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1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6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4" indent="0" algn="ctr">
              <a:buNone/>
              <a:defRPr sz="1600"/>
            </a:lvl6pPr>
            <a:lvl7pPr marL="2742940" indent="0" algn="ctr">
              <a:buNone/>
              <a:defRPr sz="1600"/>
            </a:lvl7pPr>
            <a:lvl8pPr marL="3200098" indent="0" algn="ctr">
              <a:buNone/>
              <a:defRPr sz="1600"/>
            </a:lvl8pPr>
            <a:lvl9pPr marL="3657255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145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067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9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239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2673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1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692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686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574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30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30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50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8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2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6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4" indent="0">
              <a:buNone/>
              <a:defRPr sz="2000"/>
            </a:lvl6pPr>
            <a:lvl7pPr marL="2742940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073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6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4" indent="0">
              <a:buNone/>
              <a:defRPr sz="2000"/>
            </a:lvl6pPr>
            <a:lvl7pPr marL="2742940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836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932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6" y="3610033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03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8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56" indent="0">
              <a:buNone/>
              <a:defRPr sz="1400"/>
            </a:lvl2pPr>
            <a:lvl3pPr marL="914314" indent="0">
              <a:buNone/>
              <a:defRPr sz="1200"/>
            </a:lvl3pPr>
            <a:lvl4pPr marL="1371471" indent="0">
              <a:buNone/>
              <a:defRPr sz="1000"/>
            </a:lvl4pPr>
            <a:lvl5pPr marL="1828628" indent="0">
              <a:buNone/>
              <a:defRPr sz="1000"/>
            </a:lvl5pPr>
            <a:lvl6pPr marL="2285784" indent="0">
              <a:buNone/>
              <a:defRPr sz="1000"/>
            </a:lvl6pPr>
            <a:lvl7pPr marL="2742940" indent="0">
              <a:buNone/>
              <a:defRPr sz="1000"/>
            </a:lvl7pPr>
            <a:lvl8pPr marL="3200098" indent="0">
              <a:buNone/>
              <a:defRPr sz="1000"/>
            </a:lvl8pPr>
            <a:lvl9pPr marL="365725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3722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1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8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960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7" y="4195900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2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6" indent="0">
              <a:buNone/>
              <a:defRPr sz="1600"/>
            </a:lvl2pPr>
            <a:lvl3pPr marL="914314" indent="0">
              <a:buNone/>
              <a:defRPr sz="1600"/>
            </a:lvl3pPr>
            <a:lvl4pPr marL="1371471" indent="0">
              <a:buNone/>
              <a:defRPr sz="1600"/>
            </a:lvl4pPr>
            <a:lvl5pPr marL="1828628" indent="0">
              <a:buNone/>
              <a:defRPr sz="1600"/>
            </a:lvl5pPr>
            <a:lvl6pPr marL="2285784" indent="0">
              <a:buNone/>
              <a:defRPr sz="1600"/>
            </a:lvl6pPr>
            <a:lvl7pPr marL="2742940" indent="0">
              <a:buNone/>
              <a:defRPr sz="1600"/>
            </a:lvl7pPr>
            <a:lvl8pPr marL="3200098" indent="0">
              <a:buNone/>
              <a:defRPr sz="1600"/>
            </a:lvl8pPr>
            <a:lvl9pPr marL="3657255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7" y="4772162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3" y="4195900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8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6" indent="0">
              <a:buNone/>
              <a:defRPr sz="1600"/>
            </a:lvl2pPr>
            <a:lvl3pPr marL="914314" indent="0">
              <a:buNone/>
              <a:defRPr sz="1600"/>
            </a:lvl3pPr>
            <a:lvl4pPr marL="1371471" indent="0">
              <a:buNone/>
              <a:defRPr sz="1600"/>
            </a:lvl4pPr>
            <a:lvl5pPr marL="1828628" indent="0">
              <a:buNone/>
              <a:defRPr sz="1600"/>
            </a:lvl5pPr>
            <a:lvl6pPr marL="2285784" indent="0">
              <a:buNone/>
              <a:defRPr sz="1600"/>
            </a:lvl6pPr>
            <a:lvl7pPr marL="2742940" indent="0">
              <a:buNone/>
              <a:defRPr sz="1600"/>
            </a:lvl7pPr>
            <a:lvl8pPr marL="3200098" indent="0">
              <a:buNone/>
              <a:defRPr sz="1600"/>
            </a:lvl8pPr>
            <a:lvl9pPr marL="3657255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900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6" indent="0">
              <a:buNone/>
              <a:defRPr sz="1600"/>
            </a:lvl2pPr>
            <a:lvl3pPr marL="914314" indent="0">
              <a:buNone/>
              <a:defRPr sz="1600"/>
            </a:lvl3pPr>
            <a:lvl4pPr marL="1371471" indent="0">
              <a:buNone/>
              <a:defRPr sz="1600"/>
            </a:lvl4pPr>
            <a:lvl5pPr marL="1828628" indent="0">
              <a:buNone/>
              <a:defRPr sz="1600"/>
            </a:lvl5pPr>
            <a:lvl6pPr marL="2285784" indent="0">
              <a:buNone/>
              <a:defRPr sz="1600"/>
            </a:lvl6pPr>
            <a:lvl7pPr marL="2742940" indent="0">
              <a:buNone/>
              <a:defRPr sz="1600"/>
            </a:lvl7pPr>
            <a:lvl8pPr marL="3200098" indent="0">
              <a:buNone/>
              <a:defRPr sz="1600"/>
            </a:lvl8pPr>
            <a:lvl9pPr marL="3657255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300" y="4772162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07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776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601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30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4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75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140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2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56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4" indent="0">
              <a:buNone/>
              <a:defRPr sz="1600" b="1"/>
            </a:lvl6pPr>
            <a:lvl7pPr marL="2742940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2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75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16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614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22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4" indent="0">
              <a:buNone/>
              <a:defRPr sz="2000"/>
            </a:lvl6pPr>
            <a:lvl7pPr marL="2742940" indent="0">
              <a:buNone/>
              <a:defRPr sz="2000"/>
            </a:lvl7pPr>
            <a:lvl8pPr marL="3200098" indent="0">
              <a:buNone/>
              <a:defRPr sz="2000"/>
            </a:lvl8pPr>
            <a:lvl9pPr marL="3657255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56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4" indent="0">
              <a:buNone/>
              <a:defRPr sz="900"/>
            </a:lvl6pPr>
            <a:lvl7pPr marL="2742940" indent="0">
              <a:buNone/>
              <a:defRPr sz="900"/>
            </a:lvl7pPr>
            <a:lvl8pPr marL="3200098" indent="0">
              <a:buNone/>
              <a:defRPr sz="900"/>
            </a:lvl8pPr>
            <a:lvl9pPr marL="36572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13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805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4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9" algn="l" defTabSz="914314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9" algn="l" defTabSz="914314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6" indent="-228579" algn="l" defTabSz="914314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3" indent="-228579" algn="l" defTabSz="914314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17A7-5019-46DC-A7F7-236CC1633F2E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7"/>
            <a:ext cx="6672865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7"/>
            <a:ext cx="753545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FB3D-DCD0-41D9-B831-ED6B10A9E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1946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314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79" indent="-228579" algn="l" defTabSz="914314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735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892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049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206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363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520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8676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833" indent="-228579" algn="l" defTabSz="91431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D:\equipe-02\Jennifer\How%20the%20Moon%20Was%20Born_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equipe-02\Jennifer\_Virtual_Tour_Of_The_Moon_Fly_Over_Surface_Dive_Deep_Into_Crater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541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Lua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47022" y="5872767"/>
            <a:ext cx="4434625" cy="724436"/>
          </a:xfrm>
        </p:spPr>
        <p:txBody>
          <a:bodyPr>
            <a:noAutofit/>
          </a:bodyPr>
          <a:lstStyle/>
          <a:p>
            <a:r>
              <a:rPr lang="pt-BR" sz="1600" dirty="0" smtClean="0"/>
              <a:t>Jennifer Machado Soares</a:t>
            </a:r>
          </a:p>
          <a:p>
            <a:r>
              <a:rPr lang="pt-BR" sz="1600" dirty="0"/>
              <a:t>j</a:t>
            </a:r>
            <a:r>
              <a:rPr lang="pt-BR" sz="1600" dirty="0" smtClean="0"/>
              <a:t>ennifer.soares@usp.br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383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83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1797628" y="6362792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Crédito da imagem: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NASA/JPL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85" name="Picture 2" descr="Full Moon (click to enlarge)"/>
          <p:cNvPicPr>
            <a:picLocks noChangeAspect="1" noChangeArrowheads="1"/>
          </p:cNvPicPr>
          <p:nvPr/>
        </p:nvPicPr>
        <p:blipFill>
          <a:blip r:embed="rId2" cstate="print"/>
          <a:srcRect l="11230"/>
          <a:stretch>
            <a:fillRect/>
          </a:stretch>
        </p:blipFill>
        <p:spPr bwMode="auto">
          <a:xfrm rot="10800000">
            <a:off x="1979804" y="197487"/>
            <a:ext cx="7558176" cy="6048672"/>
          </a:xfrm>
          <a:prstGeom prst="rect">
            <a:avLst/>
          </a:prstGeom>
          <a:noFill/>
        </p:spPr>
      </p:pic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2049148" y="404219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Cratera 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Tycho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8961916" y="1351356"/>
            <a:ext cx="151216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Cratera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Copernicus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8745892" y="3932611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Imbrium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8889908" y="2402352"/>
            <a:ext cx="1728192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Oceanus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Procellarum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0" name="Text Box 9"/>
          <p:cNvSpPr txBox="1">
            <a:spLocks noChangeArrowheads="1"/>
          </p:cNvSpPr>
          <p:nvPr/>
        </p:nvSpPr>
        <p:spPr bwMode="auto">
          <a:xfrm>
            <a:off x="1977140" y="2575492"/>
            <a:ext cx="108012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Crisium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553204" y="5804819"/>
            <a:ext cx="2088232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Serenitatis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1797628" y="4805999"/>
            <a:ext cx="1727176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Tranquilitatis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1797628" y="1639388"/>
            <a:ext cx="169168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Foecunditatis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977140" y="919308"/>
            <a:ext cx="118864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Nectatis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95" name="Conector de seta reta 94"/>
          <p:cNvCxnSpPr>
            <a:stCxn id="93" idx="3"/>
          </p:cNvCxnSpPr>
          <p:nvPr/>
        </p:nvCxnSpPr>
        <p:spPr bwMode="auto">
          <a:xfrm>
            <a:off x="3489308" y="1962554"/>
            <a:ext cx="792088" cy="611197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96" name="Conector de seta reta 95"/>
          <p:cNvCxnSpPr>
            <a:stCxn id="87" idx="2"/>
          </p:cNvCxnSpPr>
          <p:nvPr/>
        </p:nvCxnSpPr>
        <p:spPr bwMode="auto">
          <a:xfrm flipH="1">
            <a:off x="7665772" y="1997687"/>
            <a:ext cx="2052228" cy="1152128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97" name="Conector de seta reta 96"/>
          <p:cNvCxnSpPr>
            <a:stCxn id="89" idx="2"/>
          </p:cNvCxnSpPr>
          <p:nvPr/>
        </p:nvCxnSpPr>
        <p:spPr bwMode="auto">
          <a:xfrm flipH="1">
            <a:off x="8745892" y="3048683"/>
            <a:ext cx="1008112" cy="677196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98" name="Conector de seta reta 97"/>
          <p:cNvCxnSpPr/>
          <p:nvPr/>
        </p:nvCxnSpPr>
        <p:spPr bwMode="auto">
          <a:xfrm flipH="1">
            <a:off x="7233724" y="4130543"/>
            <a:ext cx="1512168" cy="99392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99" name="Conector de seta reta 98"/>
          <p:cNvCxnSpPr>
            <a:stCxn id="92" idx="0"/>
          </p:cNvCxnSpPr>
          <p:nvPr/>
        </p:nvCxnSpPr>
        <p:spPr bwMode="auto">
          <a:xfrm flipV="1">
            <a:off x="2661216" y="3077808"/>
            <a:ext cx="2628292" cy="1728191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>
            <a:off x="2985252" y="2906407"/>
            <a:ext cx="1080120" cy="747464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V="1">
            <a:off x="3633324" y="3941903"/>
            <a:ext cx="2160240" cy="1772816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102" name="Conector de seta reta 101"/>
          <p:cNvCxnSpPr>
            <a:stCxn id="86" idx="3"/>
          </p:cNvCxnSpPr>
          <p:nvPr/>
        </p:nvCxnSpPr>
        <p:spPr bwMode="auto">
          <a:xfrm>
            <a:off x="3993364" y="588885"/>
            <a:ext cx="3024336" cy="184666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103" name="Conector de seta reta 102"/>
          <p:cNvCxnSpPr>
            <a:stCxn id="94" idx="3"/>
          </p:cNvCxnSpPr>
          <p:nvPr/>
        </p:nvCxnSpPr>
        <p:spPr bwMode="auto">
          <a:xfrm>
            <a:off x="3165780" y="1242474"/>
            <a:ext cx="1835696" cy="611197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8859940" y="5066647"/>
            <a:ext cx="1902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Cratera  Platão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105" name="Conector de seta reta 104"/>
          <p:cNvCxnSpPr>
            <a:stCxn id="104" idx="1"/>
          </p:cNvCxnSpPr>
          <p:nvPr/>
        </p:nvCxnSpPr>
        <p:spPr bwMode="auto">
          <a:xfrm flipH="1" flipV="1">
            <a:off x="6808220" y="5094031"/>
            <a:ext cx="2051720" cy="157282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106" name="Conector de seta reta 105"/>
          <p:cNvCxnSpPr>
            <a:stCxn id="107" idx="1"/>
          </p:cNvCxnSpPr>
          <p:nvPr/>
        </p:nvCxnSpPr>
        <p:spPr bwMode="auto">
          <a:xfrm flipH="1">
            <a:off x="7449748" y="804909"/>
            <a:ext cx="1368152" cy="832738"/>
          </a:xfrm>
          <a:prstGeom prst="straightConnector1">
            <a:avLst/>
          </a:prstGeom>
          <a:solidFill>
            <a:srgbClr val="00CC99"/>
          </a:solidFill>
          <a:ln w="22225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8817900" y="620243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Mare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Nubium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4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astronomiapg.files.wordpress.com/2013/07/vallis-alp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835" y="1277680"/>
            <a:ext cx="5257801" cy="3803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932709" y="5756564"/>
            <a:ext cx="291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Vallis</a:t>
            </a:r>
            <a:r>
              <a:rPr lang="pt-BR" sz="2400" dirty="0" smtClean="0"/>
              <a:t> Alpes</a:t>
            </a:r>
            <a:endParaRPr lang="pt-BR" sz="2400" dirty="0"/>
          </a:p>
        </p:txBody>
      </p:sp>
      <p:pic>
        <p:nvPicPr>
          <p:cNvPr id="63492" name="Picture 4" descr="https://astronomiapg.files.wordpress.com/2013/07/mcris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002" y="949036"/>
            <a:ext cx="4000500" cy="4365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7845136" y="5683826"/>
            <a:ext cx="281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Mar das Crises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astronomiapg.files.wordpress.com/2013/07/palus_putredinis_2004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21" y="1214979"/>
            <a:ext cx="5237305" cy="3906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745673" y="5766955"/>
            <a:ext cx="281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Palus</a:t>
            </a:r>
            <a:r>
              <a:rPr lang="pt-BR" sz="2400" dirty="0" smtClean="0"/>
              <a:t> </a:t>
            </a:r>
            <a:r>
              <a:rPr lang="pt-BR" sz="2400" dirty="0" err="1" smtClean="0"/>
              <a:t>Putredinis</a:t>
            </a:r>
            <a:endParaRPr lang="pt-BR" sz="2400" dirty="0"/>
          </a:p>
        </p:txBody>
      </p:sp>
      <p:pic>
        <p:nvPicPr>
          <p:cNvPr id="69636" name="Picture 4" descr="Monte Pico-altura: 2.4 K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948" y="1229591"/>
            <a:ext cx="5143500" cy="389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6795654" y="5652655"/>
            <a:ext cx="433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Monte Pico-altura: 2.4 Km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astronomiapg.files.wordpress.com/2013/07/tycho_crater_on_the_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553" y="975181"/>
            <a:ext cx="3837709" cy="4670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6213764" y="5922817"/>
            <a:ext cx="577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Cratera Tycho, com diâmetro de 86 Km</a:t>
            </a:r>
            <a:endParaRPr lang="pt-BR" sz="2400" dirty="0"/>
          </a:p>
        </p:txBody>
      </p:sp>
      <p:pic>
        <p:nvPicPr>
          <p:cNvPr id="57348" name="Picture 4" descr="http://www.vaztolentino.com.br/content/imagens/lua_04_05_2011/Santos%20Dum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976" y="1752509"/>
            <a:ext cx="4447597" cy="3462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935182" y="5933209"/>
            <a:ext cx="420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Cratera Santos Dumont 8 km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612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036"/>
          <a:stretch/>
        </p:blipFill>
        <p:spPr>
          <a:xfrm>
            <a:off x="467591" y="500838"/>
            <a:ext cx="5257800" cy="5578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298" name="Picture 2" descr="Reiner Gam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330" y="721446"/>
            <a:ext cx="5040313" cy="5143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6941127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Albedo:  </a:t>
            </a:r>
            <a:r>
              <a:rPr lang="pt-BR" dirty="0" err="1" smtClean="0"/>
              <a:t>Reiner</a:t>
            </a:r>
            <a:r>
              <a:rPr lang="pt-BR" dirty="0" smtClean="0"/>
              <a:t> </a:t>
            </a:r>
            <a:r>
              <a:rPr lang="pt-BR" dirty="0" err="1" smtClean="0"/>
              <a:t>Gamma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32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717" y="0"/>
            <a:ext cx="7476566" cy="684887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757064" y="6078682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Albedo 0,12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saberebomdemais.com/wp-content/uploads/2009/07/BR050c.jpg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077950" y="0"/>
            <a:ext cx="271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Albedo 0,04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25228" y="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Albedo 0,12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upload.wikimedia.org/wikipedia/commons/5/57/Cara-oculta-lu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170" y="1107560"/>
            <a:ext cx="4989534" cy="5117876"/>
          </a:xfrm>
          <a:prstGeom prst="rect">
            <a:avLst/>
          </a:prstGeom>
          <a:noFill/>
        </p:spPr>
      </p:pic>
      <p:pic>
        <p:nvPicPr>
          <p:cNvPr id="53252" name="Picture 4" descr="https://astronomiapg.files.wordpress.com/2013/07/p117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7029"/>
            <a:ext cx="6647145" cy="4985359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76219" y="384134"/>
            <a:ext cx="10353761" cy="1326321"/>
          </a:xfrm>
        </p:spPr>
        <p:txBody>
          <a:bodyPr/>
          <a:lstStyle/>
          <a:p>
            <a:r>
              <a:rPr lang="pt-BR" sz="3600" dirty="0" smtClean="0"/>
              <a:t>Lado oculto da Lua</a:t>
            </a:r>
            <a:br>
              <a:rPr 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89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the Moon Was Born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7" y="584550"/>
            <a:ext cx="10353761" cy="1326321"/>
          </a:xfrm>
        </p:spPr>
        <p:txBody>
          <a:bodyPr/>
          <a:lstStyle/>
          <a:p>
            <a:r>
              <a:rPr lang="pt-BR" dirty="0" smtClean="0"/>
              <a:t>Lua e as Mares</a:t>
            </a:r>
            <a:endParaRPr lang="pt-BR" dirty="0"/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7367464" y="621774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Crédito da imagem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: André Luiz da Silva/CDA/CDCC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grpSp>
        <p:nvGrpSpPr>
          <p:cNvPr id="21" name="Grupo 20"/>
          <p:cNvGrpSpPr>
            <a:grpSpLocks noChangeAspect="1"/>
          </p:cNvGrpSpPr>
          <p:nvPr/>
        </p:nvGrpSpPr>
        <p:grpSpPr>
          <a:xfrm>
            <a:off x="2955456" y="1952092"/>
            <a:ext cx="3744414" cy="3600400"/>
            <a:chOff x="107504" y="1810916"/>
            <a:chExt cx="3288700" cy="3240360"/>
          </a:xfrm>
        </p:grpSpPr>
        <p:grpSp>
          <p:nvGrpSpPr>
            <p:cNvPr id="22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4" name="Elipse 23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25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6" name="Elipse 25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7" name="Forma livre 26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orma livre 27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9" name="Forma livre 28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23" name="Lua 22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rgbClr val="000000">
                <a:alpha val="74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1" name="Seta para a direita 30"/>
          <p:cNvSpPr/>
          <p:nvPr/>
        </p:nvSpPr>
        <p:spPr bwMode="auto">
          <a:xfrm>
            <a:off x="6115424" y="3438807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Seta para a direita 31"/>
          <p:cNvSpPr/>
          <p:nvPr/>
        </p:nvSpPr>
        <p:spPr bwMode="auto">
          <a:xfrm rot="10800000">
            <a:off x="7339560" y="3438807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upo 22"/>
          <p:cNvGrpSpPr>
            <a:grpSpLocks noChangeAspect="1"/>
          </p:cNvGrpSpPr>
          <p:nvPr/>
        </p:nvGrpSpPr>
        <p:grpSpPr>
          <a:xfrm>
            <a:off x="8059640" y="3253569"/>
            <a:ext cx="795595" cy="795595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rgbClr val="969696">
                <a:lumMod val="75000"/>
                <a:alpha val="74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6533" y="-1791"/>
            <a:ext cx="5268035" cy="68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2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Lua e as Mares</a:t>
            </a:r>
            <a:endParaRPr lang="pt-BR" dirty="0"/>
          </a:p>
        </p:txBody>
      </p:sp>
      <p:sp>
        <p:nvSpPr>
          <p:cNvPr id="29" name="Elipse 28"/>
          <p:cNvSpPr/>
          <p:nvPr/>
        </p:nvSpPr>
        <p:spPr bwMode="auto">
          <a:xfrm>
            <a:off x="2968197" y="2636846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337762" y="2631513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5781861" y="617627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Crédito da imagem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 pitchFamily="34" charset="0"/>
              </a:rPr>
              <a:t>: André Luiz da Silva/CDA/CDCC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2926904" y="2121639"/>
            <a:ext cx="3744414" cy="3600400"/>
            <a:chOff x="107504" y="1810916"/>
            <a:chExt cx="3288700" cy="3240360"/>
          </a:xfrm>
        </p:grpSpPr>
        <p:grpSp>
          <p:nvGrpSpPr>
            <p:cNvPr id="3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36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7" name="Elipse 36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8" name="Forma livre 37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34" name="Lua 33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rgbClr val="000000">
                <a:alpha val="74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2" name="Grupo 22"/>
          <p:cNvGrpSpPr>
            <a:grpSpLocks noChangeAspect="1"/>
          </p:cNvGrpSpPr>
          <p:nvPr/>
        </p:nvGrpSpPr>
        <p:grpSpPr>
          <a:xfrm>
            <a:off x="8191130" y="3425427"/>
            <a:ext cx="795595" cy="795595"/>
            <a:chOff x="1904305" y="3246310"/>
            <a:chExt cx="329007" cy="327335"/>
          </a:xfrm>
        </p:grpSpPr>
        <p:sp>
          <p:nvSpPr>
            <p:cNvPr id="43" name="Elipse 4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ua 4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rgbClr val="969696">
                <a:lumMod val="75000"/>
                <a:alpha val="74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22" y="1734510"/>
            <a:ext cx="3756074" cy="3922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01271" y="346556"/>
            <a:ext cx="10353761" cy="1326321"/>
          </a:xfrm>
        </p:spPr>
        <p:txBody>
          <a:bodyPr/>
          <a:lstStyle/>
          <a:p>
            <a:r>
              <a:rPr lang="pt-BR" dirty="0" smtClean="0"/>
              <a:t>Missões </a:t>
            </a:r>
            <a:r>
              <a:rPr lang="pt-BR" dirty="0" err="1" smtClean="0"/>
              <a:t>apolLo</a:t>
            </a:r>
            <a:endParaRPr lang="pt-BR" dirty="0"/>
          </a:p>
        </p:txBody>
      </p:sp>
      <p:pic>
        <p:nvPicPr>
          <p:cNvPr id="47106" name="Picture 2" descr="Apollo 14 laser refl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161" y="1715239"/>
            <a:ext cx="5521325" cy="347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7108" name="Picture 4" descr="http://www.guis.com.br/fotos/29904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1268" y="4543639"/>
            <a:ext cx="2788041" cy="209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35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65721" y="3532339"/>
            <a:ext cx="447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Afasta: 3 cm/ano</a:t>
            </a:r>
          </a:p>
          <a:p>
            <a:endParaRPr lang="pt-BR" sz="2400" dirty="0" smtClean="0"/>
          </a:p>
          <a:p>
            <a:r>
              <a:rPr lang="pt-BR" sz="2400" dirty="0" smtClean="0"/>
              <a:t>Tempo: </a:t>
            </a:r>
            <a:r>
              <a:rPr lang="pt-BR" sz="2400" dirty="0" smtClean="0"/>
              <a:t>1 milésimo de segundo a cada 50 ano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5999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Virtual_Tour_Of_The_Moon_Fly_Over_Surface_Dive_Deep_Into_Crate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6086" y="-77016"/>
            <a:ext cx="4906851" cy="69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3.bp.blogspot.com/_Hqa5_IRwQ6c/TQPLNUCixWI/AAAAAAAAADw/lgnIyLFeXq8/s320/Trisip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636" y="2701827"/>
            <a:ext cx="4571628" cy="2348156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Triquetra</a:t>
            </a:r>
            <a:r>
              <a:rPr lang="pt-BR" dirty="0" smtClean="0"/>
              <a:t>, </a:t>
            </a:r>
            <a:r>
              <a:rPr lang="pt-BR" dirty="0" err="1" smtClean="0"/>
              <a:t>Triskle</a:t>
            </a:r>
            <a:r>
              <a:rPr lang="pt-BR" dirty="0" smtClean="0"/>
              <a:t> e </a:t>
            </a:r>
            <a:r>
              <a:rPr lang="pt-BR" dirty="0" err="1" smtClean="0"/>
              <a:t>Triluna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3014" name="Picture 6" descr="http://1.bp.blogspot.com/-dypBEQQHjpQ/UNM77xKB-2I/AAAAAAAAMGM/F6fS5R8nM98/s1600/triluna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091" y="2127321"/>
            <a:ext cx="4894408" cy="367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deialuzdapaz.com.br/aldeia/images/easyblog_images/833/178926_199092996904945_15668796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58" y="316365"/>
            <a:ext cx="11599884" cy="62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5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nagiraffa.com/wp-content/uploads/2013/02/Lua-che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79"/>
          <a:stretch>
            <a:fillRect/>
          </a:stretch>
        </p:blipFill>
        <p:spPr bwMode="auto">
          <a:xfrm>
            <a:off x="225913" y="1055370"/>
            <a:ext cx="5267001" cy="51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806068" y="1055357"/>
            <a:ext cx="6096000" cy="4832084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r>
              <a:rPr lang="pt-BR" sz="2800" dirty="0" smtClean="0"/>
              <a:t>Duração da translação: </a:t>
            </a:r>
            <a:r>
              <a:rPr lang="pt-BR" sz="2800" dirty="0"/>
              <a:t>27,32 dias terrestres</a:t>
            </a:r>
          </a:p>
          <a:p>
            <a:r>
              <a:rPr lang="pt-BR" sz="2800" dirty="0"/>
              <a:t>	</a:t>
            </a:r>
            <a:endParaRPr lang="pt-BR" sz="2800" dirty="0" smtClean="0"/>
          </a:p>
          <a:p>
            <a:r>
              <a:rPr lang="pt-BR" sz="2800" dirty="0" err="1" smtClean="0"/>
              <a:t>Lunação</a:t>
            </a:r>
            <a:r>
              <a:rPr lang="pt-BR" sz="2800" dirty="0" smtClean="0"/>
              <a:t>: 29 dias, 12 h, 44 </a:t>
            </a:r>
            <a:r>
              <a:rPr lang="pt-BR" sz="2800" dirty="0" err="1" smtClean="0"/>
              <a:t>min</a:t>
            </a:r>
            <a:r>
              <a:rPr lang="pt-BR" sz="2800" dirty="0" smtClean="0"/>
              <a:t> </a:t>
            </a:r>
          </a:p>
          <a:p>
            <a:endParaRPr lang="pt-BR" sz="2800" dirty="0"/>
          </a:p>
          <a:p>
            <a:r>
              <a:rPr lang="pt-BR" sz="2800" dirty="0"/>
              <a:t>Temperatura média superficial:</a:t>
            </a:r>
          </a:p>
          <a:p>
            <a:r>
              <a:rPr lang="pt-BR" sz="2800" dirty="0" smtClean="0"/>
              <a:t>	Dia</a:t>
            </a:r>
            <a:r>
              <a:rPr lang="pt-BR" sz="2800" dirty="0"/>
              <a:t>: 107° C</a:t>
            </a:r>
          </a:p>
          <a:p>
            <a:endParaRPr lang="pt-BR" sz="2800" dirty="0"/>
          </a:p>
          <a:p>
            <a:r>
              <a:rPr lang="pt-BR" sz="2800" dirty="0" smtClean="0"/>
              <a:t>	Noite</a:t>
            </a:r>
            <a:r>
              <a:rPr lang="pt-BR" sz="2800" dirty="0"/>
              <a:t>: -153° C</a:t>
            </a:r>
          </a:p>
          <a:p>
            <a:endParaRPr lang="pt-BR" sz="2800" dirty="0"/>
          </a:p>
          <a:p>
            <a:r>
              <a:rPr lang="pt-BR" sz="2800" dirty="0"/>
              <a:t> </a:t>
            </a:r>
            <a:r>
              <a:rPr lang="pt-BR" sz="2800" dirty="0" smtClean="0"/>
              <a:t>Aceleração </a:t>
            </a:r>
            <a:r>
              <a:rPr lang="pt-BR" sz="2800" dirty="0"/>
              <a:t>gravitacional: 1,62 </a:t>
            </a:r>
            <a:r>
              <a:rPr lang="pt-BR" sz="2800" dirty="0" smtClean="0"/>
              <a:t>m/s²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8838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nagiraffa.com/wp-content/uploads/2013/02/Lua-che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639" y="709683"/>
            <a:ext cx="7731864" cy="51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234930" y="1919578"/>
            <a:ext cx="7090661" cy="31854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pt-BR" sz="2800" dirty="0"/>
              <a:t>Massa: 0,12 em relação a da Terra</a:t>
            </a:r>
          </a:p>
          <a:p>
            <a:r>
              <a:rPr lang="pt-BR" sz="2800" dirty="0"/>
              <a:t>	</a:t>
            </a:r>
          </a:p>
          <a:p>
            <a:r>
              <a:rPr lang="pt-BR" sz="2800" dirty="0"/>
              <a:t>Volume: 0,02 em relação ao da Terra</a:t>
            </a:r>
          </a:p>
          <a:p>
            <a:r>
              <a:rPr lang="pt-BR" sz="2800" dirty="0"/>
              <a:t>		</a:t>
            </a:r>
          </a:p>
          <a:p>
            <a:r>
              <a:rPr lang="pt-BR" sz="2800" dirty="0"/>
              <a:t>Distância da Terra: 384403 km</a:t>
            </a:r>
          </a:p>
          <a:p>
            <a:r>
              <a:rPr lang="pt-BR" sz="2800" dirty="0"/>
              <a:t>	</a:t>
            </a:r>
          </a:p>
          <a:p>
            <a:r>
              <a:rPr lang="pt-BR" sz="2800" dirty="0"/>
              <a:t>Duração do dia: 27,32 dias </a:t>
            </a:r>
            <a:r>
              <a:rPr lang="pt-BR" sz="2800" dirty="0" smtClean="0"/>
              <a:t>terrestres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8838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astronomiapg.files.wordpress.com/2013/07/earth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371" y="690970"/>
            <a:ext cx="9679259" cy="5444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0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tropt.org/blog/wp-content/uploads/2011/05/nascer_Terra_Lua_Apollo_8_241268.jpg?95c78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" t="43809" r="-173" b="373"/>
          <a:stretch/>
        </p:blipFill>
        <p:spPr bwMode="auto">
          <a:xfrm>
            <a:off x="-83126" y="1"/>
            <a:ext cx="12344401" cy="68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9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337</TotalTime>
  <Words>201</Words>
  <Application>Microsoft Office PowerPoint</Application>
  <PresentationFormat>Personalizar</PresentationFormat>
  <Paragraphs>90</Paragraphs>
  <Slides>23</Slides>
  <Notes>16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HDOfficeLightV0</vt:lpstr>
      <vt:lpstr>Damask</vt:lpstr>
      <vt:lpstr>Lua</vt:lpstr>
      <vt:lpstr>Slide 2</vt:lpstr>
      <vt:lpstr>Slide 3</vt:lpstr>
      <vt:lpstr>Triquetra, Triskle e Triluna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Lado oculto da Lua </vt:lpstr>
      <vt:lpstr>Slide 18</vt:lpstr>
      <vt:lpstr>Lua e as Mares</vt:lpstr>
      <vt:lpstr>Lua e as Mares</vt:lpstr>
      <vt:lpstr>Missões apolLo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Lua</dc:title>
  <dc:creator>Jennifer</dc:creator>
  <cp:lastModifiedBy>Observatório</cp:lastModifiedBy>
  <cp:revision>27</cp:revision>
  <dcterms:created xsi:type="dcterms:W3CDTF">2016-02-09T17:28:19Z</dcterms:created>
  <dcterms:modified xsi:type="dcterms:W3CDTF">2016-02-28T01:02:02Z</dcterms:modified>
</cp:coreProperties>
</file>