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85" r:id="rId14"/>
    <p:sldId id="270" r:id="rId15"/>
    <p:sldId id="271" r:id="rId16"/>
    <p:sldId id="284" r:id="rId17"/>
    <p:sldId id="272" r:id="rId18"/>
    <p:sldId id="273" r:id="rId19"/>
    <p:sldId id="274" r:id="rId20"/>
    <p:sldId id="277" r:id="rId21"/>
    <p:sldId id="279" r:id="rId22"/>
    <p:sldId id="278" r:id="rId23"/>
    <p:sldId id="286" r:id="rId24"/>
    <p:sldId id="282" r:id="rId25"/>
    <p:sldId id="266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D6FA8-C43F-49FE-8A4E-8AF44BF56429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4EB04-A28F-493D-A647-B2C91B32A4A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final</a:t>
            </a:r>
            <a:r>
              <a:rPr lang="pt-BR" baseline="0" dirty="0" smtClean="0"/>
              <a:t> desse estágio de colapso do fragmento, a temperatura interna pode chegar a 10 mil K e o tamanho é de 100 UA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F2D85-9333-4A77-B2A1-CECD336883E8}" type="slidenum">
              <a:rPr lang="pt-BR" smtClean="0"/>
              <a:pPr/>
              <a:t>19</a:t>
            </a:fld>
            <a:endParaRPr lang="pt-BR" smtClean="0"/>
          </a:p>
        </p:txBody>
      </p:sp>
      <p:sp>
        <p:nvSpPr>
          <p:cNvPr id="51203" name="Text Box 2"/>
          <p:cNvSpPr txBox="1">
            <a:spLocks noChangeArrowheads="1"/>
          </p:cNvSpPr>
          <p:nvPr/>
        </p:nvSpPr>
        <p:spPr bwMode="auto">
          <a:xfrm>
            <a:off x="1150939" y="691816"/>
            <a:ext cx="4556125" cy="34173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066"/>
            <a:ext cx="5486400" cy="4117474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0F26-7FF1-41B7-98BC-92DBBD38DD64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91816"/>
            <a:ext cx="4327525" cy="3415632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com adaptações</a:t>
            </a: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52525" y="692150"/>
            <a:ext cx="4552950" cy="341471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5921-D3ED-4BD2-BC5C-65FCEB175116}" type="datetimeFigureOut">
              <a:rPr lang="pt-BR" smtClean="0"/>
              <a:pPr/>
              <a:t>13/01/2016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20E72-0CD8-4030-8E9B-019179411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silva231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ideo" Target="file:///E:\www-cda\cda\sessao-astronomia\2016\tamanhos_estelares.avi" TargetMode="Externa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multimedia/imagegallery/image_feature_2434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O Nascimento de uma Estrela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07904" y="6237312"/>
            <a:ext cx="5436096" cy="620688"/>
          </a:xfrm>
        </p:spPr>
        <p:txBody>
          <a:bodyPr>
            <a:normAutofit/>
          </a:bodyPr>
          <a:lstStyle/>
          <a:p>
            <a:r>
              <a:rPr lang="pt-BR" sz="2000" dirty="0" err="1" smtClean="0">
                <a:solidFill>
                  <a:srgbClr val="FFFF00"/>
                </a:solidFill>
              </a:rPr>
              <a:t>Kharen</a:t>
            </a:r>
            <a:r>
              <a:rPr lang="pt-BR" sz="2000" dirty="0" smtClean="0">
                <a:solidFill>
                  <a:srgbClr val="FFFF00"/>
                </a:solidFill>
              </a:rPr>
              <a:t> Silva – </a:t>
            </a:r>
            <a:r>
              <a:rPr lang="pt-BR" sz="2000" dirty="0" smtClean="0">
                <a:solidFill>
                  <a:srgbClr val="FFFF00"/>
                </a:solidFill>
                <a:hlinkClick r:id="rId3"/>
              </a:rPr>
              <a:t>Ksilva231@gmail.com</a:t>
            </a:r>
            <a:r>
              <a:rPr lang="pt-BR" sz="2000" dirty="0" smtClean="0">
                <a:solidFill>
                  <a:srgbClr val="FFFF00"/>
                </a:solidFill>
              </a:rPr>
              <a:t> </a:t>
            </a:r>
            <a:endParaRPr lang="pt-BR" sz="2000" dirty="0">
              <a:solidFill>
                <a:srgbClr val="FFFF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99592" y="476672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FF00"/>
                </a:solidFill>
              </a:rPr>
              <a:t>Centro de Divulgação da Astronomia </a:t>
            </a:r>
          </a:p>
          <a:p>
            <a:pPr algn="ctr"/>
            <a:r>
              <a:rPr lang="pt-BR" sz="2000" dirty="0" smtClean="0">
                <a:solidFill>
                  <a:srgbClr val="FFFF00"/>
                </a:solidFill>
              </a:rPr>
              <a:t>Observatório Dietrich Schiel </a:t>
            </a:r>
          </a:p>
          <a:p>
            <a:pPr algn="ctr"/>
            <a:r>
              <a:rPr lang="pt-BR" sz="2000" dirty="0" smtClean="0">
                <a:solidFill>
                  <a:srgbClr val="FFFF00"/>
                </a:solidFill>
              </a:rPr>
              <a:t>Universidade de São Paulo</a:t>
            </a:r>
            <a:endParaRPr lang="pt-B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Gravidade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5976" y="1412776"/>
            <a:ext cx="4968552" cy="5445224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 gravidade une as coisas, graças a ela temos o nosso planeta, estrelas e  galáxias do universo,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Ela é a principal </a:t>
            </a:r>
            <a:r>
              <a:rPr lang="pt-BR" dirty="0" smtClean="0">
                <a:solidFill>
                  <a:srgbClr val="FF0000"/>
                </a:solidFill>
              </a:rPr>
              <a:t>FORÇA </a:t>
            </a:r>
            <a:r>
              <a:rPr lang="pt-BR" dirty="0" smtClean="0">
                <a:solidFill>
                  <a:srgbClr val="FFFF00"/>
                </a:solidFill>
              </a:rPr>
              <a:t>da </a:t>
            </a:r>
            <a:r>
              <a:rPr lang="pt-BR" dirty="0" smtClean="0">
                <a:solidFill>
                  <a:srgbClr val="FF0000"/>
                </a:solidFill>
              </a:rPr>
              <a:t>ASTRONOMIA</a:t>
            </a:r>
            <a:r>
              <a:rPr lang="pt-BR" dirty="0" smtClean="0">
                <a:solidFill>
                  <a:srgbClr val="FFFF00"/>
                </a:solidFill>
              </a:rPr>
              <a:t> quando ela atua no universo, o que ela produz de mais </a:t>
            </a:r>
            <a:r>
              <a:rPr lang="pt-BR" dirty="0" smtClean="0">
                <a:solidFill>
                  <a:srgbClr val="FF0000"/>
                </a:solidFill>
              </a:rPr>
              <a:t>BÁSICO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smtClean="0">
                <a:solidFill>
                  <a:srgbClr val="FFFF00"/>
                </a:solidFill>
              </a:rPr>
              <a:t>são as </a:t>
            </a:r>
            <a:r>
              <a:rPr lang="pt-BR" dirty="0" smtClean="0">
                <a:solidFill>
                  <a:srgbClr val="FF0000"/>
                </a:solidFill>
              </a:rPr>
              <a:t>ESTRELAS</a:t>
            </a:r>
            <a:r>
              <a:rPr lang="pt-BR" dirty="0" smtClean="0">
                <a:solidFill>
                  <a:srgbClr val="FFFF00"/>
                </a:solidFill>
              </a:rPr>
              <a:t>, 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Elas são a unidade básica gerada quando a gravidade une massas.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 descr="univers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691360" cy="52565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6597352"/>
            <a:ext cx="4464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" dirty="0" smtClean="0"/>
              <a:t>https://www.google.com.br/search?q=%2Bfor%C3%A7a+gravitacional+imagens&amp;rlz=1C1AVSK_enBR674BR674&amp;espv=2&amp;biw=1120&amp;bih=546&amp;source=lnms&amp;tbm=isch&amp;sa=X&amp;ved=0ahUKEwi-2NuGrZ3KAhWJTZAKHeRHAV4Q_AUIBigB#tbm=isch&amp;q=universo+&amp;imgrc=a77SrWb-1j4I0M%3A</a:t>
            </a:r>
            <a:endParaRPr lang="pt-BR" sz="5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Nuvens em nebulosas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Espaço Reservado para Conteúdo 3" descr="witch_head_neb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4608512" cy="4824536"/>
          </a:xfrm>
        </p:spPr>
      </p:pic>
      <p:sp>
        <p:nvSpPr>
          <p:cNvPr id="5" name="CaixaDeTexto 4"/>
          <p:cNvSpPr txBox="1"/>
          <p:nvPr/>
        </p:nvSpPr>
        <p:spPr>
          <a:xfrm>
            <a:off x="107504" y="6381328"/>
            <a:ext cx="475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 smtClean="0"/>
              <a:t>https://www.google.com.br/search?q=nuvem+em+nebulosas&amp;rlz=1C1AVSK_enBR674BR674&amp;espv=2&amp;biw=1120&amp;bih=546&amp;tbm=isch&amp;imgil=aFMaBv8omwIXfM%253A%253BO7vbpxKILPPfZM%253Bhttp%25253A%25252F%25252Fwww.galeriadometeorito.com%25252Fp%25252Fnebulosas.html&amp;source=iu&amp;pf=m&amp;fir=aFMaBv8omwIXfM%253A%252CO7vbpxKILPPfZM%252C_&amp;usg=__ZKNVJ1Le1kJfAbSMXH_ENsHUbX4%3D&amp;ved=0ahUKEwiwsPvyrp3KAhVCC5AKHclGBsQQyjcIKg&amp;ei=UlKRVrC_DMKWwATJjZmgDA#imgrc=aFMaBv8omwIXfM%3A&amp;usg=__ZKNVJ1Le1kJfAbSMXH_ENsHUbX4%3D</a:t>
            </a:r>
            <a:endParaRPr lang="pt-BR" sz="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20072" y="1700808"/>
            <a:ext cx="30243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rgbClr val="FFFF00"/>
                </a:solidFill>
              </a:rPr>
              <a:t>Cada nuvem que se contrai gera dezenas e milhares de estrelas 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pt-BR" dirty="0" smtClean="0"/>
              <a:t>Proto estrela </a:t>
            </a:r>
            <a:endParaRPr lang="pt-BR" dirty="0"/>
          </a:p>
        </p:txBody>
      </p:sp>
      <p:pic>
        <p:nvPicPr>
          <p:cNvPr id="4" name="Espaço Reservado para Conteúdo 3" descr="PROTO ESTR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5472608" cy="4248472"/>
          </a:xfrm>
        </p:spPr>
      </p:pic>
      <p:sp>
        <p:nvSpPr>
          <p:cNvPr id="5" name="CaixaDeTexto 4"/>
          <p:cNvSpPr txBox="1"/>
          <p:nvPr/>
        </p:nvSpPr>
        <p:spPr>
          <a:xfrm>
            <a:off x="467544" y="6525344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 smtClean="0"/>
              <a:t>https://www.google.com.br/search?q=proto+estrela&amp;espv=2&amp;biw=1120&amp;bih=546&amp;site=webhp&amp;source=lnms&amp;tbm=isch&amp;sa=X&amp;sqi=2&amp;ved=0ahUKEwinhr2gsJ3KAhUCjpAKHUTnBjMQ_AUIBigB#imgrc=XzXYVFSVqCl63M%3A</a:t>
            </a:r>
            <a:endParaRPr lang="pt-BR" sz="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36096" y="764704"/>
            <a:ext cx="3707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FF00"/>
                </a:solidFill>
              </a:rPr>
              <a:t>A MEDIDA QUE A GRAVIDADE FRAGMENTA  OS GASES E AS POERAS ELA COMEÇA A COMPRIMIR E AI COMEÇA A GERAR  </a:t>
            </a:r>
          </a:p>
          <a:p>
            <a:r>
              <a:rPr lang="pt-BR" sz="2400" dirty="0" smtClean="0">
                <a:solidFill>
                  <a:srgbClr val="FFFF00"/>
                </a:solidFill>
              </a:rPr>
              <a:t>CALOR </a:t>
            </a:r>
          </a:p>
          <a:p>
            <a:r>
              <a:rPr lang="pt-BR" sz="2400" dirty="0" smtClean="0">
                <a:solidFill>
                  <a:srgbClr val="FFFF00"/>
                </a:solidFill>
              </a:rPr>
              <a:t>GRAVIDADE COMEÇA A ATUAR NO CENTRO DO DISCO E O TRASFORMA EM UM CENTRO DE CALOR, CHEGANDO ATÉ 2 MILHÕES DE GRAUS </a:t>
            </a:r>
            <a:r>
              <a:rPr lang="pt-BR" sz="2400" dirty="0" smtClean="0">
                <a:solidFill>
                  <a:srgbClr val="FFFF00"/>
                </a:solidFill>
              </a:rPr>
              <a:t>CELSIUS.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Century Gothic" pitchFamily="34" charset="0"/>
              </a:rPr>
              <a:t>Crédito: André Luiz da Silva CDA/CDCC/USP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504" y="404664"/>
            <a:ext cx="9036496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Colapso</a:t>
            </a:r>
            <a:r>
              <a:rPr lang="en-US" sz="4000" dirty="0" smtClean="0">
                <a:solidFill>
                  <a:srgbClr val="FFFF00"/>
                </a:solidFill>
                <a:latin typeface="Century Gothic" pitchFamily="34" charset="0"/>
              </a:rPr>
              <a:t> do </a:t>
            </a:r>
            <a:r>
              <a:rPr lang="en-US" sz="4000" dirty="0" err="1" smtClean="0">
                <a:solidFill>
                  <a:srgbClr val="FFFF00"/>
                </a:solidFill>
                <a:latin typeface="Century Gothic" pitchFamily="34" charset="0"/>
              </a:rPr>
              <a:t>fragmento</a:t>
            </a:r>
            <a:endParaRPr lang="en-US" sz="4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2" name="Nuvem 21"/>
          <p:cNvSpPr/>
          <p:nvPr/>
        </p:nvSpPr>
        <p:spPr bwMode="auto">
          <a:xfrm rot="16026694">
            <a:off x="1338794" y="3006437"/>
            <a:ext cx="300872" cy="296460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Nuvem 22"/>
          <p:cNvSpPr/>
          <p:nvPr/>
        </p:nvSpPr>
        <p:spPr bwMode="auto">
          <a:xfrm rot="14758174">
            <a:off x="1146115" y="2675550"/>
            <a:ext cx="336082" cy="387460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Nuvem 23"/>
          <p:cNvSpPr/>
          <p:nvPr/>
        </p:nvSpPr>
        <p:spPr bwMode="auto">
          <a:xfrm rot="12050497">
            <a:off x="1460605" y="2829327"/>
            <a:ext cx="315597" cy="236681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Nuvem 24"/>
          <p:cNvSpPr/>
          <p:nvPr/>
        </p:nvSpPr>
        <p:spPr bwMode="auto">
          <a:xfrm rot="9614270">
            <a:off x="833122" y="3004891"/>
            <a:ext cx="543337" cy="404406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Nuvem 25"/>
          <p:cNvSpPr/>
          <p:nvPr/>
        </p:nvSpPr>
        <p:spPr bwMode="auto">
          <a:xfrm rot="1885715">
            <a:off x="835975" y="4061760"/>
            <a:ext cx="300872" cy="296460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Nuvem 26"/>
          <p:cNvSpPr/>
          <p:nvPr/>
        </p:nvSpPr>
        <p:spPr bwMode="auto">
          <a:xfrm rot="617195">
            <a:off x="1002100" y="3539646"/>
            <a:ext cx="336082" cy="387460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Nuvem 27"/>
          <p:cNvSpPr/>
          <p:nvPr/>
        </p:nvSpPr>
        <p:spPr bwMode="auto">
          <a:xfrm rot="19509518">
            <a:off x="1316590" y="3693423"/>
            <a:ext cx="315597" cy="236681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Nuvem 28"/>
          <p:cNvSpPr/>
          <p:nvPr/>
        </p:nvSpPr>
        <p:spPr bwMode="auto">
          <a:xfrm rot="17073291">
            <a:off x="989095" y="3900602"/>
            <a:ext cx="543337" cy="404406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Nuvem 29"/>
          <p:cNvSpPr/>
          <p:nvPr/>
        </p:nvSpPr>
        <p:spPr bwMode="auto">
          <a:xfrm rot="16026694">
            <a:off x="2105991" y="3178449"/>
            <a:ext cx="148133" cy="199106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Nuvem 30"/>
          <p:cNvSpPr/>
          <p:nvPr/>
        </p:nvSpPr>
        <p:spPr bwMode="auto">
          <a:xfrm rot="14758174">
            <a:off x="2180251" y="2917097"/>
            <a:ext cx="172588" cy="292392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Nuvem 31"/>
          <p:cNvSpPr/>
          <p:nvPr/>
        </p:nvSpPr>
        <p:spPr bwMode="auto">
          <a:xfrm rot="12050497">
            <a:off x="2300872" y="3102701"/>
            <a:ext cx="181007" cy="185438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Nuvem 32"/>
          <p:cNvSpPr/>
          <p:nvPr/>
        </p:nvSpPr>
        <p:spPr bwMode="auto">
          <a:xfrm rot="1885715">
            <a:off x="1656772" y="4063108"/>
            <a:ext cx="340130" cy="417615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Nuvem 33"/>
          <p:cNvSpPr/>
          <p:nvPr/>
        </p:nvSpPr>
        <p:spPr bwMode="auto">
          <a:xfrm rot="2998900">
            <a:off x="1834546" y="3530545"/>
            <a:ext cx="379934" cy="545804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5" name="Nuvem 34"/>
          <p:cNvSpPr/>
          <p:nvPr/>
        </p:nvSpPr>
        <p:spPr bwMode="auto">
          <a:xfrm rot="16200000">
            <a:off x="2132409" y="3733529"/>
            <a:ext cx="444573" cy="267563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Nuvem 35"/>
          <p:cNvSpPr/>
          <p:nvPr/>
        </p:nvSpPr>
        <p:spPr bwMode="auto">
          <a:xfrm rot="17073291">
            <a:off x="1995594" y="4049640"/>
            <a:ext cx="445736" cy="457173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Nuvem 36"/>
          <p:cNvSpPr/>
          <p:nvPr/>
        </p:nvSpPr>
        <p:spPr bwMode="auto">
          <a:xfrm rot="16026694">
            <a:off x="1794053" y="4491207"/>
            <a:ext cx="300872" cy="296460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9" name="Conector de seta reta 38"/>
          <p:cNvCxnSpPr/>
          <p:nvPr/>
        </p:nvCxnSpPr>
        <p:spPr bwMode="auto">
          <a:xfrm>
            <a:off x="6012160" y="364502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0" name="Nuvem 39"/>
          <p:cNvSpPr/>
          <p:nvPr/>
        </p:nvSpPr>
        <p:spPr bwMode="auto">
          <a:xfrm rot="12050497">
            <a:off x="3340998" y="2620747"/>
            <a:ext cx="2313694" cy="2069766"/>
          </a:xfrm>
          <a:prstGeom prst="cloud">
            <a:avLst/>
          </a:prstGeom>
          <a:gradFill flip="none" rotWithShape="1">
            <a:gsLst>
              <a:gs pos="0">
                <a:srgbClr val="EA8D04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V="1">
            <a:off x="1430215" y="2422769"/>
            <a:ext cx="1840523" cy="32434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>
            <a:off x="1187938" y="3005015"/>
            <a:ext cx="2063262" cy="188741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lg" len="lg"/>
          </a:ln>
          <a:effectLst/>
        </p:spPr>
      </p:cxnSp>
      <p:sp>
        <p:nvSpPr>
          <p:cNvPr id="50" name="Nuvem 49"/>
          <p:cNvSpPr>
            <a:spLocks noChangeAspect="1"/>
          </p:cNvSpPr>
          <p:nvPr/>
        </p:nvSpPr>
        <p:spPr bwMode="auto">
          <a:xfrm rot="12050497">
            <a:off x="6907995" y="3061447"/>
            <a:ext cx="1579573" cy="1527172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51" name="Conector de seta reta 50"/>
          <p:cNvCxnSpPr>
            <a:cxnSpLocks noChangeAspect="1"/>
          </p:cNvCxnSpPr>
          <p:nvPr/>
        </p:nvCxnSpPr>
        <p:spPr bwMode="auto">
          <a:xfrm flipH="1" flipV="1">
            <a:off x="4484310" y="2466276"/>
            <a:ext cx="14198" cy="67469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cxnSp>
        <p:nvCxnSpPr>
          <p:cNvPr id="52" name="Conector de seta reta 51"/>
          <p:cNvCxnSpPr>
            <a:cxnSpLocks noChangeAspect="1"/>
          </p:cNvCxnSpPr>
          <p:nvPr/>
        </p:nvCxnSpPr>
        <p:spPr bwMode="auto">
          <a:xfrm flipV="1">
            <a:off x="4918537" y="2780928"/>
            <a:ext cx="445551" cy="470108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cxnSp>
        <p:nvCxnSpPr>
          <p:cNvPr id="53" name="Conector de seta reta 52"/>
          <p:cNvCxnSpPr>
            <a:cxnSpLocks noChangeAspect="1"/>
          </p:cNvCxnSpPr>
          <p:nvPr/>
        </p:nvCxnSpPr>
        <p:spPr bwMode="auto">
          <a:xfrm flipH="1" flipV="1">
            <a:off x="3707904" y="2780928"/>
            <a:ext cx="456582" cy="48288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cxnSp>
        <p:nvCxnSpPr>
          <p:cNvPr id="54" name="Conector de seta reta 53"/>
          <p:cNvCxnSpPr>
            <a:cxnSpLocks noChangeAspect="1"/>
          </p:cNvCxnSpPr>
          <p:nvPr/>
        </p:nvCxnSpPr>
        <p:spPr bwMode="auto">
          <a:xfrm flipH="1">
            <a:off x="4499992" y="4169278"/>
            <a:ext cx="4358" cy="69988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cxnSp>
        <p:nvCxnSpPr>
          <p:cNvPr id="55" name="Conector de seta reta 54"/>
          <p:cNvCxnSpPr>
            <a:cxnSpLocks noChangeAspect="1"/>
          </p:cNvCxnSpPr>
          <p:nvPr/>
        </p:nvCxnSpPr>
        <p:spPr bwMode="auto">
          <a:xfrm flipV="1">
            <a:off x="5094910" y="3707892"/>
            <a:ext cx="629218" cy="914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med" len="med"/>
          </a:ln>
          <a:effectLst/>
        </p:spPr>
      </p:cxnSp>
      <p:cxnSp>
        <p:nvCxnSpPr>
          <p:cNvPr id="56" name="Conector de seta reta 55"/>
          <p:cNvCxnSpPr>
            <a:cxnSpLocks noChangeAspect="1"/>
          </p:cNvCxnSpPr>
          <p:nvPr/>
        </p:nvCxnSpPr>
        <p:spPr bwMode="auto">
          <a:xfrm rot="1200000">
            <a:off x="4820139" y="4237612"/>
            <a:ext cx="568484" cy="28803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cxnSp>
        <p:nvCxnSpPr>
          <p:cNvPr id="57" name="Conector de seta reta 56"/>
          <p:cNvCxnSpPr>
            <a:cxnSpLocks noChangeAspect="1"/>
          </p:cNvCxnSpPr>
          <p:nvPr/>
        </p:nvCxnSpPr>
        <p:spPr bwMode="auto">
          <a:xfrm flipH="1" flipV="1">
            <a:off x="3347864" y="3645024"/>
            <a:ext cx="646588" cy="9144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cxnSp>
        <p:nvCxnSpPr>
          <p:cNvPr id="58" name="Conector de seta reta 57"/>
          <p:cNvCxnSpPr>
            <a:cxnSpLocks noChangeAspect="1"/>
          </p:cNvCxnSpPr>
          <p:nvPr/>
        </p:nvCxnSpPr>
        <p:spPr bwMode="auto">
          <a:xfrm flipH="1">
            <a:off x="3634370" y="4077072"/>
            <a:ext cx="505582" cy="38493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ysDot"/>
            <a:round/>
            <a:headEnd type="triangle" w="lg" len="lg"/>
            <a:tailEnd type="none" w="lg" len="med"/>
          </a:ln>
          <a:effectLst/>
        </p:spPr>
      </p:cxnSp>
      <p:sp>
        <p:nvSpPr>
          <p:cNvPr id="43" name="Retângulo 42"/>
          <p:cNvSpPr>
            <a:spLocks noChangeAspect="1"/>
          </p:cNvSpPr>
          <p:nvPr/>
        </p:nvSpPr>
        <p:spPr bwMode="auto">
          <a:xfrm>
            <a:off x="1180112" y="2743200"/>
            <a:ext cx="276559" cy="276589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Retângulo 45"/>
          <p:cNvSpPr>
            <a:spLocks noChangeAspect="1"/>
          </p:cNvSpPr>
          <p:nvPr/>
        </p:nvSpPr>
        <p:spPr bwMode="auto">
          <a:xfrm>
            <a:off x="3245426" y="2420888"/>
            <a:ext cx="2478702" cy="247898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1" name="Chave esquerda 40"/>
          <p:cNvSpPr/>
          <p:nvPr/>
        </p:nvSpPr>
        <p:spPr bwMode="auto">
          <a:xfrm rot="16200000">
            <a:off x="7380312" y="4221089"/>
            <a:ext cx="504056" cy="1224136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444208" y="5085184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~100 UA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7" name="Chave esquerda 46"/>
          <p:cNvSpPr/>
          <p:nvPr/>
        </p:nvSpPr>
        <p:spPr bwMode="auto">
          <a:xfrm rot="16200000">
            <a:off x="4247964" y="4041069"/>
            <a:ext cx="504056" cy="2592288"/>
          </a:xfrm>
          <a:prstGeom prst="leftBrace">
            <a:avLst>
              <a:gd name="adj1" fmla="val 44167"/>
              <a:gd name="adj2" fmla="val 48119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347864" y="5589240"/>
            <a:ext cx="230425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r>
              <a:rPr lang="pt-BR" sz="2400" b="0" kern="0" dirty="0" smtClean="0">
                <a:solidFill>
                  <a:schemeClr val="bg1"/>
                </a:solidFill>
                <a:latin typeface="Century Gothic" pitchFamily="34" charset="0"/>
              </a:rPr>
              <a:t>~10.000 UA</a:t>
            </a:r>
            <a:endParaRPr kumimoji="0" lang="pt-BR" sz="2400" b="0" i="0" u="none" strike="noStrike" kern="0" cap="none" spc="0" normalizeH="0" baseline="3000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0" grpId="0" animBg="1"/>
      <p:bldP spid="40" grpId="1" animBg="1"/>
      <p:bldP spid="50" grpId="0" animBg="1"/>
      <p:bldP spid="43" grpId="0" animBg="1"/>
      <p:bldP spid="46" grpId="0" animBg="1"/>
      <p:bldP spid="41" grpId="0" animBg="1"/>
      <p:bldP spid="42" grpId="0" build="allAtOnce"/>
      <p:bldP spid="47" grpId="0" animBg="1"/>
      <p:bldP spid="4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Estrela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28800"/>
            <a:ext cx="4834880" cy="4525963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Os átomos de hidrogênio movem-se tão rápido que se fundem, formando um átomo de </a:t>
            </a:r>
            <a:r>
              <a:rPr lang="pt-BR" dirty="0" smtClean="0">
                <a:solidFill>
                  <a:srgbClr val="FFFF00"/>
                </a:solidFill>
              </a:rPr>
              <a:t>Hélio </a:t>
            </a:r>
            <a:endParaRPr lang="pt-BR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Essa reação nuclear fornece energia para manter a estrela viva e se transforma em fonte de luz e calor essa é a essência de uma estrela </a:t>
            </a:r>
          </a:p>
          <a:p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5847" y="1628800"/>
            <a:ext cx="4438153" cy="453194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652120" y="6488668"/>
            <a:ext cx="2808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 smtClean="0"/>
              <a:t>Crédito imagem:</a:t>
            </a:r>
            <a:r>
              <a:rPr lang="pt-BR" sz="800" dirty="0" err="1" smtClean="0"/>
              <a:t>nasa</a:t>
            </a:r>
            <a:r>
              <a:rPr lang="pt-BR" sz="800" dirty="0" smtClean="0"/>
              <a:t> </a:t>
            </a:r>
            <a:endParaRPr lang="pt-BR" sz="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A gravidade forma a</a:t>
            </a:r>
            <a:r>
              <a:rPr lang="pt-BR" dirty="0" smtClean="0">
                <a:solidFill>
                  <a:srgbClr val="FF0000"/>
                </a:solidFill>
              </a:rPr>
              <a:t> ESTRELA  </a:t>
            </a:r>
            <a:r>
              <a:rPr lang="pt-BR" dirty="0" smtClean="0">
                <a:solidFill>
                  <a:srgbClr val="FFFF00"/>
                </a:solidFill>
              </a:rPr>
              <a:t>e depois quer </a:t>
            </a:r>
            <a:r>
              <a:rPr lang="pt-BR" dirty="0" smtClean="0">
                <a:solidFill>
                  <a:srgbClr val="FF0000"/>
                </a:solidFill>
              </a:rPr>
              <a:t>destruí-la</a:t>
            </a:r>
            <a:r>
              <a:rPr lang="pt-BR" dirty="0" smtClean="0">
                <a:solidFill>
                  <a:srgbClr val="FFFF00"/>
                </a:solidFill>
              </a:rPr>
              <a:t>, para lutar contra a gravidade precisamos de uma força </a:t>
            </a:r>
            <a:r>
              <a:rPr lang="pt-BR" b="1" dirty="0" smtClean="0">
                <a:solidFill>
                  <a:srgbClr val="FF0000"/>
                </a:solidFill>
              </a:rPr>
              <a:t>oposta;</a:t>
            </a:r>
            <a:r>
              <a:rPr lang="pt-BR" dirty="0" smtClean="0">
                <a:solidFill>
                  <a:srgbClr val="FFFF00"/>
                </a:solidFill>
              </a:rPr>
              <a:t> mas mesmo havendo uma força oposta ela não vai </a:t>
            </a:r>
            <a:r>
              <a:rPr lang="pt-BR" dirty="0" smtClean="0">
                <a:solidFill>
                  <a:srgbClr val="FFFF00"/>
                </a:solidFill>
              </a:rPr>
              <a:t>existir para sempre (</a:t>
            </a:r>
            <a:r>
              <a:rPr lang="pt-BR" smtClean="0">
                <a:solidFill>
                  <a:srgbClr val="FFFF00"/>
                </a:solidFill>
              </a:rPr>
              <a:t>Fusão Nuclear).</a:t>
            </a:r>
            <a:endParaRPr lang="pt-BR" dirty="0" smtClean="0">
              <a:solidFill>
                <a:srgbClr val="FFFF00"/>
              </a:solidFill>
            </a:endParaRPr>
          </a:p>
          <a:p>
            <a:endParaRPr lang="pt-BR" dirty="0"/>
          </a:p>
        </p:txBody>
      </p:sp>
      <p:pic>
        <p:nvPicPr>
          <p:cNvPr id="4" name="Imagem 3" descr="destruição de uma estr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068960"/>
            <a:ext cx="6840760" cy="35283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051720" y="6669360"/>
            <a:ext cx="5184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 smtClean="0"/>
              <a:t>https://www.google.com.br/search?q=destruir+uma+estrela&amp;rlz=1C1AVSK_enBR674BR674&amp;espv=2&amp;biw=1120&amp;bih=546&amp;source=lnms&amp;tbm=isch&amp;sa=X&amp;ved=0ahUKEwjQiZPhuZ3KAhUHhZAKHTeOBbUQ_AUIBigB#tbm=isch&amp;q=destrui%C3%A7%C3%A3o+de+uma+estrela+&amp;imgrc=1v8HlOuboUaatM%3A</a:t>
            </a:r>
            <a:endParaRPr lang="pt-BR" sz="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Outras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influências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: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rotação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 algn="just" defTabSz="762000">
              <a:buFont typeface="Wingdings" pitchFamily="2" charset="2"/>
              <a:buChar char="v"/>
              <a:defRPr/>
            </a:pP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campos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magnéticos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en-US" sz="32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755576" y="1484784"/>
            <a:ext cx="4000500" cy="1371600"/>
          </a:xfrm>
          <a:noFill/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Century Gothic" pitchFamily="34" charset="0"/>
              </a:rPr>
              <a:t>Gravidade</a:t>
            </a:r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b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  <a:t>x </a:t>
            </a:r>
            <a:br>
              <a:rPr lang="en-US" sz="540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en-US" sz="5400" dirty="0" err="1" smtClean="0">
                <a:solidFill>
                  <a:srgbClr val="FFFF00"/>
                </a:solidFill>
                <a:latin typeface="Century Gothic" pitchFamily="34" charset="0"/>
              </a:rPr>
              <a:t>Calor</a:t>
            </a:r>
            <a:endParaRPr lang="en-US" sz="540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24128" y="6567155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3" name="Seta para baixo 12"/>
          <p:cNvSpPr/>
          <p:nvPr/>
        </p:nvSpPr>
        <p:spPr bwMode="auto">
          <a:xfrm rot="2400000">
            <a:off x="6155434" y="2765735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baixo 16"/>
          <p:cNvSpPr/>
          <p:nvPr/>
        </p:nvSpPr>
        <p:spPr bwMode="auto">
          <a:xfrm rot="7800000">
            <a:off x="5955397" y="1183931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Seta para baixo 17"/>
          <p:cNvSpPr/>
          <p:nvPr/>
        </p:nvSpPr>
        <p:spPr bwMode="auto">
          <a:xfrm rot="13200000">
            <a:off x="7523088" y="981540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Seta para baixo 18"/>
          <p:cNvSpPr/>
          <p:nvPr/>
        </p:nvSpPr>
        <p:spPr bwMode="auto">
          <a:xfrm rot="18600000">
            <a:off x="7740339" y="2573614"/>
            <a:ext cx="484632" cy="464733"/>
          </a:xfrm>
          <a:prstGeom prst="downArrow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Seta para baixo 19"/>
          <p:cNvSpPr/>
          <p:nvPr/>
        </p:nvSpPr>
        <p:spPr bwMode="auto">
          <a:xfrm rot="2400000">
            <a:off x="7825385" y="611921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Seta para baixo 20"/>
          <p:cNvSpPr/>
          <p:nvPr/>
        </p:nvSpPr>
        <p:spPr bwMode="auto">
          <a:xfrm rot="7800000">
            <a:off x="8119830" y="287402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Seta para baixo 21"/>
          <p:cNvSpPr/>
          <p:nvPr/>
        </p:nvSpPr>
        <p:spPr bwMode="auto">
          <a:xfrm rot="13200000">
            <a:off x="5854899" y="3131854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3" name="Seta para baixo 22"/>
          <p:cNvSpPr/>
          <p:nvPr/>
        </p:nvSpPr>
        <p:spPr bwMode="auto">
          <a:xfrm rot="18600000">
            <a:off x="5589624" y="876850"/>
            <a:ext cx="484632" cy="464733"/>
          </a:xfrm>
          <a:prstGeom prst="downArrow">
            <a:avLst/>
          </a:prstGeom>
          <a:solidFill>
            <a:srgbClr val="00B0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2" grpId="0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O calor faz com que as partículas das estrelas movam-se e colidam 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Isso produz uma pressão que sustenta a estrela contra a gravidade, mas quando essa pressão para fora iguala-se á da gravidade 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Ela pode queimar tranquilamente </a:t>
            </a:r>
            <a:r>
              <a:rPr lang="pt-BR" dirty="0" smtClean="0">
                <a:solidFill>
                  <a:srgbClr val="FFFF00"/>
                </a:solidFill>
              </a:rPr>
              <a:t>até </a:t>
            </a:r>
            <a:r>
              <a:rPr lang="pt-BR" dirty="0" smtClean="0">
                <a:solidFill>
                  <a:srgbClr val="FFFF00"/>
                </a:solidFill>
              </a:rPr>
              <a:t>que haja alguma mudança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96" y="6525344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 smtClean="0"/>
              <a:t>https://www.google.com.br/search?q=particulas+em+colisao+estrelas&amp;rlz=1C1AVSK_enBR674BR674&amp;espv=2&amp;biw=1120&amp;bih=546&amp;source=lnms&amp;tbm=isch&amp;sa=X&amp;ved=0ahUKEwiq4o-jup3KAhXIlZAKHZPxBzUQ_AUIBygC#tbm=isch&amp;q=particulas+em+colisao&amp;imgrc=qJ_Mqjwft1XufM%3A</a:t>
            </a:r>
            <a:endParaRPr lang="pt-BR" sz="400" dirty="0"/>
          </a:p>
        </p:txBody>
      </p:sp>
      <p:pic>
        <p:nvPicPr>
          <p:cNvPr id="5" name="Imagem 4" descr="colis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89040"/>
            <a:ext cx="7560840" cy="27363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O que torna a vida </a:t>
            </a:r>
            <a:r>
              <a:rPr lang="pt-BR" dirty="0" err="1" smtClean="0">
                <a:solidFill>
                  <a:srgbClr val="FFFF00"/>
                </a:solidFill>
              </a:rPr>
              <a:t>possivel</a:t>
            </a:r>
            <a:r>
              <a:rPr lang="pt-BR" dirty="0" smtClean="0">
                <a:solidFill>
                  <a:srgbClr val="FFFF00"/>
                </a:solidFill>
              </a:rPr>
              <a:t> ?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008" y="1340768"/>
            <a:ext cx="4042792" cy="551723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rgbClr val="FFFF00"/>
                </a:solidFill>
              </a:rPr>
              <a:t>As estrelas passam o maior parte da vida neste estado de equilíbrio essa fase é conhecida como </a:t>
            </a:r>
            <a:r>
              <a:rPr lang="pt-BR" b="1" dirty="0" smtClean="0">
                <a:solidFill>
                  <a:srgbClr val="FF0000"/>
                </a:solidFill>
              </a:rPr>
              <a:t>sequencia principal </a:t>
            </a:r>
            <a:endParaRPr lang="pt-BR" b="1" dirty="0" smtClean="0">
              <a:solidFill>
                <a:srgbClr val="FFFF00"/>
              </a:solidFill>
            </a:endParaRPr>
          </a:p>
          <a:p>
            <a:r>
              <a:rPr lang="pt-BR" dirty="0" smtClean="0">
                <a:solidFill>
                  <a:srgbClr val="FFFF00"/>
                </a:solidFill>
              </a:rPr>
              <a:t>Elas emitem uma quantidade  de energia isso é o que torna a vida </a:t>
            </a:r>
            <a:r>
              <a:rPr lang="pt-BR" dirty="0" smtClean="0">
                <a:solidFill>
                  <a:srgbClr val="FFFF00"/>
                </a:solidFill>
              </a:rPr>
              <a:t>POSSÍVEL </a:t>
            </a:r>
            <a:endParaRPr lang="pt-BR" dirty="0" smtClean="0">
              <a:solidFill>
                <a:srgbClr val="FF0000"/>
              </a:solidFill>
            </a:endParaRPr>
          </a:p>
        </p:txBody>
      </p:sp>
      <p:pic>
        <p:nvPicPr>
          <p:cNvPr id="4" name="Imagem 3" descr="vida possiv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716016" cy="496855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7544" y="6669360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" dirty="0" smtClean="0"/>
              <a:t>https://www.google.com.br/search?q=vida+possivel&amp;rlz=1C1AVSK_enBR674BR674&amp;espv=2&amp;biw=1120&amp;bih=546&amp;source=lnms&amp;tbm=isch&amp;sa=X&amp;ved=0ahUKEwjzkJPsvZ3KAhVDk5AKHbwZBgMQ_AUIBygC#tbm=isch&amp;q=vida+possivel+p%C2%B4laneta+terra&amp;imgrc=_</a:t>
            </a:r>
            <a:endParaRPr lang="pt-BR" sz="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3126883"/>
            <a:ext cx="7162800" cy="624872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72000"/>
              </a:lnSpc>
            </a:pPr>
            <a:r>
              <a:rPr lang="pt-BR" sz="4800" b="0" dirty="0" smtClean="0">
                <a:solidFill>
                  <a:srgbClr val="FFFF00"/>
                </a:solidFill>
                <a:latin typeface="Century Gothic" pitchFamily="34" charset="0"/>
              </a:rPr>
              <a:t>As cores das estrelas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ESTRELAS......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20888"/>
            <a:ext cx="7859216" cy="3705275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  <a:latin typeface="Times New Roman" pitchFamily="18" charset="0"/>
              </a:rPr>
              <a:t> As estrelas são os tijolos que constituem o Universo. De alguma forma elas nascem e brilham por milhões ou até bilhões de anos até a sua morte que por sua vez originam outras estrelas formando um ciclo de vida estelar. Nós somos apenas restos deixados às margens de uma única estrela, o Sol.</a:t>
            </a:r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838200"/>
          </a:xfrm>
          <a:noFill/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As cores e as temperaturas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97375" y="1081088"/>
            <a:ext cx="3032125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defTabSz="762000"/>
            <a:r>
              <a:rPr lang="pt-BR" sz="4800" dirty="0">
                <a:solidFill>
                  <a:srgbClr val="3333FF"/>
                </a:solidFill>
                <a:latin typeface="Century Gothic" pitchFamily="34" charset="0"/>
              </a:rPr>
              <a:t>60.000 °C</a:t>
            </a:r>
          </a:p>
          <a:p>
            <a:pPr algn="l" defTabSz="762000"/>
            <a:r>
              <a:rPr lang="pt-BR" sz="4800" dirty="0">
                <a:solidFill>
                  <a:schemeClr val="hlink"/>
                </a:solidFill>
                <a:latin typeface="Century Gothic" pitchFamily="34" charset="0"/>
              </a:rPr>
              <a:t>30.000 °C</a:t>
            </a:r>
          </a:p>
          <a:p>
            <a:pPr algn="l" defTabSz="762000"/>
            <a:r>
              <a:rPr lang="pt-BR" sz="4800" dirty="0">
                <a:solidFill>
                  <a:schemeClr val="bg1"/>
                </a:solidFill>
                <a:latin typeface="Century Gothic" pitchFamily="34" charset="0"/>
              </a:rPr>
              <a:t>  9.500 °C</a:t>
            </a:r>
          </a:p>
          <a:p>
            <a:pPr algn="l" defTabSz="762000"/>
            <a:r>
              <a:rPr lang="pt-BR" sz="4800" dirty="0">
                <a:solidFill>
                  <a:srgbClr val="FFFFCC"/>
                </a:solidFill>
                <a:latin typeface="Century Gothic" pitchFamily="34" charset="0"/>
              </a:rPr>
              <a:t>  7.200 °C</a:t>
            </a:r>
          </a:p>
          <a:p>
            <a:pPr algn="l" defTabSz="762000"/>
            <a:r>
              <a:rPr lang="pt-BR" sz="4800" dirty="0">
                <a:solidFill>
                  <a:srgbClr val="FFFF00"/>
                </a:solidFill>
                <a:latin typeface="Century Gothic" pitchFamily="34" charset="0"/>
              </a:rPr>
              <a:t>  6.000 °C</a:t>
            </a:r>
          </a:p>
          <a:p>
            <a:pPr algn="l" defTabSz="762000"/>
            <a:r>
              <a:rPr lang="pt-BR" sz="4800" dirty="0">
                <a:solidFill>
                  <a:srgbClr val="FF9900"/>
                </a:solidFill>
                <a:latin typeface="Century Gothic" pitchFamily="34" charset="0"/>
              </a:rPr>
              <a:t>  5.000 °C</a:t>
            </a:r>
          </a:p>
          <a:p>
            <a:pPr algn="l" defTabSz="762000"/>
            <a:r>
              <a:rPr lang="pt-BR" sz="4800" dirty="0">
                <a:solidFill>
                  <a:srgbClr val="FF0000"/>
                </a:solidFill>
                <a:latin typeface="Century Gothic" pitchFamily="34" charset="0"/>
              </a:rPr>
              <a:t>  3.500 °C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1613465" y="5562600"/>
            <a:ext cx="798295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800" dirty="0">
                <a:solidFill>
                  <a:srgbClr val="FF0000"/>
                </a:solidFill>
                <a:latin typeface="Century Gothic" pitchFamily="34" charset="0"/>
              </a:rPr>
              <a:t>Fria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auto">
          <a:xfrm>
            <a:off x="1268677" y="1219200"/>
            <a:ext cx="1300036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defTabSz="762000"/>
            <a:r>
              <a:rPr lang="pt-BR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Quente</a:t>
            </a:r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7376714" y="4286250"/>
            <a:ext cx="54213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/>
            <a:r>
              <a:rPr lang="pt-BR" sz="20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58540" y="949326"/>
            <a:ext cx="673100" cy="5595939"/>
            <a:chOff x="96" y="742"/>
            <a:chExt cx="424" cy="3525"/>
          </a:xfrm>
        </p:grpSpPr>
        <p:sp>
          <p:nvSpPr>
            <p:cNvPr id="17432" name="Rectangle 16"/>
            <p:cNvSpPr>
              <a:spLocks noChangeArrowheads="1"/>
            </p:cNvSpPr>
            <p:nvPr/>
          </p:nvSpPr>
          <p:spPr bwMode="auto">
            <a:xfrm>
              <a:off x="240" y="742"/>
              <a:ext cx="136" cy="2968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3" name="Oval 17"/>
            <p:cNvSpPr>
              <a:spLocks noChangeArrowheads="1"/>
            </p:cNvSpPr>
            <p:nvPr/>
          </p:nvSpPr>
          <p:spPr bwMode="auto">
            <a:xfrm>
              <a:off x="96" y="3699"/>
              <a:ext cx="424" cy="568"/>
            </a:xfrm>
            <a:prstGeom prst="ellipse">
              <a:avLst/>
            </a:prstGeom>
            <a:solidFill>
              <a:schemeClr val="bg1">
                <a:alpha val="58000"/>
              </a:scheme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4" name="Rectangle 18"/>
            <p:cNvSpPr>
              <a:spLocks noChangeArrowheads="1"/>
            </p:cNvSpPr>
            <p:nvPr/>
          </p:nvSpPr>
          <p:spPr bwMode="auto">
            <a:xfrm>
              <a:off x="288" y="2745"/>
              <a:ext cx="47" cy="106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17435" name="Oval 19"/>
            <p:cNvSpPr>
              <a:spLocks noChangeArrowheads="1"/>
            </p:cNvSpPr>
            <p:nvPr/>
          </p:nvSpPr>
          <p:spPr bwMode="auto">
            <a:xfrm>
              <a:off x="144" y="3760"/>
              <a:ext cx="328" cy="44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7" name="Elipse 26"/>
          <p:cNvSpPr/>
          <p:nvPr/>
        </p:nvSpPr>
        <p:spPr bwMode="auto">
          <a:xfrm>
            <a:off x="3049973" y="1124744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78000">
                <a:srgbClr val="8856D2">
                  <a:alpha val="7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Elipse 27"/>
          <p:cNvSpPr/>
          <p:nvPr/>
        </p:nvSpPr>
        <p:spPr bwMode="auto">
          <a:xfrm>
            <a:off x="3048195" y="1857261"/>
            <a:ext cx="720000" cy="720000"/>
          </a:xfrm>
          <a:prstGeom prst="ellipse">
            <a:avLst/>
          </a:prstGeom>
          <a:gradFill>
            <a:gsLst>
              <a:gs pos="24000">
                <a:schemeClr val="bg1"/>
              </a:gs>
              <a:gs pos="56000">
                <a:srgbClr val="3788FF"/>
              </a:gs>
              <a:gs pos="100000">
                <a:schemeClr val="tx1">
                  <a:alpha val="42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Elipse 28"/>
          <p:cNvSpPr/>
          <p:nvPr/>
        </p:nvSpPr>
        <p:spPr bwMode="auto">
          <a:xfrm>
            <a:off x="3069771" y="2612278"/>
            <a:ext cx="720000" cy="720000"/>
          </a:xfrm>
          <a:prstGeom prst="ellipse">
            <a:avLst/>
          </a:prstGeom>
          <a:gradFill>
            <a:gsLst>
              <a:gs pos="25000">
                <a:schemeClr val="bg1"/>
              </a:gs>
              <a:gs pos="28000">
                <a:schemeClr val="bg1"/>
              </a:gs>
              <a:gs pos="100000">
                <a:schemeClr val="tx1"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/>
          <p:nvPr/>
        </p:nvSpPr>
        <p:spPr bwMode="auto">
          <a:xfrm>
            <a:off x="3082128" y="3325956"/>
            <a:ext cx="720000" cy="720000"/>
          </a:xfrm>
          <a:prstGeom prst="ellipse">
            <a:avLst/>
          </a:prstGeom>
          <a:gradFill>
            <a:gsLst>
              <a:gs pos="3000">
                <a:schemeClr val="bg1"/>
              </a:gs>
              <a:gs pos="30000">
                <a:srgbClr val="FFFFCC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Elipse 30"/>
          <p:cNvSpPr/>
          <p:nvPr/>
        </p:nvSpPr>
        <p:spPr bwMode="auto">
          <a:xfrm>
            <a:off x="3093765" y="4050304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3105979" y="4758027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3115634" y="5492598"/>
            <a:ext cx="720000" cy="720000"/>
          </a:xfrm>
          <a:prstGeom prst="ellipse">
            <a:avLst/>
          </a:prstGeom>
          <a:gradFill>
            <a:gsLst>
              <a:gs pos="19000">
                <a:schemeClr val="bg1"/>
              </a:gs>
              <a:gs pos="46000">
                <a:srgbClr val="FF0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5713413" cy="1143000"/>
          </a:xfrm>
          <a:noFill/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Century Gothic" pitchFamily="34" charset="0"/>
              </a:rPr>
              <a:t>Nascimento</a:t>
            </a:r>
            <a: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  <a:t> de </a:t>
            </a:r>
            <a:r>
              <a:rPr lang="en-US" dirty="0" err="1" smtClean="0">
                <a:solidFill>
                  <a:srgbClr val="FFFF00"/>
                </a:solidFill>
                <a:latin typeface="Century Gothic" pitchFamily="34" charset="0"/>
              </a:rPr>
              <a:t>uma</a:t>
            </a:r>
            <a: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en-US" dirty="0" err="1" smtClean="0">
                <a:solidFill>
                  <a:srgbClr val="FFFF00"/>
                </a:solidFill>
                <a:latin typeface="Century Gothic" pitchFamily="34" charset="0"/>
              </a:rPr>
              <a:t>estrela</a:t>
            </a:r>
            <a:endParaRPr lang="en-US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514600"/>
            <a:ext cx="1828800" cy="1828800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10200" y="4114800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588224" y="3429000"/>
            <a:ext cx="2306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Início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das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5334000" y="594928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2800" dirty="0" err="1">
                <a:latin typeface="Century Gothic" pitchFamily="34" charset="0"/>
              </a:rPr>
              <a:t>Nasceu</a:t>
            </a:r>
            <a:r>
              <a:rPr lang="en-US" sz="2800" dirty="0">
                <a:latin typeface="Century Gothic" pitchFamily="34" charset="0"/>
              </a:rPr>
              <a:t> a </a:t>
            </a:r>
            <a:r>
              <a:rPr lang="en-US" sz="2800" dirty="0" err="1">
                <a:latin typeface="Century Gothic" pitchFamily="34" charset="0"/>
              </a:rPr>
              <a:t>estrela</a:t>
            </a:r>
            <a:r>
              <a:rPr lang="en-US" sz="2800" dirty="0">
                <a:latin typeface="Century Gothic" pitchFamily="34" charset="0"/>
              </a:rPr>
              <a:t> !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52400" y="152400"/>
            <a:ext cx="3048000" cy="4108450"/>
            <a:chOff x="96" y="96"/>
            <a:chExt cx="1920" cy="2588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>
              <a:off x="96" y="96"/>
              <a:ext cx="1920" cy="1920"/>
            </a:xfrm>
            <a:prstGeom prst="ellipse">
              <a:avLst/>
            </a:prstGeom>
            <a:gradFill>
              <a:gsLst>
                <a:gs pos="20000">
                  <a:srgbClr val="C00000"/>
                </a:gs>
                <a:gs pos="1100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439" y="2160"/>
              <a:ext cx="10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Nebulosa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inicial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Elipse 15"/>
          <p:cNvSpPr/>
          <p:nvPr/>
        </p:nvSpPr>
        <p:spPr bwMode="auto">
          <a:xfrm>
            <a:off x="6948264" y="4725144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673807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cap="none" dirty="0" smtClean="0">
                <a:solidFill>
                  <a:srgbClr val="FFFF00"/>
                </a:solidFill>
                <a:latin typeface="Century Gothic" pitchFamily="34" charset="0"/>
              </a:rPr>
              <a:t>Vídeo:tamanhos estelares</a:t>
            </a:r>
            <a:endParaRPr lang="pt-BR" cap="none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4" name="tamanhos_estelare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998730"/>
            <a:ext cx="8640960" cy="486054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62"/>
          <p:cNvGrpSpPr/>
          <p:nvPr/>
        </p:nvGrpSpPr>
        <p:grpSpPr>
          <a:xfrm rot="1247221">
            <a:off x="3618162" y="3959602"/>
            <a:ext cx="2642629" cy="2529975"/>
            <a:chOff x="6354429" y="3743381"/>
            <a:chExt cx="2642629" cy="2529975"/>
          </a:xfrm>
        </p:grpSpPr>
        <p:grpSp>
          <p:nvGrpSpPr>
            <p:cNvPr id="4" name="Grupo 235"/>
            <p:cNvGrpSpPr/>
            <p:nvPr/>
          </p:nvGrpSpPr>
          <p:grpSpPr>
            <a:xfrm>
              <a:off x="6354429" y="3743381"/>
              <a:ext cx="2642629" cy="2529975"/>
              <a:chOff x="3111713" y="3522180"/>
              <a:chExt cx="2611233" cy="2396818"/>
            </a:xfrm>
          </p:grpSpPr>
          <p:grpSp>
            <p:nvGrpSpPr>
              <p:cNvPr id="5" name="Grupo 41"/>
              <p:cNvGrpSpPr/>
              <p:nvPr/>
            </p:nvGrpSpPr>
            <p:grpSpPr>
              <a:xfrm>
                <a:off x="3111713" y="3522180"/>
                <a:ext cx="2611233" cy="2396818"/>
                <a:chOff x="2031593" y="3522180"/>
                <a:chExt cx="2611233" cy="2396818"/>
              </a:xfrm>
            </p:grpSpPr>
            <p:sp>
              <p:nvSpPr>
                <p:cNvPr id="59" name="Nuvem 58"/>
                <p:cNvSpPr/>
                <p:nvPr/>
              </p:nvSpPr>
              <p:spPr bwMode="auto">
                <a:xfrm rot="10800000">
                  <a:off x="2031593" y="3522180"/>
                  <a:ext cx="2611233" cy="2396818"/>
                </a:xfrm>
                <a:prstGeom prst="cloud">
                  <a:avLst/>
                </a:prstGeom>
                <a:gradFill flip="none" rotWithShape="1">
                  <a:gsLst>
                    <a:gs pos="4000">
                      <a:schemeClr val="tx1">
                        <a:alpha val="18000"/>
                      </a:schemeClr>
                    </a:gs>
                    <a:gs pos="51000">
                      <a:srgbClr val="C00000">
                        <a:alpha val="84000"/>
                      </a:srgbClr>
                    </a:gs>
                    <a:gs pos="13000">
                      <a:schemeClr val="tx1">
                        <a:alpha val="0"/>
                      </a:schemeClr>
                    </a:gs>
                    <a:gs pos="100000">
                      <a:schemeClr val="tx1">
                        <a:alpha val="13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60" name="Nuvem 59"/>
                <p:cNvSpPr/>
                <p:nvPr/>
              </p:nvSpPr>
              <p:spPr bwMode="auto">
                <a:xfrm rot="7730160">
                  <a:off x="2244040" y="3891375"/>
                  <a:ext cx="2111348" cy="1667538"/>
                </a:xfrm>
                <a:prstGeom prst="cloud">
                  <a:avLst/>
                </a:prstGeom>
                <a:gradFill flip="none" rotWithShape="1">
                  <a:gsLst>
                    <a:gs pos="31000">
                      <a:schemeClr val="accent1">
                        <a:alpha val="57000"/>
                      </a:schemeClr>
                    </a:gs>
                    <a:gs pos="54000">
                      <a:srgbClr val="FFC000"/>
                    </a:gs>
                    <a:gs pos="94000">
                      <a:schemeClr val="tx1">
                        <a:alpha val="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065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8" name="Elipse 57"/>
              <p:cNvSpPr>
                <a:spLocks noChangeAspect="1"/>
              </p:cNvSpPr>
              <p:nvPr/>
            </p:nvSpPr>
            <p:spPr bwMode="auto">
              <a:xfrm>
                <a:off x="4264090" y="4591068"/>
                <a:ext cx="253410" cy="254816"/>
              </a:xfrm>
              <a:prstGeom prst="ellipse">
                <a:avLst/>
              </a:prstGeom>
              <a:gradFill flip="none" rotWithShape="1">
                <a:gsLst>
                  <a:gs pos="72000">
                    <a:schemeClr val="tx1">
                      <a:alpha val="0"/>
                      <a:lumMod val="29000"/>
                      <a:lumOff val="71000"/>
                    </a:schemeClr>
                  </a:gs>
                  <a:gs pos="89000">
                    <a:schemeClr val="tx1">
                      <a:alpha val="0"/>
                      <a:lumMod val="37000"/>
                    </a:schemeClr>
                  </a:gs>
                  <a:gs pos="12000">
                    <a:srgbClr val="7030A0"/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62" name="Elipse 61"/>
            <p:cNvSpPr>
              <a:spLocks noChangeAspect="1"/>
            </p:cNvSpPr>
            <p:nvPr/>
          </p:nvSpPr>
          <p:spPr bwMode="auto">
            <a:xfrm>
              <a:off x="7585610" y="4937099"/>
              <a:ext cx="126058" cy="126743"/>
            </a:xfrm>
            <a:prstGeom prst="ellipse">
              <a:avLst/>
            </a:prstGeom>
            <a:gradFill>
              <a:gsLst>
                <a:gs pos="75000">
                  <a:srgbClr val="7030A0">
                    <a:alpha val="81000"/>
                  </a:srgbClr>
                </a:gs>
                <a:gs pos="27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Nuvem 35"/>
          <p:cNvSpPr/>
          <p:nvPr/>
        </p:nvSpPr>
        <p:spPr bwMode="auto">
          <a:xfrm rot="4642871">
            <a:off x="196288" y="918150"/>
            <a:ext cx="2448272" cy="2664296"/>
          </a:xfrm>
          <a:prstGeom prst="cloud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C00000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06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Elipse 36"/>
          <p:cNvSpPr>
            <a:spLocks noChangeAspect="1"/>
          </p:cNvSpPr>
          <p:nvPr/>
        </p:nvSpPr>
        <p:spPr bwMode="auto">
          <a:xfrm>
            <a:off x="5975648" y="3573016"/>
            <a:ext cx="3240360" cy="3240360"/>
          </a:xfrm>
          <a:prstGeom prst="ellipse">
            <a:avLst/>
          </a:prstGeom>
          <a:gradFill>
            <a:gsLst>
              <a:gs pos="0">
                <a:srgbClr val="FFFF00"/>
              </a:gs>
              <a:gs pos="50000">
                <a:srgbClr val="FF0000"/>
              </a:gs>
              <a:gs pos="70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6516216" y="6536377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sz="1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5113542" y="2026279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>
                    <a:alpha val="0"/>
                  </a:schemeClr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21" name="CaixaDeTexto 220"/>
          <p:cNvSpPr txBox="1"/>
          <p:nvPr/>
        </p:nvSpPr>
        <p:spPr>
          <a:xfrm>
            <a:off x="7380312" y="630932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GV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2627784" y="594928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AB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107504" y="44624"/>
            <a:ext cx="90364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Resumo: evolução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strelas de pouca 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massa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647056" y="285293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8" name="Text Box 141"/>
          <p:cNvSpPr txBox="1">
            <a:spLocks noChangeArrowheads="1"/>
          </p:cNvSpPr>
          <p:nvPr/>
        </p:nvSpPr>
        <p:spPr bwMode="auto">
          <a:xfrm>
            <a:off x="35496" y="6571064"/>
            <a:ext cx="4644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6732240" y="1530503"/>
            <a:ext cx="1440160" cy="1440323"/>
            <a:chOff x="3035404" y="1160768"/>
            <a:chExt cx="1800001" cy="1800200"/>
          </a:xfrm>
        </p:grpSpPr>
        <p:sp>
          <p:nvSpPr>
            <p:cNvPr id="32" name="Elipse 31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Elipse 32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Elipse 33"/>
            <p:cNvSpPr/>
            <p:nvPr/>
          </p:nvSpPr>
          <p:spPr bwMode="auto">
            <a:xfrm>
              <a:off x="3035404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>
                    <a:alpha val="0"/>
                  </a:schemeClr>
                </a:gs>
                <a:gs pos="30000">
                  <a:srgbClr val="EA8D04">
                    <a:alpha val="66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8" name="CaixaDeTexto 37"/>
          <p:cNvSpPr txBox="1"/>
          <p:nvPr/>
        </p:nvSpPr>
        <p:spPr>
          <a:xfrm>
            <a:off x="6660232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Subgigante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4499992" y="630932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NP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827584" y="60212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8" name="Grupo 47"/>
          <p:cNvGrpSpPr/>
          <p:nvPr/>
        </p:nvGrpSpPr>
        <p:grpSpPr>
          <a:xfrm>
            <a:off x="499905" y="4736777"/>
            <a:ext cx="1659318" cy="1142251"/>
            <a:chOff x="1974712" y="3519279"/>
            <a:chExt cx="1949251" cy="1211747"/>
          </a:xfrm>
        </p:grpSpPr>
        <p:sp>
          <p:nvSpPr>
            <p:cNvPr id="40" name="Fluxograma: Atraso 39"/>
            <p:cNvSpPr/>
            <p:nvPr/>
          </p:nvSpPr>
          <p:spPr bwMode="auto">
            <a:xfrm rot="16787364">
              <a:off x="2537763" y="3584640"/>
              <a:ext cx="1140654" cy="1009932"/>
            </a:xfrm>
            <a:prstGeom prst="flowChartDelay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127000" dist="88900" dir="2700000">
                <a:prstClr val="black">
                  <a:alpha val="72000"/>
                </a:prstClr>
              </a:inn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CaixaDeTexto 41"/>
            <p:cNvSpPr txBox="1"/>
            <p:nvPr/>
          </p:nvSpPr>
          <p:spPr>
            <a:xfrm rot="681093">
              <a:off x="2632599" y="3817621"/>
              <a:ext cx="967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dirty="0" smtClean="0">
                  <a:solidFill>
                    <a:schemeClr val="bg1">
                      <a:lumMod val="50000"/>
                      <a:alpha val="99000"/>
                    </a:schemeClr>
                  </a:solidFill>
                  <a:latin typeface="Castellar" pitchFamily="18" charset="0"/>
                </a:rPr>
                <a:t>R.I.P.</a:t>
              </a:r>
              <a:endParaRPr lang="pt-BR" sz="2000" dirty="0">
                <a:solidFill>
                  <a:schemeClr val="bg1">
                    <a:lumMod val="50000"/>
                    <a:alpha val="99000"/>
                  </a:schemeClr>
                </a:solidFill>
                <a:latin typeface="Castellar" pitchFamily="18" charset="0"/>
              </a:endParaRPr>
            </a:p>
          </p:txBody>
        </p:sp>
        <p:sp>
          <p:nvSpPr>
            <p:cNvPr id="43" name="Forma livre 42"/>
            <p:cNvSpPr/>
            <p:nvPr/>
          </p:nvSpPr>
          <p:spPr bwMode="auto">
            <a:xfrm>
              <a:off x="2626047" y="4179121"/>
              <a:ext cx="289770" cy="41967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 rot="336398">
              <a:off x="2699791" y="4215883"/>
              <a:ext cx="123897" cy="74263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19039"/>
                <a:gd name="connsiteY0" fmla="*/ 0 h 41722"/>
                <a:gd name="connsiteX1" fmla="*/ 20861 w 219039"/>
                <a:gd name="connsiteY1" fmla="*/ 3477 h 41722"/>
                <a:gd name="connsiteX2" fmla="*/ 41722 w 219039"/>
                <a:gd name="connsiteY2" fmla="*/ 10430 h 41722"/>
                <a:gd name="connsiteX3" fmla="*/ 62583 w 219039"/>
                <a:gd name="connsiteY3" fmla="*/ 13907 h 41722"/>
                <a:gd name="connsiteX4" fmla="*/ 93874 w 219039"/>
                <a:gd name="connsiteY4" fmla="*/ 41722 h 41722"/>
                <a:gd name="connsiteX5" fmla="*/ 114735 w 219039"/>
                <a:gd name="connsiteY5" fmla="*/ 38245 h 41722"/>
                <a:gd name="connsiteX6" fmla="*/ 135596 w 219039"/>
                <a:gd name="connsiteY6" fmla="*/ 31291 h 41722"/>
                <a:gd name="connsiteX7" fmla="*/ 146026 w 219039"/>
                <a:gd name="connsiteY7" fmla="*/ 27814 h 41722"/>
                <a:gd name="connsiteX8" fmla="*/ 173841 w 219039"/>
                <a:gd name="connsiteY8" fmla="*/ 20861 h 41722"/>
                <a:gd name="connsiteX9" fmla="*/ 187748 w 219039"/>
                <a:gd name="connsiteY9" fmla="*/ 24338 h 41722"/>
                <a:gd name="connsiteX10" fmla="*/ 198178 w 219039"/>
                <a:gd name="connsiteY10" fmla="*/ 27814 h 41722"/>
                <a:gd name="connsiteX11" fmla="*/ 219039 w 219039"/>
                <a:gd name="connsiteY11" fmla="*/ 13907 h 41722"/>
                <a:gd name="connsiteX0" fmla="*/ 0 w 198178"/>
                <a:gd name="connsiteY0" fmla="*/ 0 h 41722"/>
                <a:gd name="connsiteX1" fmla="*/ 20861 w 198178"/>
                <a:gd name="connsiteY1" fmla="*/ 3477 h 41722"/>
                <a:gd name="connsiteX2" fmla="*/ 41722 w 198178"/>
                <a:gd name="connsiteY2" fmla="*/ 10430 h 41722"/>
                <a:gd name="connsiteX3" fmla="*/ 62583 w 198178"/>
                <a:gd name="connsiteY3" fmla="*/ 13907 h 41722"/>
                <a:gd name="connsiteX4" fmla="*/ 93874 w 198178"/>
                <a:gd name="connsiteY4" fmla="*/ 41722 h 41722"/>
                <a:gd name="connsiteX5" fmla="*/ 114735 w 198178"/>
                <a:gd name="connsiteY5" fmla="*/ 38245 h 41722"/>
                <a:gd name="connsiteX6" fmla="*/ 135596 w 198178"/>
                <a:gd name="connsiteY6" fmla="*/ 31291 h 41722"/>
                <a:gd name="connsiteX7" fmla="*/ 146026 w 198178"/>
                <a:gd name="connsiteY7" fmla="*/ 27814 h 41722"/>
                <a:gd name="connsiteX8" fmla="*/ 173841 w 198178"/>
                <a:gd name="connsiteY8" fmla="*/ 20861 h 41722"/>
                <a:gd name="connsiteX9" fmla="*/ 187748 w 198178"/>
                <a:gd name="connsiteY9" fmla="*/ 24338 h 41722"/>
                <a:gd name="connsiteX10" fmla="*/ 198178 w 198178"/>
                <a:gd name="connsiteY10" fmla="*/ 27814 h 41722"/>
                <a:gd name="connsiteX0" fmla="*/ 0 w 198178"/>
                <a:gd name="connsiteY0" fmla="*/ 0 h 44632"/>
                <a:gd name="connsiteX1" fmla="*/ 20861 w 198178"/>
                <a:gd name="connsiteY1" fmla="*/ 3477 h 44632"/>
                <a:gd name="connsiteX2" fmla="*/ 41722 w 198178"/>
                <a:gd name="connsiteY2" fmla="*/ 10430 h 44632"/>
                <a:gd name="connsiteX3" fmla="*/ 62583 w 198178"/>
                <a:gd name="connsiteY3" fmla="*/ 13907 h 44632"/>
                <a:gd name="connsiteX4" fmla="*/ 78808 w 198178"/>
                <a:gd name="connsiteY4" fmla="*/ 44632 h 44632"/>
                <a:gd name="connsiteX5" fmla="*/ 114735 w 198178"/>
                <a:gd name="connsiteY5" fmla="*/ 38245 h 44632"/>
                <a:gd name="connsiteX6" fmla="*/ 135596 w 198178"/>
                <a:gd name="connsiteY6" fmla="*/ 31291 h 44632"/>
                <a:gd name="connsiteX7" fmla="*/ 146026 w 198178"/>
                <a:gd name="connsiteY7" fmla="*/ 27814 h 44632"/>
                <a:gd name="connsiteX8" fmla="*/ 173841 w 198178"/>
                <a:gd name="connsiteY8" fmla="*/ 20861 h 44632"/>
                <a:gd name="connsiteX9" fmla="*/ 187748 w 198178"/>
                <a:gd name="connsiteY9" fmla="*/ 24338 h 44632"/>
                <a:gd name="connsiteX10" fmla="*/ 198178 w 198178"/>
                <a:gd name="connsiteY10" fmla="*/ 27814 h 44632"/>
                <a:gd name="connsiteX0" fmla="*/ 0 w 187748"/>
                <a:gd name="connsiteY0" fmla="*/ 0 h 44632"/>
                <a:gd name="connsiteX1" fmla="*/ 20861 w 187748"/>
                <a:gd name="connsiteY1" fmla="*/ 3477 h 44632"/>
                <a:gd name="connsiteX2" fmla="*/ 41722 w 187748"/>
                <a:gd name="connsiteY2" fmla="*/ 10430 h 44632"/>
                <a:gd name="connsiteX3" fmla="*/ 62583 w 187748"/>
                <a:gd name="connsiteY3" fmla="*/ 13907 h 44632"/>
                <a:gd name="connsiteX4" fmla="*/ 78808 w 187748"/>
                <a:gd name="connsiteY4" fmla="*/ 44632 h 44632"/>
                <a:gd name="connsiteX5" fmla="*/ 114735 w 187748"/>
                <a:gd name="connsiteY5" fmla="*/ 38245 h 44632"/>
                <a:gd name="connsiteX6" fmla="*/ 135596 w 187748"/>
                <a:gd name="connsiteY6" fmla="*/ 31291 h 44632"/>
                <a:gd name="connsiteX7" fmla="*/ 146026 w 187748"/>
                <a:gd name="connsiteY7" fmla="*/ 27814 h 44632"/>
                <a:gd name="connsiteX8" fmla="*/ 173841 w 187748"/>
                <a:gd name="connsiteY8" fmla="*/ 20861 h 44632"/>
                <a:gd name="connsiteX9" fmla="*/ 187748 w 187748"/>
                <a:gd name="connsiteY9" fmla="*/ 24338 h 44632"/>
                <a:gd name="connsiteX0" fmla="*/ 0 w 173841"/>
                <a:gd name="connsiteY0" fmla="*/ 0 h 44632"/>
                <a:gd name="connsiteX1" fmla="*/ 20861 w 173841"/>
                <a:gd name="connsiteY1" fmla="*/ 3477 h 44632"/>
                <a:gd name="connsiteX2" fmla="*/ 41722 w 173841"/>
                <a:gd name="connsiteY2" fmla="*/ 10430 h 44632"/>
                <a:gd name="connsiteX3" fmla="*/ 62583 w 173841"/>
                <a:gd name="connsiteY3" fmla="*/ 13907 h 44632"/>
                <a:gd name="connsiteX4" fmla="*/ 78808 w 173841"/>
                <a:gd name="connsiteY4" fmla="*/ 44632 h 44632"/>
                <a:gd name="connsiteX5" fmla="*/ 114735 w 173841"/>
                <a:gd name="connsiteY5" fmla="*/ 38245 h 44632"/>
                <a:gd name="connsiteX6" fmla="*/ 135596 w 173841"/>
                <a:gd name="connsiteY6" fmla="*/ 31291 h 44632"/>
                <a:gd name="connsiteX7" fmla="*/ 146026 w 173841"/>
                <a:gd name="connsiteY7" fmla="*/ 27814 h 44632"/>
                <a:gd name="connsiteX8" fmla="*/ 173841 w 173841"/>
                <a:gd name="connsiteY8" fmla="*/ 20861 h 44632"/>
                <a:gd name="connsiteX0" fmla="*/ 0 w 146026"/>
                <a:gd name="connsiteY0" fmla="*/ 0 h 44632"/>
                <a:gd name="connsiteX1" fmla="*/ 20861 w 146026"/>
                <a:gd name="connsiteY1" fmla="*/ 3477 h 44632"/>
                <a:gd name="connsiteX2" fmla="*/ 41722 w 146026"/>
                <a:gd name="connsiteY2" fmla="*/ 10430 h 44632"/>
                <a:gd name="connsiteX3" fmla="*/ 62583 w 146026"/>
                <a:gd name="connsiteY3" fmla="*/ 13907 h 44632"/>
                <a:gd name="connsiteX4" fmla="*/ 78808 w 146026"/>
                <a:gd name="connsiteY4" fmla="*/ 44632 h 44632"/>
                <a:gd name="connsiteX5" fmla="*/ 114735 w 146026"/>
                <a:gd name="connsiteY5" fmla="*/ 38245 h 44632"/>
                <a:gd name="connsiteX6" fmla="*/ 135596 w 146026"/>
                <a:gd name="connsiteY6" fmla="*/ 31291 h 44632"/>
                <a:gd name="connsiteX7" fmla="*/ 146026 w 146026"/>
                <a:gd name="connsiteY7" fmla="*/ 27814 h 4463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78808 w 157616"/>
                <a:gd name="connsiteY4" fmla="*/ 44632 h 45352"/>
                <a:gd name="connsiteX5" fmla="*/ 114735 w 157616"/>
                <a:gd name="connsiteY5" fmla="*/ 38245 h 45352"/>
                <a:gd name="connsiteX6" fmla="*/ 135596 w 157616"/>
                <a:gd name="connsiteY6" fmla="*/ 31291 h 45352"/>
                <a:gd name="connsiteX7" fmla="*/ 157616 w 157616"/>
                <a:gd name="connsiteY7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14735 w 157616"/>
                <a:gd name="connsiteY4" fmla="*/ 38245 h 45352"/>
                <a:gd name="connsiteX5" fmla="*/ 135596 w 157616"/>
                <a:gd name="connsiteY5" fmla="*/ 31291 h 45352"/>
                <a:gd name="connsiteX6" fmla="*/ 157616 w 157616"/>
                <a:gd name="connsiteY6" fmla="*/ 44633 h 45352"/>
                <a:gd name="connsiteX0" fmla="*/ 0 w 157616"/>
                <a:gd name="connsiteY0" fmla="*/ 0 h 45910"/>
                <a:gd name="connsiteX1" fmla="*/ 20861 w 157616"/>
                <a:gd name="connsiteY1" fmla="*/ 3477 h 45910"/>
                <a:gd name="connsiteX2" fmla="*/ 41722 w 157616"/>
                <a:gd name="connsiteY2" fmla="*/ 10430 h 45910"/>
                <a:gd name="connsiteX3" fmla="*/ 62583 w 157616"/>
                <a:gd name="connsiteY3" fmla="*/ 13907 h 45910"/>
                <a:gd name="connsiteX4" fmla="*/ 78809 w 157616"/>
                <a:gd name="connsiteY4" fmla="*/ 45910 h 45910"/>
                <a:gd name="connsiteX5" fmla="*/ 135596 w 157616"/>
                <a:gd name="connsiteY5" fmla="*/ 31291 h 45910"/>
                <a:gd name="connsiteX6" fmla="*/ 157616 w 157616"/>
                <a:gd name="connsiteY6" fmla="*/ 44633 h 45910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57616"/>
                <a:gd name="connsiteY0" fmla="*/ 0 h 45352"/>
                <a:gd name="connsiteX1" fmla="*/ 20861 w 157616"/>
                <a:gd name="connsiteY1" fmla="*/ 3477 h 45352"/>
                <a:gd name="connsiteX2" fmla="*/ 41722 w 157616"/>
                <a:gd name="connsiteY2" fmla="*/ 10430 h 45352"/>
                <a:gd name="connsiteX3" fmla="*/ 62583 w 157616"/>
                <a:gd name="connsiteY3" fmla="*/ 13907 h 45352"/>
                <a:gd name="connsiteX4" fmla="*/ 135596 w 157616"/>
                <a:gd name="connsiteY4" fmla="*/ 31291 h 45352"/>
                <a:gd name="connsiteX5" fmla="*/ 157616 w 157616"/>
                <a:gd name="connsiteY5" fmla="*/ 44633 h 45352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  <a:gd name="connsiteX0" fmla="*/ 0 w 135596"/>
                <a:gd name="connsiteY0" fmla="*/ 0 h 39239"/>
                <a:gd name="connsiteX1" fmla="*/ 20861 w 135596"/>
                <a:gd name="connsiteY1" fmla="*/ 3477 h 39239"/>
                <a:gd name="connsiteX2" fmla="*/ 41722 w 135596"/>
                <a:gd name="connsiteY2" fmla="*/ 10430 h 39239"/>
                <a:gd name="connsiteX3" fmla="*/ 62583 w 135596"/>
                <a:gd name="connsiteY3" fmla="*/ 13907 h 39239"/>
                <a:gd name="connsiteX4" fmla="*/ 135596 w 135596"/>
                <a:gd name="connsiteY4" fmla="*/ 31291 h 3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596" h="39239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78229" y="17384"/>
                    <a:pt x="111751" y="39239"/>
                    <a:pt x="135596" y="31291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3347864" y="3785288"/>
              <a:ext cx="216024" cy="75760"/>
            </a:xfrm>
            <a:custGeom>
              <a:avLst/>
              <a:gdLst>
                <a:gd name="connsiteX0" fmla="*/ 0 w 236423"/>
                <a:gd name="connsiteY0" fmla="*/ 0 h 41722"/>
                <a:gd name="connsiteX1" fmla="*/ 20861 w 236423"/>
                <a:gd name="connsiteY1" fmla="*/ 3477 h 41722"/>
                <a:gd name="connsiteX2" fmla="*/ 41722 w 236423"/>
                <a:gd name="connsiteY2" fmla="*/ 10430 h 41722"/>
                <a:gd name="connsiteX3" fmla="*/ 62583 w 236423"/>
                <a:gd name="connsiteY3" fmla="*/ 13907 h 41722"/>
                <a:gd name="connsiteX4" fmla="*/ 93874 w 236423"/>
                <a:gd name="connsiteY4" fmla="*/ 41722 h 41722"/>
                <a:gd name="connsiteX5" fmla="*/ 114735 w 236423"/>
                <a:gd name="connsiteY5" fmla="*/ 38245 h 41722"/>
                <a:gd name="connsiteX6" fmla="*/ 135596 w 236423"/>
                <a:gd name="connsiteY6" fmla="*/ 31291 h 41722"/>
                <a:gd name="connsiteX7" fmla="*/ 146026 w 236423"/>
                <a:gd name="connsiteY7" fmla="*/ 27814 h 41722"/>
                <a:gd name="connsiteX8" fmla="*/ 173841 w 236423"/>
                <a:gd name="connsiteY8" fmla="*/ 20861 h 41722"/>
                <a:gd name="connsiteX9" fmla="*/ 187748 w 236423"/>
                <a:gd name="connsiteY9" fmla="*/ 24338 h 41722"/>
                <a:gd name="connsiteX10" fmla="*/ 198178 w 236423"/>
                <a:gd name="connsiteY10" fmla="*/ 27814 h 41722"/>
                <a:gd name="connsiteX11" fmla="*/ 219039 w 236423"/>
                <a:gd name="connsiteY11" fmla="*/ 13907 h 41722"/>
                <a:gd name="connsiteX12" fmla="*/ 236423 w 236423"/>
                <a:gd name="connsiteY12" fmla="*/ 20861 h 41722"/>
                <a:gd name="connsiteX0" fmla="*/ 0 w 289770"/>
                <a:gd name="connsiteY0" fmla="*/ 0 h 41967"/>
                <a:gd name="connsiteX1" fmla="*/ 20861 w 289770"/>
                <a:gd name="connsiteY1" fmla="*/ 3477 h 41967"/>
                <a:gd name="connsiteX2" fmla="*/ 41722 w 289770"/>
                <a:gd name="connsiteY2" fmla="*/ 10430 h 41967"/>
                <a:gd name="connsiteX3" fmla="*/ 62583 w 289770"/>
                <a:gd name="connsiteY3" fmla="*/ 13907 h 41967"/>
                <a:gd name="connsiteX4" fmla="*/ 93874 w 289770"/>
                <a:gd name="connsiteY4" fmla="*/ 41722 h 41967"/>
                <a:gd name="connsiteX5" fmla="*/ 114735 w 289770"/>
                <a:gd name="connsiteY5" fmla="*/ 38245 h 41967"/>
                <a:gd name="connsiteX6" fmla="*/ 135596 w 289770"/>
                <a:gd name="connsiteY6" fmla="*/ 31291 h 41967"/>
                <a:gd name="connsiteX7" fmla="*/ 146026 w 289770"/>
                <a:gd name="connsiteY7" fmla="*/ 27814 h 41967"/>
                <a:gd name="connsiteX8" fmla="*/ 173841 w 289770"/>
                <a:gd name="connsiteY8" fmla="*/ 20861 h 41967"/>
                <a:gd name="connsiteX9" fmla="*/ 187748 w 289770"/>
                <a:gd name="connsiteY9" fmla="*/ 24338 h 41967"/>
                <a:gd name="connsiteX10" fmla="*/ 198178 w 289770"/>
                <a:gd name="connsiteY10" fmla="*/ 27814 h 41967"/>
                <a:gd name="connsiteX11" fmla="*/ 219039 w 289770"/>
                <a:gd name="connsiteY11" fmla="*/ 13907 h 41967"/>
                <a:gd name="connsiteX12" fmla="*/ 289770 w 289770"/>
                <a:gd name="connsiteY12" fmla="*/ 41967 h 4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770" h="41967">
                  <a:moveTo>
                    <a:pt x="0" y="0"/>
                  </a:moveTo>
                  <a:cubicBezTo>
                    <a:pt x="6954" y="1159"/>
                    <a:pt x="14022" y="1767"/>
                    <a:pt x="20861" y="3477"/>
                  </a:cubicBezTo>
                  <a:cubicBezTo>
                    <a:pt x="27972" y="5255"/>
                    <a:pt x="34492" y="9225"/>
                    <a:pt x="41722" y="10430"/>
                  </a:cubicBezTo>
                  <a:lnTo>
                    <a:pt x="62583" y="13907"/>
                  </a:lnTo>
                  <a:cubicBezTo>
                    <a:pt x="86399" y="37723"/>
                    <a:pt x="75262" y="29313"/>
                    <a:pt x="93874" y="41722"/>
                  </a:cubicBezTo>
                  <a:cubicBezTo>
                    <a:pt x="100828" y="40563"/>
                    <a:pt x="107896" y="39955"/>
                    <a:pt x="114735" y="38245"/>
                  </a:cubicBezTo>
                  <a:cubicBezTo>
                    <a:pt x="121846" y="36467"/>
                    <a:pt x="128642" y="33609"/>
                    <a:pt x="135596" y="31291"/>
                  </a:cubicBezTo>
                  <a:cubicBezTo>
                    <a:pt x="139073" y="30132"/>
                    <a:pt x="142432" y="28533"/>
                    <a:pt x="146026" y="27814"/>
                  </a:cubicBezTo>
                  <a:cubicBezTo>
                    <a:pt x="167004" y="23619"/>
                    <a:pt x="157804" y="26207"/>
                    <a:pt x="173841" y="20861"/>
                  </a:cubicBezTo>
                  <a:cubicBezTo>
                    <a:pt x="178477" y="22020"/>
                    <a:pt x="183153" y="23025"/>
                    <a:pt x="187748" y="24338"/>
                  </a:cubicBezTo>
                  <a:cubicBezTo>
                    <a:pt x="191272" y="25345"/>
                    <a:pt x="194701" y="28973"/>
                    <a:pt x="198178" y="27814"/>
                  </a:cubicBezTo>
                  <a:cubicBezTo>
                    <a:pt x="206106" y="25171"/>
                    <a:pt x="219039" y="13907"/>
                    <a:pt x="219039" y="13907"/>
                  </a:cubicBezTo>
                  <a:cubicBezTo>
                    <a:pt x="234536" y="17782"/>
                    <a:pt x="282914" y="35111"/>
                    <a:pt x="289770" y="41967"/>
                  </a:cubicBezTo>
                </a:path>
              </a:pathLst>
            </a:cu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 rot="20587724">
              <a:off x="2392088" y="4096587"/>
              <a:ext cx="193524" cy="319314"/>
            </a:xfrm>
            <a:custGeom>
              <a:avLst/>
              <a:gdLst>
                <a:gd name="connsiteX0" fmla="*/ 58058 w 193524"/>
                <a:gd name="connsiteY0" fmla="*/ 319314 h 319314"/>
                <a:gd name="connsiteX1" fmla="*/ 60477 w 193524"/>
                <a:gd name="connsiteY1" fmla="*/ 312057 h 319314"/>
                <a:gd name="connsiteX2" fmla="*/ 58058 w 193524"/>
                <a:gd name="connsiteY2" fmla="*/ 304800 h 319314"/>
                <a:gd name="connsiteX3" fmla="*/ 55639 w 193524"/>
                <a:gd name="connsiteY3" fmla="*/ 290286 h 319314"/>
                <a:gd name="connsiteX4" fmla="*/ 50800 w 193524"/>
                <a:gd name="connsiteY4" fmla="*/ 270933 h 319314"/>
                <a:gd name="connsiteX5" fmla="*/ 48381 w 193524"/>
                <a:gd name="connsiteY5" fmla="*/ 261257 h 319314"/>
                <a:gd name="connsiteX6" fmla="*/ 43543 w 193524"/>
                <a:gd name="connsiteY6" fmla="*/ 254000 h 319314"/>
                <a:gd name="connsiteX7" fmla="*/ 38705 w 193524"/>
                <a:gd name="connsiteY7" fmla="*/ 237067 h 319314"/>
                <a:gd name="connsiteX8" fmla="*/ 33867 w 193524"/>
                <a:gd name="connsiteY8" fmla="*/ 229809 h 319314"/>
                <a:gd name="connsiteX9" fmla="*/ 29029 w 193524"/>
                <a:gd name="connsiteY9" fmla="*/ 210457 h 319314"/>
                <a:gd name="connsiteX10" fmla="*/ 26610 w 193524"/>
                <a:gd name="connsiteY10" fmla="*/ 193524 h 319314"/>
                <a:gd name="connsiteX11" fmla="*/ 21772 w 193524"/>
                <a:gd name="connsiteY11" fmla="*/ 179009 h 319314"/>
                <a:gd name="connsiteX12" fmla="*/ 14515 w 193524"/>
                <a:gd name="connsiteY12" fmla="*/ 162076 h 319314"/>
                <a:gd name="connsiteX13" fmla="*/ 7258 w 193524"/>
                <a:gd name="connsiteY13" fmla="*/ 157238 h 319314"/>
                <a:gd name="connsiteX14" fmla="*/ 0 w 193524"/>
                <a:gd name="connsiteY14" fmla="*/ 133048 h 319314"/>
                <a:gd name="connsiteX15" fmla="*/ 2420 w 193524"/>
                <a:gd name="connsiteY15" fmla="*/ 125790 h 319314"/>
                <a:gd name="connsiteX16" fmla="*/ 16934 w 193524"/>
                <a:gd name="connsiteY16" fmla="*/ 130629 h 319314"/>
                <a:gd name="connsiteX17" fmla="*/ 24191 w 193524"/>
                <a:gd name="connsiteY17" fmla="*/ 133048 h 319314"/>
                <a:gd name="connsiteX18" fmla="*/ 38705 w 193524"/>
                <a:gd name="connsiteY18" fmla="*/ 142724 h 319314"/>
                <a:gd name="connsiteX19" fmla="*/ 45962 w 193524"/>
                <a:gd name="connsiteY19" fmla="*/ 147562 h 319314"/>
                <a:gd name="connsiteX20" fmla="*/ 50800 w 193524"/>
                <a:gd name="connsiteY20" fmla="*/ 154819 h 319314"/>
                <a:gd name="connsiteX21" fmla="*/ 55639 w 193524"/>
                <a:gd name="connsiteY21" fmla="*/ 159657 h 319314"/>
                <a:gd name="connsiteX22" fmla="*/ 65315 w 193524"/>
                <a:gd name="connsiteY22" fmla="*/ 171752 h 319314"/>
                <a:gd name="connsiteX23" fmla="*/ 67734 w 193524"/>
                <a:gd name="connsiteY23" fmla="*/ 217714 h 319314"/>
                <a:gd name="connsiteX24" fmla="*/ 70153 w 193524"/>
                <a:gd name="connsiteY24" fmla="*/ 224971 h 319314"/>
                <a:gd name="connsiteX25" fmla="*/ 79829 w 193524"/>
                <a:gd name="connsiteY25" fmla="*/ 239486 h 319314"/>
                <a:gd name="connsiteX26" fmla="*/ 84667 w 193524"/>
                <a:gd name="connsiteY26" fmla="*/ 246743 h 319314"/>
                <a:gd name="connsiteX27" fmla="*/ 89505 w 193524"/>
                <a:gd name="connsiteY27" fmla="*/ 254000 h 319314"/>
                <a:gd name="connsiteX28" fmla="*/ 94343 w 193524"/>
                <a:gd name="connsiteY28" fmla="*/ 263676 h 319314"/>
                <a:gd name="connsiteX29" fmla="*/ 104020 w 193524"/>
                <a:gd name="connsiteY29" fmla="*/ 278190 h 319314"/>
                <a:gd name="connsiteX30" fmla="*/ 106439 w 193524"/>
                <a:gd name="connsiteY30" fmla="*/ 304800 h 319314"/>
                <a:gd name="connsiteX31" fmla="*/ 99181 w 193524"/>
                <a:gd name="connsiteY31" fmla="*/ 280609 h 319314"/>
                <a:gd name="connsiteX32" fmla="*/ 94343 w 193524"/>
                <a:gd name="connsiteY32" fmla="*/ 270933 h 319314"/>
                <a:gd name="connsiteX33" fmla="*/ 91924 w 193524"/>
                <a:gd name="connsiteY33" fmla="*/ 261257 h 319314"/>
                <a:gd name="connsiteX34" fmla="*/ 84667 w 193524"/>
                <a:gd name="connsiteY34" fmla="*/ 241905 h 319314"/>
                <a:gd name="connsiteX35" fmla="*/ 82248 w 193524"/>
                <a:gd name="connsiteY35" fmla="*/ 229809 h 319314"/>
                <a:gd name="connsiteX36" fmla="*/ 77410 w 193524"/>
                <a:gd name="connsiteY36" fmla="*/ 215295 h 319314"/>
                <a:gd name="connsiteX37" fmla="*/ 74991 w 193524"/>
                <a:gd name="connsiteY37" fmla="*/ 87086 h 319314"/>
                <a:gd name="connsiteX38" fmla="*/ 72572 w 193524"/>
                <a:gd name="connsiteY38" fmla="*/ 79829 h 319314"/>
                <a:gd name="connsiteX39" fmla="*/ 84667 w 193524"/>
                <a:gd name="connsiteY39" fmla="*/ 96762 h 319314"/>
                <a:gd name="connsiteX40" fmla="*/ 87086 w 193524"/>
                <a:gd name="connsiteY40" fmla="*/ 106438 h 319314"/>
                <a:gd name="connsiteX41" fmla="*/ 96762 w 193524"/>
                <a:gd name="connsiteY41" fmla="*/ 123371 h 319314"/>
                <a:gd name="connsiteX42" fmla="*/ 99181 w 193524"/>
                <a:gd name="connsiteY42" fmla="*/ 130629 h 319314"/>
                <a:gd name="connsiteX43" fmla="*/ 104020 w 193524"/>
                <a:gd name="connsiteY43" fmla="*/ 137886 h 319314"/>
                <a:gd name="connsiteX44" fmla="*/ 106439 w 193524"/>
                <a:gd name="connsiteY44" fmla="*/ 149981 h 319314"/>
                <a:gd name="connsiteX45" fmla="*/ 111277 w 193524"/>
                <a:gd name="connsiteY45" fmla="*/ 159657 h 319314"/>
                <a:gd name="connsiteX46" fmla="*/ 113696 w 193524"/>
                <a:gd name="connsiteY46" fmla="*/ 166914 h 319314"/>
                <a:gd name="connsiteX47" fmla="*/ 118534 w 193524"/>
                <a:gd name="connsiteY47" fmla="*/ 176590 h 319314"/>
                <a:gd name="connsiteX48" fmla="*/ 120953 w 193524"/>
                <a:gd name="connsiteY48" fmla="*/ 183848 h 319314"/>
                <a:gd name="connsiteX49" fmla="*/ 125791 w 193524"/>
                <a:gd name="connsiteY49" fmla="*/ 193524 h 319314"/>
                <a:gd name="connsiteX50" fmla="*/ 130629 w 193524"/>
                <a:gd name="connsiteY50" fmla="*/ 212876 h 319314"/>
                <a:gd name="connsiteX51" fmla="*/ 135467 w 193524"/>
                <a:gd name="connsiteY51" fmla="*/ 241905 h 319314"/>
                <a:gd name="connsiteX52" fmla="*/ 137886 w 193524"/>
                <a:gd name="connsiteY52" fmla="*/ 256419 h 319314"/>
                <a:gd name="connsiteX53" fmla="*/ 140305 w 193524"/>
                <a:gd name="connsiteY53" fmla="*/ 263676 h 319314"/>
                <a:gd name="connsiteX54" fmla="*/ 142724 w 193524"/>
                <a:gd name="connsiteY54" fmla="*/ 278190 h 319314"/>
                <a:gd name="connsiteX55" fmla="*/ 145143 w 193524"/>
                <a:gd name="connsiteY55" fmla="*/ 290286 h 319314"/>
                <a:gd name="connsiteX56" fmla="*/ 142724 w 193524"/>
                <a:gd name="connsiteY56" fmla="*/ 297543 h 319314"/>
                <a:gd name="connsiteX57" fmla="*/ 135467 w 193524"/>
                <a:gd name="connsiteY57" fmla="*/ 270933 h 319314"/>
                <a:gd name="connsiteX58" fmla="*/ 133048 w 193524"/>
                <a:gd name="connsiteY58" fmla="*/ 263676 h 319314"/>
                <a:gd name="connsiteX59" fmla="*/ 130629 w 193524"/>
                <a:gd name="connsiteY59" fmla="*/ 246743 h 319314"/>
                <a:gd name="connsiteX60" fmla="*/ 125791 w 193524"/>
                <a:gd name="connsiteY60" fmla="*/ 227390 h 319314"/>
                <a:gd name="connsiteX61" fmla="*/ 120953 w 193524"/>
                <a:gd name="connsiteY61" fmla="*/ 205619 h 319314"/>
                <a:gd name="connsiteX62" fmla="*/ 118534 w 193524"/>
                <a:gd name="connsiteY62" fmla="*/ 176590 h 319314"/>
                <a:gd name="connsiteX63" fmla="*/ 113696 w 193524"/>
                <a:gd name="connsiteY63" fmla="*/ 162076 h 319314"/>
                <a:gd name="connsiteX64" fmla="*/ 116115 w 193524"/>
                <a:gd name="connsiteY64" fmla="*/ 31448 h 319314"/>
                <a:gd name="connsiteX65" fmla="*/ 118534 w 193524"/>
                <a:gd name="connsiteY65" fmla="*/ 38705 h 319314"/>
                <a:gd name="connsiteX66" fmla="*/ 123372 w 193524"/>
                <a:gd name="connsiteY66" fmla="*/ 48381 h 319314"/>
                <a:gd name="connsiteX67" fmla="*/ 125791 w 193524"/>
                <a:gd name="connsiteY67" fmla="*/ 58057 h 319314"/>
                <a:gd name="connsiteX68" fmla="*/ 130629 w 193524"/>
                <a:gd name="connsiteY68" fmla="*/ 67733 h 319314"/>
                <a:gd name="connsiteX69" fmla="*/ 133048 w 193524"/>
                <a:gd name="connsiteY69" fmla="*/ 77409 h 319314"/>
                <a:gd name="connsiteX70" fmla="*/ 135467 w 193524"/>
                <a:gd name="connsiteY70" fmla="*/ 84667 h 319314"/>
                <a:gd name="connsiteX71" fmla="*/ 140305 w 193524"/>
                <a:gd name="connsiteY71" fmla="*/ 101600 h 319314"/>
                <a:gd name="connsiteX72" fmla="*/ 142724 w 193524"/>
                <a:gd name="connsiteY72" fmla="*/ 120952 h 319314"/>
                <a:gd name="connsiteX73" fmla="*/ 149981 w 193524"/>
                <a:gd name="connsiteY73" fmla="*/ 152400 h 319314"/>
                <a:gd name="connsiteX74" fmla="*/ 154820 w 193524"/>
                <a:gd name="connsiteY74" fmla="*/ 188686 h 319314"/>
                <a:gd name="connsiteX75" fmla="*/ 157239 w 193524"/>
                <a:gd name="connsiteY75" fmla="*/ 195943 h 319314"/>
                <a:gd name="connsiteX76" fmla="*/ 159658 w 193524"/>
                <a:gd name="connsiteY76" fmla="*/ 208038 h 319314"/>
                <a:gd name="connsiteX77" fmla="*/ 157239 w 193524"/>
                <a:gd name="connsiteY77" fmla="*/ 285448 h 319314"/>
                <a:gd name="connsiteX78" fmla="*/ 154820 w 193524"/>
                <a:gd name="connsiteY78" fmla="*/ 278190 h 319314"/>
                <a:gd name="connsiteX79" fmla="*/ 152400 w 193524"/>
                <a:gd name="connsiteY79" fmla="*/ 268514 h 319314"/>
                <a:gd name="connsiteX80" fmla="*/ 147562 w 193524"/>
                <a:gd name="connsiteY80" fmla="*/ 246743 h 319314"/>
                <a:gd name="connsiteX81" fmla="*/ 145143 w 193524"/>
                <a:gd name="connsiteY81" fmla="*/ 222552 h 319314"/>
                <a:gd name="connsiteX82" fmla="*/ 140305 w 193524"/>
                <a:gd name="connsiteY82" fmla="*/ 205619 h 319314"/>
                <a:gd name="connsiteX83" fmla="*/ 145143 w 193524"/>
                <a:gd name="connsiteY83" fmla="*/ 99181 h 319314"/>
                <a:gd name="connsiteX84" fmla="*/ 147562 w 193524"/>
                <a:gd name="connsiteY84" fmla="*/ 89505 h 319314"/>
                <a:gd name="connsiteX85" fmla="*/ 152400 w 193524"/>
                <a:gd name="connsiteY85" fmla="*/ 67733 h 319314"/>
                <a:gd name="connsiteX86" fmla="*/ 154820 w 193524"/>
                <a:gd name="connsiteY86" fmla="*/ 48381 h 319314"/>
                <a:gd name="connsiteX87" fmla="*/ 157239 w 193524"/>
                <a:gd name="connsiteY87" fmla="*/ 38705 h 319314"/>
                <a:gd name="connsiteX88" fmla="*/ 159658 w 193524"/>
                <a:gd name="connsiteY88" fmla="*/ 24190 h 319314"/>
                <a:gd name="connsiteX89" fmla="*/ 162077 w 193524"/>
                <a:gd name="connsiteY89" fmla="*/ 14514 h 319314"/>
                <a:gd name="connsiteX90" fmla="*/ 164496 w 193524"/>
                <a:gd name="connsiteY90" fmla="*/ 0 h 319314"/>
                <a:gd name="connsiteX91" fmla="*/ 169334 w 193524"/>
                <a:gd name="connsiteY91" fmla="*/ 7257 h 319314"/>
                <a:gd name="connsiteX92" fmla="*/ 176591 w 193524"/>
                <a:gd name="connsiteY92" fmla="*/ 24190 h 319314"/>
                <a:gd name="connsiteX93" fmla="*/ 179010 w 193524"/>
                <a:gd name="connsiteY93" fmla="*/ 31448 h 319314"/>
                <a:gd name="connsiteX94" fmla="*/ 183848 w 193524"/>
                <a:gd name="connsiteY94" fmla="*/ 38705 h 319314"/>
                <a:gd name="connsiteX95" fmla="*/ 186267 w 193524"/>
                <a:gd name="connsiteY95" fmla="*/ 48381 h 319314"/>
                <a:gd name="connsiteX96" fmla="*/ 191105 w 193524"/>
                <a:gd name="connsiteY96" fmla="*/ 74990 h 319314"/>
                <a:gd name="connsiteX97" fmla="*/ 193524 w 193524"/>
                <a:gd name="connsiteY97" fmla="*/ 84667 h 319314"/>
                <a:gd name="connsiteX98" fmla="*/ 191105 w 193524"/>
                <a:gd name="connsiteY98" fmla="*/ 154819 h 319314"/>
                <a:gd name="connsiteX99" fmla="*/ 186267 w 193524"/>
                <a:gd name="connsiteY99" fmla="*/ 186267 h 319314"/>
                <a:gd name="connsiteX100" fmla="*/ 183848 w 193524"/>
                <a:gd name="connsiteY100" fmla="*/ 193524 h 319314"/>
                <a:gd name="connsiteX101" fmla="*/ 176591 w 193524"/>
                <a:gd name="connsiteY101" fmla="*/ 222552 h 319314"/>
                <a:gd name="connsiteX102" fmla="*/ 174172 w 193524"/>
                <a:gd name="connsiteY102" fmla="*/ 229809 h 319314"/>
                <a:gd name="connsiteX103" fmla="*/ 169334 w 193524"/>
                <a:gd name="connsiteY103" fmla="*/ 237067 h 319314"/>
                <a:gd name="connsiteX104" fmla="*/ 164496 w 193524"/>
                <a:gd name="connsiteY104" fmla="*/ 254000 h 319314"/>
                <a:gd name="connsiteX105" fmla="*/ 159658 w 193524"/>
                <a:gd name="connsiteY105" fmla="*/ 261257 h 319314"/>
                <a:gd name="connsiteX106" fmla="*/ 154820 w 193524"/>
                <a:gd name="connsiteY106" fmla="*/ 275771 h 31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3524" h="319314">
                  <a:moveTo>
                    <a:pt x="58058" y="319314"/>
                  </a:moveTo>
                  <a:cubicBezTo>
                    <a:pt x="58864" y="316895"/>
                    <a:pt x="60477" y="314607"/>
                    <a:pt x="60477" y="312057"/>
                  </a:cubicBezTo>
                  <a:cubicBezTo>
                    <a:pt x="60477" y="309507"/>
                    <a:pt x="58611" y="307289"/>
                    <a:pt x="58058" y="304800"/>
                  </a:cubicBezTo>
                  <a:cubicBezTo>
                    <a:pt x="56994" y="300012"/>
                    <a:pt x="56667" y="295082"/>
                    <a:pt x="55639" y="290286"/>
                  </a:cubicBezTo>
                  <a:cubicBezTo>
                    <a:pt x="54246" y="283784"/>
                    <a:pt x="52413" y="277384"/>
                    <a:pt x="50800" y="270933"/>
                  </a:cubicBezTo>
                  <a:cubicBezTo>
                    <a:pt x="49994" y="267708"/>
                    <a:pt x="50225" y="264023"/>
                    <a:pt x="48381" y="261257"/>
                  </a:cubicBezTo>
                  <a:cubicBezTo>
                    <a:pt x="46768" y="258838"/>
                    <a:pt x="44843" y="256600"/>
                    <a:pt x="43543" y="254000"/>
                  </a:cubicBezTo>
                  <a:cubicBezTo>
                    <a:pt x="38837" y="244588"/>
                    <a:pt x="43353" y="247914"/>
                    <a:pt x="38705" y="237067"/>
                  </a:cubicBezTo>
                  <a:cubicBezTo>
                    <a:pt x="37560" y="234395"/>
                    <a:pt x="35480" y="232228"/>
                    <a:pt x="33867" y="229809"/>
                  </a:cubicBezTo>
                  <a:cubicBezTo>
                    <a:pt x="32254" y="223358"/>
                    <a:pt x="29969" y="217039"/>
                    <a:pt x="29029" y="210457"/>
                  </a:cubicBezTo>
                  <a:cubicBezTo>
                    <a:pt x="28223" y="204813"/>
                    <a:pt x="27892" y="199080"/>
                    <a:pt x="26610" y="193524"/>
                  </a:cubicBezTo>
                  <a:cubicBezTo>
                    <a:pt x="25463" y="188555"/>
                    <a:pt x="23009" y="183957"/>
                    <a:pt x="21772" y="179009"/>
                  </a:cubicBezTo>
                  <a:cubicBezTo>
                    <a:pt x="19921" y="171607"/>
                    <a:pt x="20083" y="167644"/>
                    <a:pt x="14515" y="162076"/>
                  </a:cubicBezTo>
                  <a:cubicBezTo>
                    <a:pt x="12459" y="160020"/>
                    <a:pt x="9677" y="158851"/>
                    <a:pt x="7258" y="157238"/>
                  </a:cubicBezTo>
                  <a:cubicBezTo>
                    <a:pt x="2442" y="147605"/>
                    <a:pt x="0" y="145093"/>
                    <a:pt x="0" y="133048"/>
                  </a:cubicBezTo>
                  <a:cubicBezTo>
                    <a:pt x="0" y="130498"/>
                    <a:pt x="1613" y="128209"/>
                    <a:pt x="2420" y="125790"/>
                  </a:cubicBezTo>
                  <a:lnTo>
                    <a:pt x="16934" y="130629"/>
                  </a:lnTo>
                  <a:cubicBezTo>
                    <a:pt x="19353" y="131435"/>
                    <a:pt x="22069" y="131634"/>
                    <a:pt x="24191" y="133048"/>
                  </a:cubicBezTo>
                  <a:lnTo>
                    <a:pt x="38705" y="142724"/>
                  </a:lnTo>
                  <a:lnTo>
                    <a:pt x="45962" y="147562"/>
                  </a:lnTo>
                  <a:cubicBezTo>
                    <a:pt x="47575" y="149981"/>
                    <a:pt x="48984" y="152549"/>
                    <a:pt x="50800" y="154819"/>
                  </a:cubicBezTo>
                  <a:cubicBezTo>
                    <a:pt x="52225" y="156600"/>
                    <a:pt x="54465" y="157701"/>
                    <a:pt x="55639" y="159657"/>
                  </a:cubicBezTo>
                  <a:cubicBezTo>
                    <a:pt x="63430" y="172641"/>
                    <a:pt x="50859" y="162115"/>
                    <a:pt x="65315" y="171752"/>
                  </a:cubicBezTo>
                  <a:cubicBezTo>
                    <a:pt x="66121" y="187073"/>
                    <a:pt x="66345" y="202435"/>
                    <a:pt x="67734" y="217714"/>
                  </a:cubicBezTo>
                  <a:cubicBezTo>
                    <a:pt x="67965" y="220253"/>
                    <a:pt x="68915" y="222742"/>
                    <a:pt x="70153" y="224971"/>
                  </a:cubicBezTo>
                  <a:cubicBezTo>
                    <a:pt x="72977" y="230054"/>
                    <a:pt x="76604" y="234648"/>
                    <a:pt x="79829" y="239486"/>
                  </a:cubicBezTo>
                  <a:lnTo>
                    <a:pt x="84667" y="246743"/>
                  </a:lnTo>
                  <a:cubicBezTo>
                    <a:pt x="86280" y="249162"/>
                    <a:pt x="88205" y="251400"/>
                    <a:pt x="89505" y="254000"/>
                  </a:cubicBezTo>
                  <a:cubicBezTo>
                    <a:pt x="91118" y="257225"/>
                    <a:pt x="92488" y="260584"/>
                    <a:pt x="94343" y="263676"/>
                  </a:cubicBezTo>
                  <a:cubicBezTo>
                    <a:pt x="97335" y="268662"/>
                    <a:pt x="104020" y="278190"/>
                    <a:pt x="104020" y="278190"/>
                  </a:cubicBezTo>
                  <a:cubicBezTo>
                    <a:pt x="109476" y="300017"/>
                    <a:pt x="110961" y="291235"/>
                    <a:pt x="106439" y="304800"/>
                  </a:cubicBezTo>
                  <a:cubicBezTo>
                    <a:pt x="104702" y="297853"/>
                    <a:pt x="102127" y="286502"/>
                    <a:pt x="99181" y="280609"/>
                  </a:cubicBezTo>
                  <a:cubicBezTo>
                    <a:pt x="97568" y="277384"/>
                    <a:pt x="95609" y="274309"/>
                    <a:pt x="94343" y="270933"/>
                  </a:cubicBezTo>
                  <a:cubicBezTo>
                    <a:pt x="93176" y="267820"/>
                    <a:pt x="93091" y="264370"/>
                    <a:pt x="91924" y="261257"/>
                  </a:cubicBezTo>
                  <a:cubicBezTo>
                    <a:pt x="84274" y="240857"/>
                    <a:pt x="89182" y="262225"/>
                    <a:pt x="84667" y="241905"/>
                  </a:cubicBezTo>
                  <a:cubicBezTo>
                    <a:pt x="83775" y="237891"/>
                    <a:pt x="83330" y="233776"/>
                    <a:pt x="82248" y="229809"/>
                  </a:cubicBezTo>
                  <a:cubicBezTo>
                    <a:pt x="80906" y="224889"/>
                    <a:pt x="77410" y="215295"/>
                    <a:pt x="77410" y="215295"/>
                  </a:cubicBezTo>
                  <a:cubicBezTo>
                    <a:pt x="76604" y="172559"/>
                    <a:pt x="76517" y="129803"/>
                    <a:pt x="74991" y="87086"/>
                  </a:cubicBezTo>
                  <a:cubicBezTo>
                    <a:pt x="74900" y="84538"/>
                    <a:pt x="70291" y="78689"/>
                    <a:pt x="72572" y="79829"/>
                  </a:cubicBezTo>
                  <a:cubicBezTo>
                    <a:pt x="74072" y="80579"/>
                    <a:pt x="83002" y="94264"/>
                    <a:pt x="84667" y="96762"/>
                  </a:cubicBezTo>
                  <a:cubicBezTo>
                    <a:pt x="85473" y="99987"/>
                    <a:pt x="85919" y="103325"/>
                    <a:pt x="87086" y="106438"/>
                  </a:cubicBezTo>
                  <a:cubicBezTo>
                    <a:pt x="89717" y="113453"/>
                    <a:pt x="92752" y="117355"/>
                    <a:pt x="96762" y="123371"/>
                  </a:cubicBezTo>
                  <a:cubicBezTo>
                    <a:pt x="97568" y="125790"/>
                    <a:pt x="98040" y="128348"/>
                    <a:pt x="99181" y="130629"/>
                  </a:cubicBezTo>
                  <a:cubicBezTo>
                    <a:pt x="100481" y="133229"/>
                    <a:pt x="102999" y="135164"/>
                    <a:pt x="104020" y="137886"/>
                  </a:cubicBezTo>
                  <a:cubicBezTo>
                    <a:pt x="105464" y="141736"/>
                    <a:pt x="105139" y="146080"/>
                    <a:pt x="106439" y="149981"/>
                  </a:cubicBezTo>
                  <a:cubicBezTo>
                    <a:pt x="107579" y="153402"/>
                    <a:pt x="109857" y="156343"/>
                    <a:pt x="111277" y="159657"/>
                  </a:cubicBezTo>
                  <a:cubicBezTo>
                    <a:pt x="112281" y="162001"/>
                    <a:pt x="112692" y="164570"/>
                    <a:pt x="113696" y="166914"/>
                  </a:cubicBezTo>
                  <a:cubicBezTo>
                    <a:pt x="115116" y="170228"/>
                    <a:pt x="117114" y="173276"/>
                    <a:pt x="118534" y="176590"/>
                  </a:cubicBezTo>
                  <a:cubicBezTo>
                    <a:pt x="119539" y="178934"/>
                    <a:pt x="119948" y="181504"/>
                    <a:pt x="120953" y="183848"/>
                  </a:cubicBezTo>
                  <a:cubicBezTo>
                    <a:pt x="122373" y="187162"/>
                    <a:pt x="124651" y="190103"/>
                    <a:pt x="125791" y="193524"/>
                  </a:cubicBezTo>
                  <a:cubicBezTo>
                    <a:pt x="127894" y="199832"/>
                    <a:pt x="130629" y="212876"/>
                    <a:pt x="130629" y="212876"/>
                  </a:cubicBezTo>
                  <a:cubicBezTo>
                    <a:pt x="136065" y="256363"/>
                    <a:pt x="130139" y="215267"/>
                    <a:pt x="135467" y="241905"/>
                  </a:cubicBezTo>
                  <a:cubicBezTo>
                    <a:pt x="136429" y="246714"/>
                    <a:pt x="136822" y="251631"/>
                    <a:pt x="137886" y="256419"/>
                  </a:cubicBezTo>
                  <a:cubicBezTo>
                    <a:pt x="138439" y="258908"/>
                    <a:pt x="139752" y="261187"/>
                    <a:pt x="140305" y="263676"/>
                  </a:cubicBezTo>
                  <a:cubicBezTo>
                    <a:pt x="141369" y="268464"/>
                    <a:pt x="141847" y="273364"/>
                    <a:pt x="142724" y="278190"/>
                  </a:cubicBezTo>
                  <a:cubicBezTo>
                    <a:pt x="143460" y="282236"/>
                    <a:pt x="144337" y="286254"/>
                    <a:pt x="145143" y="290286"/>
                  </a:cubicBezTo>
                  <a:cubicBezTo>
                    <a:pt x="144337" y="292705"/>
                    <a:pt x="144527" y="299346"/>
                    <a:pt x="142724" y="297543"/>
                  </a:cubicBezTo>
                  <a:cubicBezTo>
                    <a:pt x="139264" y="294083"/>
                    <a:pt x="136727" y="275972"/>
                    <a:pt x="135467" y="270933"/>
                  </a:cubicBezTo>
                  <a:cubicBezTo>
                    <a:pt x="134849" y="268459"/>
                    <a:pt x="133854" y="266095"/>
                    <a:pt x="133048" y="263676"/>
                  </a:cubicBezTo>
                  <a:cubicBezTo>
                    <a:pt x="132242" y="258032"/>
                    <a:pt x="131747" y="252334"/>
                    <a:pt x="130629" y="246743"/>
                  </a:cubicBezTo>
                  <a:cubicBezTo>
                    <a:pt x="129325" y="240223"/>
                    <a:pt x="127095" y="233910"/>
                    <a:pt x="125791" y="227390"/>
                  </a:cubicBezTo>
                  <a:cubicBezTo>
                    <a:pt x="122720" y="212035"/>
                    <a:pt x="124369" y="219284"/>
                    <a:pt x="120953" y="205619"/>
                  </a:cubicBezTo>
                  <a:cubicBezTo>
                    <a:pt x="120147" y="195943"/>
                    <a:pt x="120130" y="186168"/>
                    <a:pt x="118534" y="176590"/>
                  </a:cubicBezTo>
                  <a:cubicBezTo>
                    <a:pt x="117696" y="171560"/>
                    <a:pt x="113696" y="162076"/>
                    <a:pt x="113696" y="162076"/>
                  </a:cubicBezTo>
                  <a:cubicBezTo>
                    <a:pt x="114502" y="118533"/>
                    <a:pt x="114408" y="74965"/>
                    <a:pt x="116115" y="31448"/>
                  </a:cubicBezTo>
                  <a:cubicBezTo>
                    <a:pt x="116215" y="28900"/>
                    <a:pt x="117530" y="36361"/>
                    <a:pt x="118534" y="38705"/>
                  </a:cubicBezTo>
                  <a:cubicBezTo>
                    <a:pt x="119954" y="42019"/>
                    <a:pt x="122106" y="45005"/>
                    <a:pt x="123372" y="48381"/>
                  </a:cubicBezTo>
                  <a:cubicBezTo>
                    <a:pt x="124539" y="51494"/>
                    <a:pt x="124624" y="54944"/>
                    <a:pt x="125791" y="58057"/>
                  </a:cubicBezTo>
                  <a:cubicBezTo>
                    <a:pt x="127057" y="61433"/>
                    <a:pt x="129363" y="64357"/>
                    <a:pt x="130629" y="67733"/>
                  </a:cubicBezTo>
                  <a:cubicBezTo>
                    <a:pt x="131796" y="70846"/>
                    <a:pt x="132135" y="74212"/>
                    <a:pt x="133048" y="77409"/>
                  </a:cubicBezTo>
                  <a:cubicBezTo>
                    <a:pt x="133749" y="79861"/>
                    <a:pt x="134766" y="82215"/>
                    <a:pt x="135467" y="84667"/>
                  </a:cubicBezTo>
                  <a:cubicBezTo>
                    <a:pt x="141539" y="105921"/>
                    <a:pt x="134507" y="84206"/>
                    <a:pt x="140305" y="101600"/>
                  </a:cubicBezTo>
                  <a:cubicBezTo>
                    <a:pt x="141111" y="108051"/>
                    <a:pt x="141526" y="114562"/>
                    <a:pt x="142724" y="120952"/>
                  </a:cubicBezTo>
                  <a:cubicBezTo>
                    <a:pt x="146001" y="138431"/>
                    <a:pt x="147840" y="137410"/>
                    <a:pt x="149981" y="152400"/>
                  </a:cubicBezTo>
                  <a:cubicBezTo>
                    <a:pt x="152079" y="167089"/>
                    <a:pt x="151778" y="175001"/>
                    <a:pt x="154820" y="188686"/>
                  </a:cubicBezTo>
                  <a:cubicBezTo>
                    <a:pt x="155373" y="191175"/>
                    <a:pt x="156621" y="193469"/>
                    <a:pt x="157239" y="195943"/>
                  </a:cubicBezTo>
                  <a:cubicBezTo>
                    <a:pt x="158236" y="199932"/>
                    <a:pt x="158852" y="204006"/>
                    <a:pt x="159658" y="208038"/>
                  </a:cubicBezTo>
                  <a:cubicBezTo>
                    <a:pt x="158852" y="233841"/>
                    <a:pt x="159015" y="259693"/>
                    <a:pt x="157239" y="285448"/>
                  </a:cubicBezTo>
                  <a:cubicBezTo>
                    <a:pt x="157064" y="287992"/>
                    <a:pt x="155521" y="280642"/>
                    <a:pt x="154820" y="278190"/>
                  </a:cubicBezTo>
                  <a:cubicBezTo>
                    <a:pt x="153907" y="274993"/>
                    <a:pt x="153121" y="271759"/>
                    <a:pt x="152400" y="268514"/>
                  </a:cubicBezTo>
                  <a:cubicBezTo>
                    <a:pt x="146247" y="240829"/>
                    <a:pt x="153471" y="270378"/>
                    <a:pt x="147562" y="246743"/>
                  </a:cubicBezTo>
                  <a:cubicBezTo>
                    <a:pt x="146756" y="238679"/>
                    <a:pt x="146289" y="230574"/>
                    <a:pt x="145143" y="222552"/>
                  </a:cubicBezTo>
                  <a:cubicBezTo>
                    <a:pt x="144384" y="217237"/>
                    <a:pt x="142028" y="210788"/>
                    <a:pt x="140305" y="205619"/>
                  </a:cubicBezTo>
                  <a:cubicBezTo>
                    <a:pt x="141223" y="171653"/>
                    <a:pt x="138819" y="133961"/>
                    <a:pt x="145143" y="99181"/>
                  </a:cubicBezTo>
                  <a:cubicBezTo>
                    <a:pt x="145738" y="95910"/>
                    <a:pt x="146910" y="92765"/>
                    <a:pt x="147562" y="89505"/>
                  </a:cubicBezTo>
                  <a:cubicBezTo>
                    <a:pt x="151819" y="68217"/>
                    <a:pt x="147692" y="81857"/>
                    <a:pt x="152400" y="67733"/>
                  </a:cubicBezTo>
                  <a:cubicBezTo>
                    <a:pt x="153207" y="61282"/>
                    <a:pt x="153751" y="54793"/>
                    <a:pt x="154820" y="48381"/>
                  </a:cubicBezTo>
                  <a:cubicBezTo>
                    <a:pt x="155367" y="45102"/>
                    <a:pt x="156587" y="41965"/>
                    <a:pt x="157239" y="38705"/>
                  </a:cubicBezTo>
                  <a:cubicBezTo>
                    <a:pt x="158201" y="33895"/>
                    <a:pt x="158696" y="29000"/>
                    <a:pt x="159658" y="24190"/>
                  </a:cubicBezTo>
                  <a:cubicBezTo>
                    <a:pt x="160310" y="20930"/>
                    <a:pt x="161425" y="17774"/>
                    <a:pt x="162077" y="14514"/>
                  </a:cubicBezTo>
                  <a:cubicBezTo>
                    <a:pt x="163039" y="9705"/>
                    <a:pt x="163690" y="4838"/>
                    <a:pt x="164496" y="0"/>
                  </a:cubicBezTo>
                  <a:cubicBezTo>
                    <a:pt x="166109" y="2419"/>
                    <a:pt x="168189" y="4585"/>
                    <a:pt x="169334" y="7257"/>
                  </a:cubicBezTo>
                  <a:cubicBezTo>
                    <a:pt x="178706" y="29126"/>
                    <a:pt x="164445" y="5971"/>
                    <a:pt x="176591" y="24190"/>
                  </a:cubicBezTo>
                  <a:cubicBezTo>
                    <a:pt x="177397" y="26609"/>
                    <a:pt x="177870" y="29167"/>
                    <a:pt x="179010" y="31448"/>
                  </a:cubicBezTo>
                  <a:cubicBezTo>
                    <a:pt x="180310" y="34048"/>
                    <a:pt x="182703" y="36033"/>
                    <a:pt x="183848" y="38705"/>
                  </a:cubicBezTo>
                  <a:cubicBezTo>
                    <a:pt x="185158" y="41761"/>
                    <a:pt x="185546" y="45136"/>
                    <a:pt x="186267" y="48381"/>
                  </a:cubicBezTo>
                  <a:cubicBezTo>
                    <a:pt x="191454" y="71722"/>
                    <a:pt x="185856" y="48742"/>
                    <a:pt x="191105" y="74990"/>
                  </a:cubicBezTo>
                  <a:cubicBezTo>
                    <a:pt x="191757" y="78250"/>
                    <a:pt x="192718" y="81441"/>
                    <a:pt x="193524" y="84667"/>
                  </a:cubicBezTo>
                  <a:cubicBezTo>
                    <a:pt x="192718" y="108051"/>
                    <a:pt x="192403" y="131457"/>
                    <a:pt x="191105" y="154819"/>
                  </a:cubicBezTo>
                  <a:cubicBezTo>
                    <a:pt x="190962" y="157390"/>
                    <a:pt x="187068" y="182661"/>
                    <a:pt x="186267" y="186267"/>
                  </a:cubicBezTo>
                  <a:cubicBezTo>
                    <a:pt x="185714" y="188756"/>
                    <a:pt x="184401" y="191035"/>
                    <a:pt x="183848" y="193524"/>
                  </a:cubicBezTo>
                  <a:cubicBezTo>
                    <a:pt x="177333" y="222840"/>
                    <a:pt x="186367" y="193224"/>
                    <a:pt x="176591" y="222552"/>
                  </a:cubicBezTo>
                  <a:cubicBezTo>
                    <a:pt x="175785" y="224971"/>
                    <a:pt x="175586" y="227687"/>
                    <a:pt x="174172" y="229809"/>
                  </a:cubicBezTo>
                  <a:cubicBezTo>
                    <a:pt x="172559" y="232228"/>
                    <a:pt x="170634" y="234466"/>
                    <a:pt x="169334" y="237067"/>
                  </a:cubicBezTo>
                  <a:cubicBezTo>
                    <a:pt x="164625" y="246486"/>
                    <a:pt x="169149" y="243143"/>
                    <a:pt x="164496" y="254000"/>
                  </a:cubicBezTo>
                  <a:cubicBezTo>
                    <a:pt x="163351" y="256672"/>
                    <a:pt x="161271" y="258838"/>
                    <a:pt x="159658" y="261257"/>
                  </a:cubicBezTo>
                  <a:cubicBezTo>
                    <a:pt x="156802" y="272682"/>
                    <a:pt x="158726" y="267959"/>
                    <a:pt x="154820" y="275771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3362855" y="4320419"/>
              <a:ext cx="344759" cy="273352"/>
            </a:xfrm>
            <a:custGeom>
              <a:avLst/>
              <a:gdLst>
                <a:gd name="connsiteX0" fmla="*/ 28650 w 344759"/>
                <a:gd name="connsiteY0" fmla="*/ 273352 h 273352"/>
                <a:gd name="connsiteX1" fmla="*/ 23812 w 344759"/>
                <a:gd name="connsiteY1" fmla="*/ 258838 h 273352"/>
                <a:gd name="connsiteX2" fmla="*/ 18974 w 344759"/>
                <a:gd name="connsiteY2" fmla="*/ 234647 h 273352"/>
                <a:gd name="connsiteX3" fmla="*/ 14136 w 344759"/>
                <a:gd name="connsiteY3" fmla="*/ 200781 h 273352"/>
                <a:gd name="connsiteX4" fmla="*/ 9298 w 344759"/>
                <a:gd name="connsiteY4" fmla="*/ 186267 h 273352"/>
                <a:gd name="connsiteX5" fmla="*/ 6879 w 344759"/>
                <a:gd name="connsiteY5" fmla="*/ 179009 h 273352"/>
                <a:gd name="connsiteX6" fmla="*/ 2040 w 344759"/>
                <a:gd name="connsiteY6" fmla="*/ 174171 h 273352"/>
                <a:gd name="connsiteX7" fmla="*/ 11717 w 344759"/>
                <a:gd name="connsiteY7" fmla="*/ 176590 h 273352"/>
                <a:gd name="connsiteX8" fmla="*/ 16555 w 344759"/>
                <a:gd name="connsiteY8" fmla="*/ 186267 h 273352"/>
                <a:gd name="connsiteX9" fmla="*/ 26231 w 344759"/>
                <a:gd name="connsiteY9" fmla="*/ 200781 h 273352"/>
                <a:gd name="connsiteX10" fmla="*/ 28650 w 344759"/>
                <a:gd name="connsiteY10" fmla="*/ 208038 h 273352"/>
                <a:gd name="connsiteX11" fmla="*/ 38326 w 344759"/>
                <a:gd name="connsiteY11" fmla="*/ 222552 h 273352"/>
                <a:gd name="connsiteX12" fmla="*/ 43164 w 344759"/>
                <a:gd name="connsiteY12" fmla="*/ 229809 h 273352"/>
                <a:gd name="connsiteX13" fmla="*/ 45583 w 344759"/>
                <a:gd name="connsiteY13" fmla="*/ 237067 h 273352"/>
                <a:gd name="connsiteX14" fmla="*/ 50421 w 344759"/>
                <a:gd name="connsiteY14" fmla="*/ 246743 h 273352"/>
                <a:gd name="connsiteX15" fmla="*/ 48002 w 344759"/>
                <a:gd name="connsiteY15" fmla="*/ 239486 h 273352"/>
                <a:gd name="connsiteX16" fmla="*/ 45583 w 344759"/>
                <a:gd name="connsiteY16" fmla="*/ 229809 h 273352"/>
                <a:gd name="connsiteX17" fmla="*/ 43164 w 344759"/>
                <a:gd name="connsiteY17" fmla="*/ 222552 h 273352"/>
                <a:gd name="connsiteX18" fmla="*/ 40745 w 344759"/>
                <a:gd name="connsiteY18" fmla="*/ 208038 h 273352"/>
                <a:gd name="connsiteX19" fmla="*/ 43164 w 344759"/>
                <a:gd name="connsiteY19" fmla="*/ 176590 h 273352"/>
                <a:gd name="connsiteX20" fmla="*/ 45583 w 344759"/>
                <a:gd name="connsiteY20" fmla="*/ 183847 h 273352"/>
                <a:gd name="connsiteX21" fmla="*/ 50421 w 344759"/>
                <a:gd name="connsiteY21" fmla="*/ 205619 h 273352"/>
                <a:gd name="connsiteX22" fmla="*/ 57679 w 344759"/>
                <a:gd name="connsiteY22" fmla="*/ 237067 h 273352"/>
                <a:gd name="connsiteX23" fmla="*/ 60098 w 344759"/>
                <a:gd name="connsiteY23" fmla="*/ 244324 h 273352"/>
                <a:gd name="connsiteX24" fmla="*/ 67355 w 344759"/>
                <a:gd name="connsiteY24" fmla="*/ 258838 h 273352"/>
                <a:gd name="connsiteX25" fmla="*/ 69774 w 344759"/>
                <a:gd name="connsiteY25" fmla="*/ 251581 h 273352"/>
                <a:gd name="connsiteX26" fmla="*/ 67355 w 344759"/>
                <a:gd name="connsiteY26" fmla="*/ 244324 h 273352"/>
                <a:gd name="connsiteX27" fmla="*/ 62517 w 344759"/>
                <a:gd name="connsiteY27" fmla="*/ 222552 h 273352"/>
                <a:gd name="connsiteX28" fmla="*/ 60098 w 344759"/>
                <a:gd name="connsiteY28" fmla="*/ 164495 h 273352"/>
                <a:gd name="connsiteX29" fmla="*/ 55259 w 344759"/>
                <a:gd name="connsiteY29" fmla="*/ 125790 h 273352"/>
                <a:gd name="connsiteX30" fmla="*/ 60098 w 344759"/>
                <a:gd name="connsiteY30" fmla="*/ 133047 h 273352"/>
                <a:gd name="connsiteX31" fmla="*/ 64936 w 344759"/>
                <a:gd name="connsiteY31" fmla="*/ 137886 h 273352"/>
                <a:gd name="connsiteX32" fmla="*/ 67355 w 344759"/>
                <a:gd name="connsiteY32" fmla="*/ 145143 h 273352"/>
                <a:gd name="connsiteX33" fmla="*/ 74612 w 344759"/>
                <a:gd name="connsiteY33" fmla="*/ 154819 h 273352"/>
                <a:gd name="connsiteX34" fmla="*/ 86707 w 344759"/>
                <a:gd name="connsiteY34" fmla="*/ 169333 h 273352"/>
                <a:gd name="connsiteX35" fmla="*/ 89126 w 344759"/>
                <a:gd name="connsiteY35" fmla="*/ 176590 h 273352"/>
                <a:gd name="connsiteX36" fmla="*/ 89126 w 344759"/>
                <a:gd name="connsiteY36" fmla="*/ 251581 h 273352"/>
                <a:gd name="connsiteX37" fmla="*/ 89126 w 344759"/>
                <a:gd name="connsiteY37" fmla="*/ 58057 h 273352"/>
                <a:gd name="connsiteX38" fmla="*/ 98802 w 344759"/>
                <a:gd name="connsiteY38" fmla="*/ 72571 h 273352"/>
                <a:gd name="connsiteX39" fmla="*/ 101221 w 344759"/>
                <a:gd name="connsiteY39" fmla="*/ 82247 h 273352"/>
                <a:gd name="connsiteX40" fmla="*/ 106059 w 344759"/>
                <a:gd name="connsiteY40" fmla="*/ 87086 h 273352"/>
                <a:gd name="connsiteX41" fmla="*/ 110898 w 344759"/>
                <a:gd name="connsiteY41" fmla="*/ 101600 h 273352"/>
                <a:gd name="connsiteX42" fmla="*/ 113317 w 344759"/>
                <a:gd name="connsiteY42" fmla="*/ 108857 h 273352"/>
                <a:gd name="connsiteX43" fmla="*/ 122993 w 344759"/>
                <a:gd name="connsiteY43" fmla="*/ 123371 h 273352"/>
                <a:gd name="connsiteX44" fmla="*/ 127831 w 344759"/>
                <a:gd name="connsiteY44" fmla="*/ 130628 h 273352"/>
                <a:gd name="connsiteX45" fmla="*/ 130250 w 344759"/>
                <a:gd name="connsiteY45" fmla="*/ 137886 h 273352"/>
                <a:gd name="connsiteX46" fmla="*/ 135088 w 344759"/>
                <a:gd name="connsiteY46" fmla="*/ 147562 h 273352"/>
                <a:gd name="connsiteX47" fmla="*/ 139926 w 344759"/>
                <a:gd name="connsiteY47" fmla="*/ 171752 h 273352"/>
                <a:gd name="connsiteX48" fmla="*/ 142345 w 344759"/>
                <a:gd name="connsiteY48" fmla="*/ 179009 h 273352"/>
                <a:gd name="connsiteX49" fmla="*/ 139926 w 344759"/>
                <a:gd name="connsiteY49" fmla="*/ 210457 h 273352"/>
                <a:gd name="connsiteX50" fmla="*/ 135088 w 344759"/>
                <a:gd name="connsiteY50" fmla="*/ 217714 h 273352"/>
                <a:gd name="connsiteX51" fmla="*/ 127831 w 344759"/>
                <a:gd name="connsiteY51" fmla="*/ 215295 h 273352"/>
                <a:gd name="connsiteX52" fmla="*/ 125412 w 344759"/>
                <a:gd name="connsiteY52" fmla="*/ 203200 h 273352"/>
                <a:gd name="connsiteX53" fmla="*/ 130250 w 344759"/>
                <a:gd name="connsiteY53" fmla="*/ 125790 h 273352"/>
                <a:gd name="connsiteX54" fmla="*/ 135088 w 344759"/>
                <a:gd name="connsiteY54" fmla="*/ 111276 h 273352"/>
                <a:gd name="connsiteX55" fmla="*/ 137507 w 344759"/>
                <a:gd name="connsiteY55" fmla="*/ 104019 h 273352"/>
                <a:gd name="connsiteX56" fmla="*/ 142345 w 344759"/>
                <a:gd name="connsiteY56" fmla="*/ 96762 h 273352"/>
                <a:gd name="connsiteX57" fmla="*/ 147183 w 344759"/>
                <a:gd name="connsiteY57" fmla="*/ 79828 h 273352"/>
                <a:gd name="connsiteX58" fmla="*/ 152021 w 344759"/>
                <a:gd name="connsiteY58" fmla="*/ 72571 h 273352"/>
                <a:gd name="connsiteX59" fmla="*/ 161698 w 344759"/>
                <a:gd name="connsiteY59" fmla="*/ 58057 h 273352"/>
                <a:gd name="connsiteX60" fmla="*/ 173793 w 344759"/>
                <a:gd name="connsiteY60" fmla="*/ 36286 h 273352"/>
                <a:gd name="connsiteX61" fmla="*/ 183469 w 344759"/>
                <a:gd name="connsiteY61" fmla="*/ 21771 h 273352"/>
                <a:gd name="connsiteX62" fmla="*/ 185888 w 344759"/>
                <a:gd name="connsiteY62" fmla="*/ 14514 h 273352"/>
                <a:gd name="connsiteX63" fmla="*/ 197983 w 344759"/>
                <a:gd name="connsiteY63" fmla="*/ 0 h 273352"/>
                <a:gd name="connsiteX64" fmla="*/ 200402 w 344759"/>
                <a:gd name="connsiteY64" fmla="*/ 9676 h 273352"/>
                <a:gd name="connsiteX65" fmla="*/ 195564 w 344759"/>
                <a:gd name="connsiteY65" fmla="*/ 43543 h 273352"/>
                <a:gd name="connsiteX66" fmla="*/ 193145 w 344759"/>
                <a:gd name="connsiteY66" fmla="*/ 55638 h 273352"/>
                <a:gd name="connsiteX67" fmla="*/ 190726 w 344759"/>
                <a:gd name="connsiteY67" fmla="*/ 65314 h 273352"/>
                <a:gd name="connsiteX68" fmla="*/ 188307 w 344759"/>
                <a:gd name="connsiteY68" fmla="*/ 118533 h 273352"/>
                <a:gd name="connsiteX69" fmla="*/ 185888 w 344759"/>
                <a:gd name="connsiteY69" fmla="*/ 128209 h 273352"/>
                <a:gd name="connsiteX70" fmla="*/ 181050 w 344759"/>
                <a:gd name="connsiteY70" fmla="*/ 149981 h 273352"/>
                <a:gd name="connsiteX71" fmla="*/ 176212 w 344759"/>
                <a:gd name="connsiteY71" fmla="*/ 164495 h 273352"/>
                <a:gd name="connsiteX72" fmla="*/ 171374 w 344759"/>
                <a:gd name="connsiteY72" fmla="*/ 174171 h 273352"/>
                <a:gd name="connsiteX73" fmla="*/ 164117 w 344759"/>
                <a:gd name="connsiteY73" fmla="*/ 188686 h 273352"/>
                <a:gd name="connsiteX74" fmla="*/ 161698 w 344759"/>
                <a:gd name="connsiteY74" fmla="*/ 205619 h 273352"/>
                <a:gd name="connsiteX75" fmla="*/ 164117 w 344759"/>
                <a:gd name="connsiteY75" fmla="*/ 181428 h 273352"/>
                <a:gd name="connsiteX76" fmla="*/ 168955 w 344759"/>
                <a:gd name="connsiteY76" fmla="*/ 174171 h 273352"/>
                <a:gd name="connsiteX77" fmla="*/ 171374 w 344759"/>
                <a:gd name="connsiteY77" fmla="*/ 164495 h 273352"/>
                <a:gd name="connsiteX78" fmla="*/ 173793 w 344759"/>
                <a:gd name="connsiteY78" fmla="*/ 157238 h 273352"/>
                <a:gd name="connsiteX79" fmla="*/ 176212 w 344759"/>
                <a:gd name="connsiteY79" fmla="*/ 145143 h 273352"/>
                <a:gd name="connsiteX80" fmla="*/ 183469 w 344759"/>
                <a:gd name="connsiteY80" fmla="*/ 135467 h 273352"/>
                <a:gd name="connsiteX81" fmla="*/ 197983 w 344759"/>
                <a:gd name="connsiteY81" fmla="*/ 106438 h 273352"/>
                <a:gd name="connsiteX82" fmla="*/ 202821 w 344759"/>
                <a:gd name="connsiteY82" fmla="*/ 99181 h 273352"/>
                <a:gd name="connsiteX83" fmla="*/ 217336 w 344759"/>
                <a:gd name="connsiteY83" fmla="*/ 84667 h 273352"/>
                <a:gd name="connsiteX84" fmla="*/ 229431 w 344759"/>
                <a:gd name="connsiteY84" fmla="*/ 70152 h 273352"/>
                <a:gd name="connsiteX85" fmla="*/ 251202 w 344759"/>
                <a:gd name="connsiteY85" fmla="*/ 58057 h 273352"/>
                <a:gd name="connsiteX86" fmla="*/ 265717 w 344759"/>
                <a:gd name="connsiteY86" fmla="*/ 45962 h 273352"/>
                <a:gd name="connsiteX87" fmla="*/ 275393 w 344759"/>
                <a:gd name="connsiteY87" fmla="*/ 31447 h 273352"/>
                <a:gd name="connsiteX88" fmla="*/ 277812 w 344759"/>
                <a:gd name="connsiteY88" fmla="*/ 38705 h 273352"/>
                <a:gd name="connsiteX89" fmla="*/ 272974 w 344759"/>
                <a:gd name="connsiteY89" fmla="*/ 53219 h 273352"/>
                <a:gd name="connsiteX90" fmla="*/ 260879 w 344759"/>
                <a:gd name="connsiteY90" fmla="*/ 70152 h 273352"/>
                <a:gd name="connsiteX91" fmla="*/ 256040 w 344759"/>
                <a:gd name="connsiteY91" fmla="*/ 84667 h 273352"/>
                <a:gd name="connsiteX92" fmla="*/ 241526 w 344759"/>
                <a:gd name="connsiteY92" fmla="*/ 101600 h 273352"/>
                <a:gd name="connsiteX93" fmla="*/ 234269 w 344759"/>
                <a:gd name="connsiteY93" fmla="*/ 118533 h 273352"/>
                <a:gd name="connsiteX94" fmla="*/ 229431 w 344759"/>
                <a:gd name="connsiteY94" fmla="*/ 133047 h 273352"/>
                <a:gd name="connsiteX95" fmla="*/ 224593 w 344759"/>
                <a:gd name="connsiteY95" fmla="*/ 142724 h 273352"/>
                <a:gd name="connsiteX96" fmla="*/ 222174 w 344759"/>
                <a:gd name="connsiteY96" fmla="*/ 152400 h 273352"/>
                <a:gd name="connsiteX97" fmla="*/ 219755 w 344759"/>
                <a:gd name="connsiteY97" fmla="*/ 159657 h 273352"/>
                <a:gd name="connsiteX98" fmla="*/ 217336 w 344759"/>
                <a:gd name="connsiteY98" fmla="*/ 169333 h 273352"/>
                <a:gd name="connsiteX99" fmla="*/ 214917 w 344759"/>
                <a:gd name="connsiteY99" fmla="*/ 176590 h 273352"/>
                <a:gd name="connsiteX100" fmla="*/ 210079 w 344759"/>
                <a:gd name="connsiteY100" fmla="*/ 203200 h 273352"/>
                <a:gd name="connsiteX101" fmla="*/ 212498 w 344759"/>
                <a:gd name="connsiteY101" fmla="*/ 191105 h 273352"/>
                <a:gd name="connsiteX102" fmla="*/ 217336 w 344759"/>
                <a:gd name="connsiteY102" fmla="*/ 183847 h 273352"/>
                <a:gd name="connsiteX103" fmla="*/ 222174 w 344759"/>
                <a:gd name="connsiteY103" fmla="*/ 169333 h 273352"/>
                <a:gd name="connsiteX104" fmla="*/ 229431 w 344759"/>
                <a:gd name="connsiteY104" fmla="*/ 159657 h 273352"/>
                <a:gd name="connsiteX105" fmla="*/ 239107 w 344759"/>
                <a:gd name="connsiteY105" fmla="*/ 145143 h 273352"/>
                <a:gd name="connsiteX106" fmla="*/ 258459 w 344759"/>
                <a:gd name="connsiteY106" fmla="*/ 125790 h 273352"/>
                <a:gd name="connsiteX107" fmla="*/ 270555 w 344759"/>
                <a:gd name="connsiteY107" fmla="*/ 116114 h 273352"/>
                <a:gd name="connsiteX108" fmla="*/ 277812 w 344759"/>
                <a:gd name="connsiteY108" fmla="*/ 113695 h 273352"/>
                <a:gd name="connsiteX109" fmla="*/ 299583 w 344759"/>
                <a:gd name="connsiteY109" fmla="*/ 99181 h 273352"/>
                <a:gd name="connsiteX110" fmla="*/ 306840 w 344759"/>
                <a:gd name="connsiteY110" fmla="*/ 94343 h 273352"/>
                <a:gd name="connsiteX111" fmla="*/ 311679 w 344759"/>
                <a:gd name="connsiteY111" fmla="*/ 89505 h 273352"/>
                <a:gd name="connsiteX112" fmla="*/ 316517 w 344759"/>
                <a:gd name="connsiteY112" fmla="*/ 82247 h 273352"/>
                <a:gd name="connsiteX113" fmla="*/ 323774 w 344759"/>
                <a:gd name="connsiteY113" fmla="*/ 77409 h 273352"/>
                <a:gd name="connsiteX114" fmla="*/ 321355 w 344759"/>
                <a:gd name="connsiteY114" fmla="*/ 84667 h 273352"/>
                <a:gd name="connsiteX115" fmla="*/ 306840 w 344759"/>
                <a:gd name="connsiteY115" fmla="*/ 106438 h 273352"/>
                <a:gd name="connsiteX116" fmla="*/ 302002 w 344759"/>
                <a:gd name="connsiteY116" fmla="*/ 113695 h 273352"/>
                <a:gd name="connsiteX117" fmla="*/ 287488 w 344759"/>
                <a:gd name="connsiteY117" fmla="*/ 125790 h 273352"/>
                <a:gd name="connsiteX118" fmla="*/ 272974 w 344759"/>
                <a:gd name="connsiteY118" fmla="*/ 145143 h 273352"/>
                <a:gd name="connsiteX119" fmla="*/ 263298 w 344759"/>
                <a:gd name="connsiteY119" fmla="*/ 164495 h 273352"/>
                <a:gd name="connsiteX120" fmla="*/ 260879 w 344759"/>
                <a:gd name="connsiteY120" fmla="*/ 171752 h 273352"/>
                <a:gd name="connsiteX121" fmla="*/ 256040 w 344759"/>
                <a:gd name="connsiteY121" fmla="*/ 181428 h 273352"/>
                <a:gd name="connsiteX122" fmla="*/ 251202 w 344759"/>
                <a:gd name="connsiteY122" fmla="*/ 198362 h 273352"/>
                <a:gd name="connsiteX123" fmla="*/ 248783 w 344759"/>
                <a:gd name="connsiteY123" fmla="*/ 212876 h 273352"/>
                <a:gd name="connsiteX124" fmla="*/ 253621 w 344759"/>
                <a:gd name="connsiteY124" fmla="*/ 198362 h 273352"/>
                <a:gd name="connsiteX125" fmla="*/ 258459 w 344759"/>
                <a:gd name="connsiteY125" fmla="*/ 191105 h 273352"/>
                <a:gd name="connsiteX126" fmla="*/ 260879 w 344759"/>
                <a:gd name="connsiteY126" fmla="*/ 183847 h 273352"/>
                <a:gd name="connsiteX127" fmla="*/ 268136 w 344759"/>
                <a:gd name="connsiteY127" fmla="*/ 179009 h 273352"/>
                <a:gd name="connsiteX128" fmla="*/ 282650 w 344759"/>
                <a:gd name="connsiteY128" fmla="*/ 159657 h 273352"/>
                <a:gd name="connsiteX129" fmla="*/ 287488 w 344759"/>
                <a:gd name="connsiteY129" fmla="*/ 149981 h 273352"/>
                <a:gd name="connsiteX130" fmla="*/ 302002 w 344759"/>
                <a:gd name="connsiteY130" fmla="*/ 140305 h 273352"/>
                <a:gd name="connsiteX131" fmla="*/ 309259 w 344759"/>
                <a:gd name="connsiteY131" fmla="*/ 133047 h 273352"/>
                <a:gd name="connsiteX132" fmla="*/ 328612 w 344759"/>
                <a:gd name="connsiteY132" fmla="*/ 123371 h 273352"/>
                <a:gd name="connsiteX133" fmla="*/ 335869 w 344759"/>
                <a:gd name="connsiteY133" fmla="*/ 120952 h 273352"/>
                <a:gd name="connsiteX134" fmla="*/ 343126 w 344759"/>
                <a:gd name="connsiteY134" fmla="*/ 116114 h 273352"/>
                <a:gd name="connsiteX135" fmla="*/ 340707 w 344759"/>
                <a:gd name="connsiteY135" fmla="*/ 125790 h 273352"/>
                <a:gd name="connsiteX136" fmla="*/ 331031 w 344759"/>
                <a:gd name="connsiteY136" fmla="*/ 142724 h 273352"/>
                <a:gd name="connsiteX137" fmla="*/ 328612 w 344759"/>
                <a:gd name="connsiteY137" fmla="*/ 149981 h 273352"/>
                <a:gd name="connsiteX138" fmla="*/ 323774 w 344759"/>
                <a:gd name="connsiteY138" fmla="*/ 157238 h 273352"/>
                <a:gd name="connsiteX139" fmla="*/ 321355 w 344759"/>
                <a:gd name="connsiteY139" fmla="*/ 164495 h 273352"/>
                <a:gd name="connsiteX140" fmla="*/ 314098 w 344759"/>
                <a:gd name="connsiteY140" fmla="*/ 171752 h 273352"/>
                <a:gd name="connsiteX141" fmla="*/ 306840 w 344759"/>
                <a:gd name="connsiteY141" fmla="*/ 183847 h 273352"/>
                <a:gd name="connsiteX142" fmla="*/ 304421 w 344759"/>
                <a:gd name="connsiteY142" fmla="*/ 191105 h 273352"/>
                <a:gd name="connsiteX143" fmla="*/ 299583 w 344759"/>
                <a:gd name="connsiteY143" fmla="*/ 198362 h 273352"/>
                <a:gd name="connsiteX144" fmla="*/ 297164 w 344759"/>
                <a:gd name="connsiteY144" fmla="*/ 205619 h 273352"/>
                <a:gd name="connsiteX145" fmla="*/ 292326 w 344759"/>
                <a:gd name="connsiteY145" fmla="*/ 212876 h 273352"/>
                <a:gd name="connsiteX146" fmla="*/ 294745 w 344759"/>
                <a:gd name="connsiteY146" fmla="*/ 205619 h 273352"/>
                <a:gd name="connsiteX147" fmla="*/ 299583 w 344759"/>
                <a:gd name="connsiteY147" fmla="*/ 198362 h 273352"/>
                <a:gd name="connsiteX148" fmla="*/ 309259 w 344759"/>
                <a:gd name="connsiteY148" fmla="*/ 181428 h 273352"/>
                <a:gd name="connsiteX149" fmla="*/ 316517 w 344759"/>
                <a:gd name="connsiteY149" fmla="*/ 162076 h 273352"/>
                <a:gd name="connsiteX150" fmla="*/ 331031 w 344759"/>
                <a:gd name="connsiteY150" fmla="*/ 152400 h 273352"/>
                <a:gd name="connsiteX151" fmla="*/ 338288 w 344759"/>
                <a:gd name="connsiteY151" fmla="*/ 147562 h 273352"/>
                <a:gd name="connsiteX152" fmla="*/ 343126 w 344759"/>
                <a:gd name="connsiteY152" fmla="*/ 154819 h 273352"/>
                <a:gd name="connsiteX153" fmla="*/ 335869 w 344759"/>
                <a:gd name="connsiteY153" fmla="*/ 176590 h 273352"/>
                <a:gd name="connsiteX154" fmla="*/ 333450 w 344759"/>
                <a:gd name="connsiteY154" fmla="*/ 183847 h 273352"/>
                <a:gd name="connsiteX155" fmla="*/ 321355 w 344759"/>
                <a:gd name="connsiteY155" fmla="*/ 195943 h 273352"/>
                <a:gd name="connsiteX156" fmla="*/ 311679 w 344759"/>
                <a:gd name="connsiteY156" fmla="*/ 210457 h 273352"/>
                <a:gd name="connsiteX157" fmla="*/ 309259 w 344759"/>
                <a:gd name="connsiteY157" fmla="*/ 217714 h 273352"/>
                <a:gd name="connsiteX158" fmla="*/ 299583 w 344759"/>
                <a:gd name="connsiteY158" fmla="*/ 227390 h 27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44759" h="273352">
                  <a:moveTo>
                    <a:pt x="28650" y="273352"/>
                  </a:moveTo>
                  <a:cubicBezTo>
                    <a:pt x="27037" y="268514"/>
                    <a:pt x="24533" y="263886"/>
                    <a:pt x="23812" y="258838"/>
                  </a:cubicBezTo>
                  <a:cubicBezTo>
                    <a:pt x="21032" y="239380"/>
                    <a:pt x="23196" y="247314"/>
                    <a:pt x="18974" y="234647"/>
                  </a:cubicBezTo>
                  <a:cubicBezTo>
                    <a:pt x="17361" y="223358"/>
                    <a:pt x="17742" y="211599"/>
                    <a:pt x="14136" y="200781"/>
                  </a:cubicBezTo>
                  <a:lnTo>
                    <a:pt x="9298" y="186267"/>
                  </a:lnTo>
                  <a:cubicBezTo>
                    <a:pt x="8492" y="183848"/>
                    <a:pt x="8682" y="180812"/>
                    <a:pt x="6879" y="179009"/>
                  </a:cubicBezTo>
                  <a:cubicBezTo>
                    <a:pt x="5266" y="177396"/>
                    <a:pt x="0" y="175191"/>
                    <a:pt x="2040" y="174171"/>
                  </a:cubicBezTo>
                  <a:cubicBezTo>
                    <a:pt x="5014" y="172684"/>
                    <a:pt x="8491" y="175784"/>
                    <a:pt x="11717" y="176590"/>
                  </a:cubicBezTo>
                  <a:cubicBezTo>
                    <a:pt x="13330" y="179816"/>
                    <a:pt x="14700" y="183175"/>
                    <a:pt x="16555" y="186267"/>
                  </a:cubicBezTo>
                  <a:cubicBezTo>
                    <a:pt x="19546" y="191253"/>
                    <a:pt x="24392" y="195265"/>
                    <a:pt x="26231" y="200781"/>
                  </a:cubicBezTo>
                  <a:cubicBezTo>
                    <a:pt x="27037" y="203200"/>
                    <a:pt x="27412" y="205809"/>
                    <a:pt x="28650" y="208038"/>
                  </a:cubicBezTo>
                  <a:cubicBezTo>
                    <a:pt x="31474" y="213121"/>
                    <a:pt x="35101" y="217714"/>
                    <a:pt x="38326" y="222552"/>
                  </a:cubicBezTo>
                  <a:lnTo>
                    <a:pt x="43164" y="229809"/>
                  </a:lnTo>
                  <a:cubicBezTo>
                    <a:pt x="43970" y="232228"/>
                    <a:pt x="44578" y="234723"/>
                    <a:pt x="45583" y="237067"/>
                  </a:cubicBezTo>
                  <a:cubicBezTo>
                    <a:pt x="47003" y="240381"/>
                    <a:pt x="51561" y="250164"/>
                    <a:pt x="50421" y="246743"/>
                  </a:cubicBezTo>
                  <a:cubicBezTo>
                    <a:pt x="49615" y="244324"/>
                    <a:pt x="48702" y="241938"/>
                    <a:pt x="48002" y="239486"/>
                  </a:cubicBezTo>
                  <a:cubicBezTo>
                    <a:pt x="47089" y="236289"/>
                    <a:pt x="46496" y="233006"/>
                    <a:pt x="45583" y="229809"/>
                  </a:cubicBezTo>
                  <a:cubicBezTo>
                    <a:pt x="44883" y="227357"/>
                    <a:pt x="43717" y="225041"/>
                    <a:pt x="43164" y="222552"/>
                  </a:cubicBezTo>
                  <a:cubicBezTo>
                    <a:pt x="42100" y="217764"/>
                    <a:pt x="41551" y="212876"/>
                    <a:pt x="40745" y="208038"/>
                  </a:cubicBezTo>
                  <a:cubicBezTo>
                    <a:pt x="41551" y="197555"/>
                    <a:pt x="41102" y="186899"/>
                    <a:pt x="43164" y="176590"/>
                  </a:cubicBezTo>
                  <a:cubicBezTo>
                    <a:pt x="43664" y="174090"/>
                    <a:pt x="45030" y="181358"/>
                    <a:pt x="45583" y="183847"/>
                  </a:cubicBezTo>
                  <a:cubicBezTo>
                    <a:pt x="51259" y="209392"/>
                    <a:pt x="44975" y="189282"/>
                    <a:pt x="50421" y="205619"/>
                  </a:cubicBezTo>
                  <a:cubicBezTo>
                    <a:pt x="53562" y="227603"/>
                    <a:pt x="51037" y="217141"/>
                    <a:pt x="57679" y="237067"/>
                  </a:cubicBezTo>
                  <a:cubicBezTo>
                    <a:pt x="58485" y="239486"/>
                    <a:pt x="58684" y="242202"/>
                    <a:pt x="60098" y="244324"/>
                  </a:cubicBezTo>
                  <a:cubicBezTo>
                    <a:pt x="66350" y="253703"/>
                    <a:pt x="64017" y="248823"/>
                    <a:pt x="67355" y="258838"/>
                  </a:cubicBezTo>
                  <a:cubicBezTo>
                    <a:pt x="68161" y="256419"/>
                    <a:pt x="69774" y="254131"/>
                    <a:pt x="69774" y="251581"/>
                  </a:cubicBezTo>
                  <a:cubicBezTo>
                    <a:pt x="69774" y="249031"/>
                    <a:pt x="67908" y="246813"/>
                    <a:pt x="67355" y="244324"/>
                  </a:cubicBezTo>
                  <a:cubicBezTo>
                    <a:pt x="61679" y="218779"/>
                    <a:pt x="67963" y="238889"/>
                    <a:pt x="62517" y="222552"/>
                  </a:cubicBezTo>
                  <a:cubicBezTo>
                    <a:pt x="61711" y="203200"/>
                    <a:pt x="61478" y="183815"/>
                    <a:pt x="60098" y="164495"/>
                  </a:cubicBezTo>
                  <a:cubicBezTo>
                    <a:pt x="58242" y="138515"/>
                    <a:pt x="49432" y="178237"/>
                    <a:pt x="55259" y="125790"/>
                  </a:cubicBezTo>
                  <a:cubicBezTo>
                    <a:pt x="55580" y="122900"/>
                    <a:pt x="58282" y="130777"/>
                    <a:pt x="60098" y="133047"/>
                  </a:cubicBezTo>
                  <a:cubicBezTo>
                    <a:pt x="61523" y="134828"/>
                    <a:pt x="63323" y="136273"/>
                    <a:pt x="64936" y="137886"/>
                  </a:cubicBezTo>
                  <a:cubicBezTo>
                    <a:pt x="65742" y="140305"/>
                    <a:pt x="66090" y="142929"/>
                    <a:pt x="67355" y="145143"/>
                  </a:cubicBezTo>
                  <a:cubicBezTo>
                    <a:pt x="69355" y="148643"/>
                    <a:pt x="72269" y="151538"/>
                    <a:pt x="74612" y="154819"/>
                  </a:cubicBezTo>
                  <a:cubicBezTo>
                    <a:pt x="83032" y="166606"/>
                    <a:pt x="75413" y="158039"/>
                    <a:pt x="86707" y="169333"/>
                  </a:cubicBezTo>
                  <a:cubicBezTo>
                    <a:pt x="87513" y="171752"/>
                    <a:pt x="88508" y="174116"/>
                    <a:pt x="89126" y="176590"/>
                  </a:cubicBezTo>
                  <a:cubicBezTo>
                    <a:pt x="95877" y="203596"/>
                    <a:pt x="90592" y="213474"/>
                    <a:pt x="89126" y="251581"/>
                  </a:cubicBezTo>
                  <a:cubicBezTo>
                    <a:pt x="72303" y="184288"/>
                    <a:pt x="78180" y="211298"/>
                    <a:pt x="89126" y="58057"/>
                  </a:cubicBezTo>
                  <a:cubicBezTo>
                    <a:pt x="89540" y="52257"/>
                    <a:pt x="98802" y="72571"/>
                    <a:pt x="98802" y="72571"/>
                  </a:cubicBezTo>
                  <a:cubicBezTo>
                    <a:pt x="99608" y="75796"/>
                    <a:pt x="99734" y="79273"/>
                    <a:pt x="101221" y="82247"/>
                  </a:cubicBezTo>
                  <a:cubicBezTo>
                    <a:pt x="102241" y="84287"/>
                    <a:pt x="105039" y="85046"/>
                    <a:pt x="106059" y="87086"/>
                  </a:cubicBezTo>
                  <a:cubicBezTo>
                    <a:pt x="108340" y="91647"/>
                    <a:pt x="109285" y="96762"/>
                    <a:pt x="110898" y="101600"/>
                  </a:cubicBezTo>
                  <a:cubicBezTo>
                    <a:pt x="111704" y="104019"/>
                    <a:pt x="111903" y="106735"/>
                    <a:pt x="113317" y="108857"/>
                  </a:cubicBezTo>
                  <a:lnTo>
                    <a:pt x="122993" y="123371"/>
                  </a:lnTo>
                  <a:lnTo>
                    <a:pt x="127831" y="130628"/>
                  </a:lnTo>
                  <a:cubicBezTo>
                    <a:pt x="128637" y="133047"/>
                    <a:pt x="129245" y="135542"/>
                    <a:pt x="130250" y="137886"/>
                  </a:cubicBezTo>
                  <a:cubicBezTo>
                    <a:pt x="131670" y="141200"/>
                    <a:pt x="133822" y="144186"/>
                    <a:pt x="135088" y="147562"/>
                  </a:cubicBezTo>
                  <a:cubicBezTo>
                    <a:pt x="137717" y="154572"/>
                    <a:pt x="138406" y="164911"/>
                    <a:pt x="139926" y="171752"/>
                  </a:cubicBezTo>
                  <a:cubicBezTo>
                    <a:pt x="140479" y="174241"/>
                    <a:pt x="141539" y="176590"/>
                    <a:pt x="142345" y="179009"/>
                  </a:cubicBezTo>
                  <a:cubicBezTo>
                    <a:pt x="141539" y="189492"/>
                    <a:pt x="141863" y="200123"/>
                    <a:pt x="139926" y="210457"/>
                  </a:cubicBezTo>
                  <a:cubicBezTo>
                    <a:pt x="139390" y="213314"/>
                    <a:pt x="137787" y="216634"/>
                    <a:pt x="135088" y="217714"/>
                  </a:cubicBezTo>
                  <a:cubicBezTo>
                    <a:pt x="132721" y="218661"/>
                    <a:pt x="130250" y="216101"/>
                    <a:pt x="127831" y="215295"/>
                  </a:cubicBezTo>
                  <a:cubicBezTo>
                    <a:pt x="127025" y="211263"/>
                    <a:pt x="125412" y="207312"/>
                    <a:pt x="125412" y="203200"/>
                  </a:cubicBezTo>
                  <a:cubicBezTo>
                    <a:pt x="125412" y="176394"/>
                    <a:pt x="122726" y="150872"/>
                    <a:pt x="130250" y="125790"/>
                  </a:cubicBezTo>
                  <a:cubicBezTo>
                    <a:pt x="131715" y="120905"/>
                    <a:pt x="133475" y="116114"/>
                    <a:pt x="135088" y="111276"/>
                  </a:cubicBezTo>
                  <a:cubicBezTo>
                    <a:pt x="135894" y="108857"/>
                    <a:pt x="136093" y="106141"/>
                    <a:pt x="137507" y="104019"/>
                  </a:cubicBezTo>
                  <a:cubicBezTo>
                    <a:pt x="139120" y="101600"/>
                    <a:pt x="141045" y="99362"/>
                    <a:pt x="142345" y="96762"/>
                  </a:cubicBezTo>
                  <a:cubicBezTo>
                    <a:pt x="147052" y="87348"/>
                    <a:pt x="142533" y="90679"/>
                    <a:pt x="147183" y="79828"/>
                  </a:cubicBezTo>
                  <a:cubicBezTo>
                    <a:pt x="148328" y="77156"/>
                    <a:pt x="150579" y="75095"/>
                    <a:pt x="152021" y="72571"/>
                  </a:cubicBezTo>
                  <a:cubicBezTo>
                    <a:pt x="159831" y="58903"/>
                    <a:pt x="153074" y="66679"/>
                    <a:pt x="161698" y="58057"/>
                  </a:cubicBezTo>
                  <a:cubicBezTo>
                    <a:pt x="167618" y="40298"/>
                    <a:pt x="162930" y="47149"/>
                    <a:pt x="173793" y="36286"/>
                  </a:cubicBezTo>
                  <a:cubicBezTo>
                    <a:pt x="179544" y="19030"/>
                    <a:pt x="171390" y="39890"/>
                    <a:pt x="183469" y="21771"/>
                  </a:cubicBezTo>
                  <a:cubicBezTo>
                    <a:pt x="184883" y="19649"/>
                    <a:pt x="184748" y="16795"/>
                    <a:pt x="185888" y="14514"/>
                  </a:cubicBezTo>
                  <a:cubicBezTo>
                    <a:pt x="189256" y="7778"/>
                    <a:pt x="192633" y="5350"/>
                    <a:pt x="197983" y="0"/>
                  </a:cubicBezTo>
                  <a:cubicBezTo>
                    <a:pt x="198789" y="3225"/>
                    <a:pt x="200402" y="6351"/>
                    <a:pt x="200402" y="9676"/>
                  </a:cubicBezTo>
                  <a:cubicBezTo>
                    <a:pt x="200402" y="46514"/>
                    <a:pt x="200041" y="25635"/>
                    <a:pt x="195564" y="43543"/>
                  </a:cubicBezTo>
                  <a:cubicBezTo>
                    <a:pt x="194567" y="47532"/>
                    <a:pt x="194037" y="51624"/>
                    <a:pt x="193145" y="55638"/>
                  </a:cubicBezTo>
                  <a:cubicBezTo>
                    <a:pt x="192424" y="58883"/>
                    <a:pt x="191532" y="62089"/>
                    <a:pt x="190726" y="65314"/>
                  </a:cubicBezTo>
                  <a:cubicBezTo>
                    <a:pt x="189920" y="83054"/>
                    <a:pt x="189669" y="100827"/>
                    <a:pt x="188307" y="118533"/>
                  </a:cubicBezTo>
                  <a:cubicBezTo>
                    <a:pt x="188052" y="121848"/>
                    <a:pt x="186609" y="124964"/>
                    <a:pt x="185888" y="128209"/>
                  </a:cubicBezTo>
                  <a:cubicBezTo>
                    <a:pt x="183915" y="137090"/>
                    <a:pt x="183579" y="141551"/>
                    <a:pt x="181050" y="149981"/>
                  </a:cubicBezTo>
                  <a:cubicBezTo>
                    <a:pt x="179585" y="154866"/>
                    <a:pt x="178493" y="159934"/>
                    <a:pt x="176212" y="164495"/>
                  </a:cubicBezTo>
                  <a:cubicBezTo>
                    <a:pt x="174599" y="167720"/>
                    <a:pt x="172794" y="170857"/>
                    <a:pt x="171374" y="174171"/>
                  </a:cubicBezTo>
                  <a:cubicBezTo>
                    <a:pt x="165364" y="188194"/>
                    <a:pt x="173415" y="174736"/>
                    <a:pt x="164117" y="188686"/>
                  </a:cubicBezTo>
                  <a:cubicBezTo>
                    <a:pt x="163311" y="194330"/>
                    <a:pt x="161698" y="211321"/>
                    <a:pt x="161698" y="205619"/>
                  </a:cubicBezTo>
                  <a:cubicBezTo>
                    <a:pt x="161698" y="197515"/>
                    <a:pt x="162295" y="189324"/>
                    <a:pt x="164117" y="181428"/>
                  </a:cubicBezTo>
                  <a:cubicBezTo>
                    <a:pt x="164771" y="178595"/>
                    <a:pt x="167342" y="176590"/>
                    <a:pt x="168955" y="174171"/>
                  </a:cubicBezTo>
                  <a:cubicBezTo>
                    <a:pt x="169761" y="170946"/>
                    <a:pt x="170461" y="167692"/>
                    <a:pt x="171374" y="164495"/>
                  </a:cubicBezTo>
                  <a:cubicBezTo>
                    <a:pt x="172074" y="162043"/>
                    <a:pt x="173175" y="159712"/>
                    <a:pt x="173793" y="157238"/>
                  </a:cubicBezTo>
                  <a:cubicBezTo>
                    <a:pt x="174790" y="153249"/>
                    <a:pt x="174542" y="148900"/>
                    <a:pt x="176212" y="145143"/>
                  </a:cubicBezTo>
                  <a:cubicBezTo>
                    <a:pt x="177849" y="141459"/>
                    <a:pt x="181050" y="138692"/>
                    <a:pt x="183469" y="135467"/>
                  </a:cubicBezTo>
                  <a:cubicBezTo>
                    <a:pt x="190146" y="115436"/>
                    <a:pt x="185478" y="125195"/>
                    <a:pt x="197983" y="106438"/>
                  </a:cubicBezTo>
                  <a:cubicBezTo>
                    <a:pt x="199596" y="104019"/>
                    <a:pt x="200765" y="101237"/>
                    <a:pt x="202821" y="99181"/>
                  </a:cubicBezTo>
                  <a:cubicBezTo>
                    <a:pt x="207659" y="94343"/>
                    <a:pt x="213541" y="90360"/>
                    <a:pt x="217336" y="84667"/>
                  </a:cubicBezTo>
                  <a:cubicBezTo>
                    <a:pt x="220906" y="79311"/>
                    <a:pt x="223842" y="73878"/>
                    <a:pt x="229431" y="70152"/>
                  </a:cubicBezTo>
                  <a:cubicBezTo>
                    <a:pt x="241296" y="62242"/>
                    <a:pt x="236638" y="77475"/>
                    <a:pt x="251202" y="58057"/>
                  </a:cubicBezTo>
                  <a:cubicBezTo>
                    <a:pt x="259989" y="46341"/>
                    <a:pt x="254634" y="49656"/>
                    <a:pt x="265717" y="45962"/>
                  </a:cubicBezTo>
                  <a:cubicBezTo>
                    <a:pt x="266369" y="43355"/>
                    <a:pt x="267532" y="29482"/>
                    <a:pt x="275393" y="31447"/>
                  </a:cubicBezTo>
                  <a:cubicBezTo>
                    <a:pt x="277867" y="32066"/>
                    <a:pt x="277006" y="36286"/>
                    <a:pt x="277812" y="38705"/>
                  </a:cubicBezTo>
                  <a:cubicBezTo>
                    <a:pt x="276199" y="43543"/>
                    <a:pt x="276034" y="49139"/>
                    <a:pt x="272974" y="53219"/>
                  </a:cubicBezTo>
                  <a:cubicBezTo>
                    <a:pt x="271999" y="54519"/>
                    <a:pt x="262165" y="67258"/>
                    <a:pt x="260879" y="70152"/>
                  </a:cubicBezTo>
                  <a:cubicBezTo>
                    <a:pt x="258808" y="74813"/>
                    <a:pt x="259646" y="81061"/>
                    <a:pt x="256040" y="84667"/>
                  </a:cubicBezTo>
                  <a:cubicBezTo>
                    <a:pt x="245932" y="94775"/>
                    <a:pt x="250836" y="89187"/>
                    <a:pt x="241526" y="101600"/>
                  </a:cubicBezTo>
                  <a:cubicBezTo>
                    <a:pt x="233739" y="124960"/>
                    <a:pt x="246226" y="88641"/>
                    <a:pt x="234269" y="118533"/>
                  </a:cubicBezTo>
                  <a:cubicBezTo>
                    <a:pt x="232375" y="123268"/>
                    <a:pt x="231711" y="128486"/>
                    <a:pt x="229431" y="133047"/>
                  </a:cubicBezTo>
                  <a:cubicBezTo>
                    <a:pt x="227818" y="136273"/>
                    <a:pt x="225859" y="139347"/>
                    <a:pt x="224593" y="142724"/>
                  </a:cubicBezTo>
                  <a:cubicBezTo>
                    <a:pt x="223426" y="145837"/>
                    <a:pt x="223087" y="149203"/>
                    <a:pt x="222174" y="152400"/>
                  </a:cubicBezTo>
                  <a:cubicBezTo>
                    <a:pt x="221474" y="154852"/>
                    <a:pt x="220455" y="157205"/>
                    <a:pt x="219755" y="159657"/>
                  </a:cubicBezTo>
                  <a:cubicBezTo>
                    <a:pt x="218842" y="162854"/>
                    <a:pt x="218249" y="166136"/>
                    <a:pt x="217336" y="169333"/>
                  </a:cubicBezTo>
                  <a:cubicBezTo>
                    <a:pt x="216636" y="171785"/>
                    <a:pt x="215617" y="174138"/>
                    <a:pt x="214917" y="176590"/>
                  </a:cubicBezTo>
                  <a:cubicBezTo>
                    <a:pt x="212800" y="183999"/>
                    <a:pt x="210079" y="196349"/>
                    <a:pt x="210079" y="203200"/>
                  </a:cubicBezTo>
                  <a:cubicBezTo>
                    <a:pt x="210079" y="207312"/>
                    <a:pt x="211054" y="194955"/>
                    <a:pt x="212498" y="191105"/>
                  </a:cubicBezTo>
                  <a:cubicBezTo>
                    <a:pt x="213519" y="188383"/>
                    <a:pt x="216155" y="186504"/>
                    <a:pt x="217336" y="183847"/>
                  </a:cubicBezTo>
                  <a:cubicBezTo>
                    <a:pt x="219407" y="179187"/>
                    <a:pt x="219114" y="173413"/>
                    <a:pt x="222174" y="169333"/>
                  </a:cubicBezTo>
                  <a:cubicBezTo>
                    <a:pt x="224593" y="166108"/>
                    <a:pt x="227119" y="162960"/>
                    <a:pt x="229431" y="159657"/>
                  </a:cubicBezTo>
                  <a:cubicBezTo>
                    <a:pt x="232765" y="154894"/>
                    <a:pt x="234996" y="149255"/>
                    <a:pt x="239107" y="145143"/>
                  </a:cubicBezTo>
                  <a:lnTo>
                    <a:pt x="258459" y="125790"/>
                  </a:lnTo>
                  <a:cubicBezTo>
                    <a:pt x="262958" y="121292"/>
                    <a:pt x="264454" y="119164"/>
                    <a:pt x="270555" y="116114"/>
                  </a:cubicBezTo>
                  <a:cubicBezTo>
                    <a:pt x="272836" y="114974"/>
                    <a:pt x="275583" y="114933"/>
                    <a:pt x="277812" y="113695"/>
                  </a:cubicBezTo>
                  <a:lnTo>
                    <a:pt x="299583" y="99181"/>
                  </a:lnTo>
                  <a:cubicBezTo>
                    <a:pt x="302002" y="97568"/>
                    <a:pt x="304784" y="96399"/>
                    <a:pt x="306840" y="94343"/>
                  </a:cubicBezTo>
                  <a:cubicBezTo>
                    <a:pt x="308453" y="92730"/>
                    <a:pt x="310254" y="91286"/>
                    <a:pt x="311679" y="89505"/>
                  </a:cubicBezTo>
                  <a:cubicBezTo>
                    <a:pt x="313495" y="87235"/>
                    <a:pt x="314461" y="84303"/>
                    <a:pt x="316517" y="82247"/>
                  </a:cubicBezTo>
                  <a:cubicBezTo>
                    <a:pt x="318573" y="80191"/>
                    <a:pt x="321355" y="79022"/>
                    <a:pt x="323774" y="77409"/>
                  </a:cubicBezTo>
                  <a:cubicBezTo>
                    <a:pt x="322968" y="79828"/>
                    <a:pt x="322593" y="82438"/>
                    <a:pt x="321355" y="84667"/>
                  </a:cubicBezTo>
                  <a:cubicBezTo>
                    <a:pt x="321341" y="84692"/>
                    <a:pt x="309267" y="102798"/>
                    <a:pt x="306840" y="106438"/>
                  </a:cubicBezTo>
                  <a:cubicBezTo>
                    <a:pt x="305227" y="108857"/>
                    <a:pt x="304421" y="112082"/>
                    <a:pt x="302002" y="113695"/>
                  </a:cubicBezTo>
                  <a:cubicBezTo>
                    <a:pt x="295065" y="118320"/>
                    <a:pt x="293075" y="118961"/>
                    <a:pt x="287488" y="125790"/>
                  </a:cubicBezTo>
                  <a:cubicBezTo>
                    <a:pt x="282382" y="132031"/>
                    <a:pt x="276580" y="137931"/>
                    <a:pt x="272974" y="145143"/>
                  </a:cubicBezTo>
                  <a:cubicBezTo>
                    <a:pt x="269749" y="151594"/>
                    <a:pt x="265579" y="157653"/>
                    <a:pt x="263298" y="164495"/>
                  </a:cubicBezTo>
                  <a:cubicBezTo>
                    <a:pt x="262492" y="166914"/>
                    <a:pt x="261884" y="169408"/>
                    <a:pt x="260879" y="171752"/>
                  </a:cubicBezTo>
                  <a:cubicBezTo>
                    <a:pt x="259458" y="175067"/>
                    <a:pt x="257461" y="178113"/>
                    <a:pt x="256040" y="181428"/>
                  </a:cubicBezTo>
                  <a:cubicBezTo>
                    <a:pt x="254312" y="185460"/>
                    <a:pt x="251969" y="194529"/>
                    <a:pt x="251202" y="198362"/>
                  </a:cubicBezTo>
                  <a:cubicBezTo>
                    <a:pt x="250240" y="203171"/>
                    <a:pt x="243878" y="212876"/>
                    <a:pt x="248783" y="212876"/>
                  </a:cubicBezTo>
                  <a:cubicBezTo>
                    <a:pt x="253883" y="212876"/>
                    <a:pt x="250792" y="202605"/>
                    <a:pt x="253621" y="198362"/>
                  </a:cubicBezTo>
                  <a:cubicBezTo>
                    <a:pt x="255234" y="195943"/>
                    <a:pt x="257159" y="193705"/>
                    <a:pt x="258459" y="191105"/>
                  </a:cubicBezTo>
                  <a:cubicBezTo>
                    <a:pt x="259600" y="188824"/>
                    <a:pt x="259286" y="185838"/>
                    <a:pt x="260879" y="183847"/>
                  </a:cubicBezTo>
                  <a:cubicBezTo>
                    <a:pt x="262695" y="181577"/>
                    <a:pt x="265717" y="180622"/>
                    <a:pt x="268136" y="179009"/>
                  </a:cubicBezTo>
                  <a:cubicBezTo>
                    <a:pt x="279847" y="155588"/>
                    <a:pt x="264311" y="184109"/>
                    <a:pt x="282650" y="159657"/>
                  </a:cubicBezTo>
                  <a:cubicBezTo>
                    <a:pt x="284814" y="156772"/>
                    <a:pt x="285392" y="152915"/>
                    <a:pt x="287488" y="149981"/>
                  </a:cubicBezTo>
                  <a:cubicBezTo>
                    <a:pt x="293151" y="142053"/>
                    <a:pt x="294032" y="142962"/>
                    <a:pt x="302002" y="140305"/>
                  </a:cubicBezTo>
                  <a:cubicBezTo>
                    <a:pt x="304421" y="137886"/>
                    <a:pt x="306373" y="134884"/>
                    <a:pt x="309259" y="133047"/>
                  </a:cubicBezTo>
                  <a:cubicBezTo>
                    <a:pt x="315344" y="129175"/>
                    <a:pt x="321770" y="125652"/>
                    <a:pt x="328612" y="123371"/>
                  </a:cubicBezTo>
                  <a:cubicBezTo>
                    <a:pt x="331031" y="122565"/>
                    <a:pt x="333588" y="122092"/>
                    <a:pt x="335869" y="120952"/>
                  </a:cubicBezTo>
                  <a:cubicBezTo>
                    <a:pt x="338469" y="119652"/>
                    <a:pt x="340707" y="117727"/>
                    <a:pt x="343126" y="116114"/>
                  </a:cubicBezTo>
                  <a:cubicBezTo>
                    <a:pt x="342320" y="119339"/>
                    <a:pt x="341874" y="122677"/>
                    <a:pt x="340707" y="125790"/>
                  </a:cubicBezTo>
                  <a:cubicBezTo>
                    <a:pt x="334344" y="142758"/>
                    <a:pt x="338050" y="128685"/>
                    <a:pt x="331031" y="142724"/>
                  </a:cubicBezTo>
                  <a:cubicBezTo>
                    <a:pt x="329891" y="145005"/>
                    <a:pt x="329752" y="147700"/>
                    <a:pt x="328612" y="149981"/>
                  </a:cubicBezTo>
                  <a:cubicBezTo>
                    <a:pt x="327312" y="152581"/>
                    <a:pt x="325074" y="154638"/>
                    <a:pt x="323774" y="157238"/>
                  </a:cubicBezTo>
                  <a:cubicBezTo>
                    <a:pt x="322634" y="159519"/>
                    <a:pt x="322769" y="162373"/>
                    <a:pt x="321355" y="164495"/>
                  </a:cubicBezTo>
                  <a:cubicBezTo>
                    <a:pt x="319457" y="167341"/>
                    <a:pt x="316517" y="169333"/>
                    <a:pt x="314098" y="171752"/>
                  </a:cubicBezTo>
                  <a:cubicBezTo>
                    <a:pt x="307245" y="192312"/>
                    <a:pt x="316804" y="167242"/>
                    <a:pt x="306840" y="183847"/>
                  </a:cubicBezTo>
                  <a:cubicBezTo>
                    <a:pt x="305528" y="186034"/>
                    <a:pt x="305561" y="188824"/>
                    <a:pt x="304421" y="191105"/>
                  </a:cubicBezTo>
                  <a:cubicBezTo>
                    <a:pt x="303121" y="193705"/>
                    <a:pt x="300883" y="195762"/>
                    <a:pt x="299583" y="198362"/>
                  </a:cubicBezTo>
                  <a:cubicBezTo>
                    <a:pt x="298443" y="200643"/>
                    <a:pt x="298304" y="203338"/>
                    <a:pt x="297164" y="205619"/>
                  </a:cubicBezTo>
                  <a:cubicBezTo>
                    <a:pt x="295864" y="208219"/>
                    <a:pt x="295233" y="212876"/>
                    <a:pt x="292326" y="212876"/>
                  </a:cubicBezTo>
                  <a:cubicBezTo>
                    <a:pt x="289776" y="212876"/>
                    <a:pt x="293605" y="207900"/>
                    <a:pt x="294745" y="205619"/>
                  </a:cubicBezTo>
                  <a:cubicBezTo>
                    <a:pt x="296045" y="203019"/>
                    <a:pt x="298283" y="200962"/>
                    <a:pt x="299583" y="198362"/>
                  </a:cubicBezTo>
                  <a:cubicBezTo>
                    <a:pt x="308819" y="179890"/>
                    <a:pt x="291709" y="204831"/>
                    <a:pt x="309259" y="181428"/>
                  </a:cubicBezTo>
                  <a:cubicBezTo>
                    <a:pt x="310609" y="176030"/>
                    <a:pt x="312302" y="166291"/>
                    <a:pt x="316517" y="162076"/>
                  </a:cubicBezTo>
                  <a:cubicBezTo>
                    <a:pt x="320629" y="157964"/>
                    <a:pt x="326193" y="155625"/>
                    <a:pt x="331031" y="152400"/>
                  </a:cubicBezTo>
                  <a:lnTo>
                    <a:pt x="338288" y="147562"/>
                  </a:lnTo>
                  <a:cubicBezTo>
                    <a:pt x="339901" y="149981"/>
                    <a:pt x="342805" y="151930"/>
                    <a:pt x="343126" y="154819"/>
                  </a:cubicBezTo>
                  <a:cubicBezTo>
                    <a:pt x="344759" y="169517"/>
                    <a:pt x="340742" y="166843"/>
                    <a:pt x="335869" y="176590"/>
                  </a:cubicBezTo>
                  <a:cubicBezTo>
                    <a:pt x="334729" y="178871"/>
                    <a:pt x="334980" y="181807"/>
                    <a:pt x="333450" y="183847"/>
                  </a:cubicBezTo>
                  <a:cubicBezTo>
                    <a:pt x="330029" y="188409"/>
                    <a:pt x="324518" y="191199"/>
                    <a:pt x="321355" y="195943"/>
                  </a:cubicBezTo>
                  <a:cubicBezTo>
                    <a:pt x="318130" y="200781"/>
                    <a:pt x="313518" y="204941"/>
                    <a:pt x="311679" y="210457"/>
                  </a:cubicBezTo>
                  <a:cubicBezTo>
                    <a:pt x="310872" y="212876"/>
                    <a:pt x="310852" y="215723"/>
                    <a:pt x="309259" y="217714"/>
                  </a:cubicBezTo>
                  <a:cubicBezTo>
                    <a:pt x="293693" y="237169"/>
                    <a:pt x="307525" y="211507"/>
                    <a:pt x="299583" y="227390"/>
                  </a:cubicBezTo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1974712" y="4347214"/>
              <a:ext cx="1949251" cy="383812"/>
            </a:xfrm>
            <a:custGeom>
              <a:avLst/>
              <a:gdLst>
                <a:gd name="connsiteX0" fmla="*/ 0 w 1936474"/>
                <a:gd name="connsiteY0" fmla="*/ 135834 h 465482"/>
                <a:gd name="connsiteX1" fmla="*/ 387626 w 1936474"/>
                <a:gd name="connsiteY1" fmla="*/ 16565 h 465482"/>
                <a:gd name="connsiteX2" fmla="*/ 506896 w 1936474"/>
                <a:gd name="connsiteY2" fmla="*/ 36443 h 465482"/>
                <a:gd name="connsiteX3" fmla="*/ 775252 w 1936474"/>
                <a:gd name="connsiteY3" fmla="*/ 185530 h 465482"/>
                <a:gd name="connsiteX4" fmla="*/ 775252 w 1936474"/>
                <a:gd name="connsiteY4" fmla="*/ 185530 h 465482"/>
                <a:gd name="connsiteX5" fmla="*/ 944218 w 1936474"/>
                <a:gd name="connsiteY5" fmla="*/ 294860 h 465482"/>
                <a:gd name="connsiteX6" fmla="*/ 1103244 w 1936474"/>
                <a:gd name="connsiteY6" fmla="*/ 304799 h 465482"/>
                <a:gd name="connsiteX7" fmla="*/ 1331844 w 1936474"/>
                <a:gd name="connsiteY7" fmla="*/ 235225 h 465482"/>
                <a:gd name="connsiteX8" fmla="*/ 1570383 w 1936474"/>
                <a:gd name="connsiteY8" fmla="*/ 235225 h 465482"/>
                <a:gd name="connsiteX9" fmla="*/ 1679713 w 1936474"/>
                <a:gd name="connsiteY9" fmla="*/ 434008 h 465482"/>
                <a:gd name="connsiteX10" fmla="*/ 29818 w 1936474"/>
                <a:gd name="connsiteY10" fmla="*/ 424069 h 465482"/>
                <a:gd name="connsiteX11" fmla="*/ 29818 w 1936474"/>
                <a:gd name="connsiteY11" fmla="*/ 424069 h 465482"/>
                <a:gd name="connsiteX0" fmla="*/ 0 w 1936474"/>
                <a:gd name="connsiteY0" fmla="*/ 120810 h 450458"/>
                <a:gd name="connsiteX1" fmla="*/ 387626 w 1936474"/>
                <a:gd name="connsiteY1" fmla="*/ 1541 h 450458"/>
                <a:gd name="connsiteX2" fmla="*/ 498445 w 1936474"/>
                <a:gd name="connsiteY2" fmla="*/ 111561 h 450458"/>
                <a:gd name="connsiteX3" fmla="*/ 775252 w 1936474"/>
                <a:gd name="connsiteY3" fmla="*/ 170506 h 450458"/>
                <a:gd name="connsiteX4" fmla="*/ 775252 w 1936474"/>
                <a:gd name="connsiteY4" fmla="*/ 170506 h 450458"/>
                <a:gd name="connsiteX5" fmla="*/ 944218 w 1936474"/>
                <a:gd name="connsiteY5" fmla="*/ 279836 h 450458"/>
                <a:gd name="connsiteX6" fmla="*/ 1103244 w 1936474"/>
                <a:gd name="connsiteY6" fmla="*/ 289775 h 450458"/>
                <a:gd name="connsiteX7" fmla="*/ 1331844 w 1936474"/>
                <a:gd name="connsiteY7" fmla="*/ 220201 h 450458"/>
                <a:gd name="connsiteX8" fmla="*/ 1570383 w 1936474"/>
                <a:gd name="connsiteY8" fmla="*/ 220201 h 450458"/>
                <a:gd name="connsiteX9" fmla="*/ 1679713 w 1936474"/>
                <a:gd name="connsiteY9" fmla="*/ 418984 h 450458"/>
                <a:gd name="connsiteX10" fmla="*/ 29818 w 1936474"/>
                <a:gd name="connsiteY10" fmla="*/ 409045 h 450458"/>
                <a:gd name="connsiteX11" fmla="*/ 29818 w 1936474"/>
                <a:gd name="connsiteY11" fmla="*/ 409045 h 450458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944218 w 1936474"/>
                <a:gd name="connsiteY5" fmla="*/ 246205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03244 w 1936474"/>
                <a:gd name="connsiteY6" fmla="*/ 256144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7179 h 416827"/>
                <a:gd name="connsiteX1" fmla="*/ 329265 w 1936474"/>
                <a:gd name="connsiteY1" fmla="*/ 1541 h 416827"/>
                <a:gd name="connsiteX2" fmla="*/ 498445 w 1936474"/>
                <a:gd name="connsiteY2" fmla="*/ 77930 h 416827"/>
                <a:gd name="connsiteX3" fmla="*/ 775252 w 1936474"/>
                <a:gd name="connsiteY3" fmla="*/ 136875 h 416827"/>
                <a:gd name="connsiteX4" fmla="*/ 775252 w 1936474"/>
                <a:gd name="connsiteY4" fmla="*/ 136875 h 416827"/>
                <a:gd name="connsiteX5" fmla="*/ 1005985 w 1936474"/>
                <a:gd name="connsiteY5" fmla="*/ 230708 h 416827"/>
                <a:gd name="connsiteX6" fmla="*/ 1175164 w 1936474"/>
                <a:gd name="connsiteY6" fmla="*/ 230708 h 416827"/>
                <a:gd name="connsiteX7" fmla="*/ 1331844 w 1936474"/>
                <a:gd name="connsiteY7" fmla="*/ 186570 h 416827"/>
                <a:gd name="connsiteX8" fmla="*/ 1570383 w 1936474"/>
                <a:gd name="connsiteY8" fmla="*/ 186570 h 416827"/>
                <a:gd name="connsiteX9" fmla="*/ 1679713 w 1936474"/>
                <a:gd name="connsiteY9" fmla="*/ 385353 h 416827"/>
                <a:gd name="connsiteX10" fmla="*/ 29818 w 1936474"/>
                <a:gd name="connsiteY10" fmla="*/ 375414 h 416827"/>
                <a:gd name="connsiteX11" fmla="*/ 29818 w 1936474"/>
                <a:gd name="connsiteY11" fmla="*/ 375414 h 416827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0 w 1936474"/>
                <a:gd name="connsiteY0" fmla="*/ 85638 h 415286"/>
                <a:gd name="connsiteX1" fmla="*/ 75495 w 1936474"/>
                <a:gd name="connsiteY1" fmla="*/ 76389 h 415286"/>
                <a:gd name="connsiteX2" fmla="*/ 329265 w 1936474"/>
                <a:gd name="connsiteY2" fmla="*/ 0 h 415286"/>
                <a:gd name="connsiteX3" fmla="*/ 498445 w 1936474"/>
                <a:gd name="connsiteY3" fmla="*/ 76389 h 415286"/>
                <a:gd name="connsiteX4" fmla="*/ 775252 w 1936474"/>
                <a:gd name="connsiteY4" fmla="*/ 135334 h 415286"/>
                <a:gd name="connsiteX5" fmla="*/ 775252 w 1936474"/>
                <a:gd name="connsiteY5" fmla="*/ 135334 h 415286"/>
                <a:gd name="connsiteX6" fmla="*/ 1005985 w 1936474"/>
                <a:gd name="connsiteY6" fmla="*/ 229167 h 415286"/>
                <a:gd name="connsiteX7" fmla="*/ 1175164 w 1936474"/>
                <a:gd name="connsiteY7" fmla="*/ 229167 h 415286"/>
                <a:gd name="connsiteX8" fmla="*/ 1331844 w 1936474"/>
                <a:gd name="connsiteY8" fmla="*/ 185029 h 415286"/>
                <a:gd name="connsiteX9" fmla="*/ 1570383 w 1936474"/>
                <a:gd name="connsiteY9" fmla="*/ 185029 h 415286"/>
                <a:gd name="connsiteX10" fmla="*/ 1679713 w 1936474"/>
                <a:gd name="connsiteY10" fmla="*/ 383812 h 415286"/>
                <a:gd name="connsiteX11" fmla="*/ 29818 w 1936474"/>
                <a:gd name="connsiteY11" fmla="*/ 373873 h 415286"/>
                <a:gd name="connsiteX12" fmla="*/ 29818 w 1936474"/>
                <a:gd name="connsiteY12" fmla="*/ 373873 h 415286"/>
                <a:gd name="connsiteX0" fmla="*/ 251649 w 2188123"/>
                <a:gd name="connsiteY0" fmla="*/ 85638 h 415286"/>
                <a:gd name="connsiteX1" fmla="*/ 327144 w 2188123"/>
                <a:gd name="connsiteY1" fmla="*/ 76389 h 415286"/>
                <a:gd name="connsiteX2" fmla="*/ 580914 w 2188123"/>
                <a:gd name="connsiteY2" fmla="*/ 0 h 415286"/>
                <a:gd name="connsiteX3" fmla="*/ 750094 w 2188123"/>
                <a:gd name="connsiteY3" fmla="*/ 76389 h 415286"/>
                <a:gd name="connsiteX4" fmla="*/ 1026901 w 2188123"/>
                <a:gd name="connsiteY4" fmla="*/ 135334 h 415286"/>
                <a:gd name="connsiteX5" fmla="*/ 1026901 w 2188123"/>
                <a:gd name="connsiteY5" fmla="*/ 135334 h 415286"/>
                <a:gd name="connsiteX6" fmla="*/ 1257634 w 2188123"/>
                <a:gd name="connsiteY6" fmla="*/ 229167 h 415286"/>
                <a:gd name="connsiteX7" fmla="*/ 1426813 w 2188123"/>
                <a:gd name="connsiteY7" fmla="*/ 229167 h 415286"/>
                <a:gd name="connsiteX8" fmla="*/ 1583493 w 2188123"/>
                <a:gd name="connsiteY8" fmla="*/ 185029 h 415286"/>
                <a:gd name="connsiteX9" fmla="*/ 1822032 w 2188123"/>
                <a:gd name="connsiteY9" fmla="*/ 185029 h 415286"/>
                <a:gd name="connsiteX10" fmla="*/ 1931362 w 2188123"/>
                <a:gd name="connsiteY10" fmla="*/ 383812 h 415286"/>
                <a:gd name="connsiteX11" fmla="*/ 281467 w 2188123"/>
                <a:gd name="connsiteY11" fmla="*/ 373873 h 415286"/>
                <a:gd name="connsiteX12" fmla="*/ 242554 w 2188123"/>
                <a:gd name="connsiteY12" fmla="*/ 381945 h 415286"/>
                <a:gd name="connsiteX0" fmla="*/ 251650 w 2188124"/>
                <a:gd name="connsiteY0" fmla="*/ 85638 h 415286"/>
                <a:gd name="connsiteX1" fmla="*/ 327145 w 2188124"/>
                <a:gd name="connsiteY1" fmla="*/ 76389 h 415286"/>
                <a:gd name="connsiteX2" fmla="*/ 580915 w 2188124"/>
                <a:gd name="connsiteY2" fmla="*/ 0 h 415286"/>
                <a:gd name="connsiteX3" fmla="*/ 750095 w 2188124"/>
                <a:gd name="connsiteY3" fmla="*/ 76389 h 415286"/>
                <a:gd name="connsiteX4" fmla="*/ 1026902 w 2188124"/>
                <a:gd name="connsiteY4" fmla="*/ 135334 h 415286"/>
                <a:gd name="connsiteX5" fmla="*/ 1026902 w 2188124"/>
                <a:gd name="connsiteY5" fmla="*/ 135334 h 415286"/>
                <a:gd name="connsiteX6" fmla="*/ 1257635 w 2188124"/>
                <a:gd name="connsiteY6" fmla="*/ 229167 h 415286"/>
                <a:gd name="connsiteX7" fmla="*/ 1426814 w 2188124"/>
                <a:gd name="connsiteY7" fmla="*/ 229167 h 415286"/>
                <a:gd name="connsiteX8" fmla="*/ 1583494 w 2188124"/>
                <a:gd name="connsiteY8" fmla="*/ 185029 h 415286"/>
                <a:gd name="connsiteX9" fmla="*/ 1822033 w 2188124"/>
                <a:gd name="connsiteY9" fmla="*/ 185029 h 415286"/>
                <a:gd name="connsiteX10" fmla="*/ 1931363 w 2188124"/>
                <a:gd name="connsiteY10" fmla="*/ 383812 h 415286"/>
                <a:gd name="connsiteX11" fmla="*/ 281468 w 2188124"/>
                <a:gd name="connsiteY11" fmla="*/ 373873 h 415286"/>
                <a:gd name="connsiteX12" fmla="*/ 242555 w 2188124"/>
                <a:gd name="connsiteY12" fmla="*/ 381945 h 415286"/>
                <a:gd name="connsiteX0" fmla="*/ 251650 w 1949251"/>
                <a:gd name="connsiteY0" fmla="*/ 85638 h 415286"/>
                <a:gd name="connsiteX1" fmla="*/ 327145 w 1949251"/>
                <a:gd name="connsiteY1" fmla="*/ 76389 h 415286"/>
                <a:gd name="connsiteX2" fmla="*/ 580915 w 1949251"/>
                <a:gd name="connsiteY2" fmla="*/ 0 h 415286"/>
                <a:gd name="connsiteX3" fmla="*/ 750095 w 1949251"/>
                <a:gd name="connsiteY3" fmla="*/ 76389 h 415286"/>
                <a:gd name="connsiteX4" fmla="*/ 1026902 w 1949251"/>
                <a:gd name="connsiteY4" fmla="*/ 135334 h 415286"/>
                <a:gd name="connsiteX5" fmla="*/ 1026902 w 1949251"/>
                <a:gd name="connsiteY5" fmla="*/ 135334 h 415286"/>
                <a:gd name="connsiteX6" fmla="*/ 1257635 w 1949251"/>
                <a:gd name="connsiteY6" fmla="*/ 229167 h 415286"/>
                <a:gd name="connsiteX7" fmla="*/ 1426814 w 1949251"/>
                <a:gd name="connsiteY7" fmla="*/ 229167 h 415286"/>
                <a:gd name="connsiteX8" fmla="*/ 1583494 w 1949251"/>
                <a:gd name="connsiteY8" fmla="*/ 185029 h 415286"/>
                <a:gd name="connsiteX9" fmla="*/ 1822033 w 1949251"/>
                <a:gd name="connsiteY9" fmla="*/ 185029 h 415286"/>
                <a:gd name="connsiteX10" fmla="*/ 1931363 w 1949251"/>
                <a:gd name="connsiteY10" fmla="*/ 383812 h 415286"/>
                <a:gd name="connsiteX11" fmla="*/ 281468 w 1949251"/>
                <a:gd name="connsiteY11" fmla="*/ 373873 h 415286"/>
                <a:gd name="connsiteX12" fmla="*/ 242555 w 1949251"/>
                <a:gd name="connsiteY12" fmla="*/ 381945 h 415286"/>
                <a:gd name="connsiteX0" fmla="*/ 251650 w 1949251"/>
                <a:gd name="connsiteY0" fmla="*/ 85638 h 401413"/>
                <a:gd name="connsiteX1" fmla="*/ 327145 w 1949251"/>
                <a:gd name="connsiteY1" fmla="*/ 76389 h 401413"/>
                <a:gd name="connsiteX2" fmla="*/ 580915 w 1949251"/>
                <a:gd name="connsiteY2" fmla="*/ 0 h 401413"/>
                <a:gd name="connsiteX3" fmla="*/ 750095 w 1949251"/>
                <a:gd name="connsiteY3" fmla="*/ 76389 h 401413"/>
                <a:gd name="connsiteX4" fmla="*/ 1026902 w 1949251"/>
                <a:gd name="connsiteY4" fmla="*/ 135334 h 401413"/>
                <a:gd name="connsiteX5" fmla="*/ 1026902 w 1949251"/>
                <a:gd name="connsiteY5" fmla="*/ 135334 h 401413"/>
                <a:gd name="connsiteX6" fmla="*/ 1257635 w 1949251"/>
                <a:gd name="connsiteY6" fmla="*/ 229167 h 401413"/>
                <a:gd name="connsiteX7" fmla="*/ 1426814 w 1949251"/>
                <a:gd name="connsiteY7" fmla="*/ 229167 h 401413"/>
                <a:gd name="connsiteX8" fmla="*/ 1583494 w 1949251"/>
                <a:gd name="connsiteY8" fmla="*/ 185029 h 401413"/>
                <a:gd name="connsiteX9" fmla="*/ 1822033 w 1949251"/>
                <a:gd name="connsiteY9" fmla="*/ 185029 h 401413"/>
                <a:gd name="connsiteX10" fmla="*/ 1931363 w 1949251"/>
                <a:gd name="connsiteY10" fmla="*/ 383812 h 401413"/>
                <a:gd name="connsiteX11" fmla="*/ 281468 w 1949251"/>
                <a:gd name="connsiteY11" fmla="*/ 373873 h 401413"/>
                <a:gd name="connsiteX12" fmla="*/ 242555 w 1949251"/>
                <a:gd name="connsiteY12" fmla="*/ 381945 h 401413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  <a:gd name="connsiteX0" fmla="*/ 251650 w 1949251"/>
                <a:gd name="connsiteY0" fmla="*/ 85638 h 383812"/>
                <a:gd name="connsiteX1" fmla="*/ 327145 w 1949251"/>
                <a:gd name="connsiteY1" fmla="*/ 76389 h 383812"/>
                <a:gd name="connsiteX2" fmla="*/ 580915 w 1949251"/>
                <a:gd name="connsiteY2" fmla="*/ 0 h 383812"/>
                <a:gd name="connsiteX3" fmla="*/ 750095 w 1949251"/>
                <a:gd name="connsiteY3" fmla="*/ 76389 h 383812"/>
                <a:gd name="connsiteX4" fmla="*/ 1026902 w 1949251"/>
                <a:gd name="connsiteY4" fmla="*/ 135334 h 383812"/>
                <a:gd name="connsiteX5" fmla="*/ 1026902 w 1949251"/>
                <a:gd name="connsiteY5" fmla="*/ 135334 h 383812"/>
                <a:gd name="connsiteX6" fmla="*/ 1257635 w 1949251"/>
                <a:gd name="connsiteY6" fmla="*/ 229167 h 383812"/>
                <a:gd name="connsiteX7" fmla="*/ 1426814 w 1949251"/>
                <a:gd name="connsiteY7" fmla="*/ 229167 h 383812"/>
                <a:gd name="connsiteX8" fmla="*/ 1583494 w 1949251"/>
                <a:gd name="connsiteY8" fmla="*/ 185029 h 383812"/>
                <a:gd name="connsiteX9" fmla="*/ 1822033 w 1949251"/>
                <a:gd name="connsiteY9" fmla="*/ 185029 h 383812"/>
                <a:gd name="connsiteX10" fmla="*/ 1931363 w 1949251"/>
                <a:gd name="connsiteY10" fmla="*/ 383812 h 383812"/>
                <a:gd name="connsiteX11" fmla="*/ 281468 w 1949251"/>
                <a:gd name="connsiteY11" fmla="*/ 373873 h 383812"/>
                <a:gd name="connsiteX12" fmla="*/ 242555 w 1949251"/>
                <a:gd name="connsiteY12" fmla="*/ 381945 h 38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9251" h="383812">
                  <a:moveTo>
                    <a:pt x="251650" y="85638"/>
                  </a:moveTo>
                  <a:cubicBezTo>
                    <a:pt x="253252" y="84124"/>
                    <a:pt x="335528" y="104239"/>
                    <a:pt x="327145" y="76389"/>
                  </a:cubicBezTo>
                  <a:cubicBezTo>
                    <a:pt x="382022" y="62116"/>
                    <a:pt x="510423" y="0"/>
                    <a:pt x="580915" y="0"/>
                  </a:cubicBezTo>
                  <a:cubicBezTo>
                    <a:pt x="651407" y="0"/>
                    <a:pt x="675764" y="53833"/>
                    <a:pt x="750095" y="76389"/>
                  </a:cubicBezTo>
                  <a:cubicBezTo>
                    <a:pt x="824426" y="98945"/>
                    <a:pt x="980768" y="125510"/>
                    <a:pt x="1026902" y="135334"/>
                  </a:cubicBezTo>
                  <a:lnTo>
                    <a:pt x="1026902" y="135334"/>
                  </a:lnTo>
                  <a:cubicBezTo>
                    <a:pt x="1055063" y="153556"/>
                    <a:pt x="1190983" y="213528"/>
                    <a:pt x="1257635" y="229167"/>
                  </a:cubicBezTo>
                  <a:cubicBezTo>
                    <a:pt x="1324287" y="244806"/>
                    <a:pt x="1372504" y="236523"/>
                    <a:pt x="1426814" y="229167"/>
                  </a:cubicBezTo>
                  <a:cubicBezTo>
                    <a:pt x="1481124" y="221811"/>
                    <a:pt x="1517624" y="192385"/>
                    <a:pt x="1583494" y="185029"/>
                  </a:cubicBezTo>
                  <a:cubicBezTo>
                    <a:pt x="1649364" y="177673"/>
                    <a:pt x="1764055" y="151899"/>
                    <a:pt x="1822033" y="185029"/>
                  </a:cubicBezTo>
                  <a:cubicBezTo>
                    <a:pt x="1880011" y="218159"/>
                    <a:pt x="1949251" y="181054"/>
                    <a:pt x="1931363" y="383812"/>
                  </a:cubicBezTo>
                  <a:lnTo>
                    <a:pt x="281468" y="373873"/>
                  </a:lnTo>
                  <a:cubicBezTo>
                    <a:pt x="0" y="373562"/>
                    <a:pt x="255526" y="379254"/>
                    <a:pt x="242555" y="381945"/>
                  </a:cubicBezTo>
                </a:path>
              </a:pathLst>
            </a:cu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55000">
                  <a:srgbClr val="640000"/>
                </a:gs>
              </a:gsLst>
              <a:lin ang="2700000" scaled="1"/>
              <a:tileRect/>
            </a:gradFill>
            <a:ln w="19050" cap="flat" cmpd="sng" algn="ctr">
              <a:solidFill>
                <a:schemeClr val="tx1">
                  <a:alpha val="3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CaixaDeTexto 64"/>
          <p:cNvSpPr txBox="1"/>
          <p:nvPr/>
        </p:nvSpPr>
        <p:spPr>
          <a:xfrm>
            <a:off x="3131840" y="285293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Protoestrela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68" name="Conector de seta reta 67"/>
          <p:cNvCxnSpPr/>
          <p:nvPr/>
        </p:nvCxnSpPr>
        <p:spPr bwMode="auto">
          <a:xfrm>
            <a:off x="2591272" y="2204864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9" name="Conector de seta reta 68"/>
          <p:cNvCxnSpPr/>
          <p:nvPr/>
        </p:nvCxnSpPr>
        <p:spPr bwMode="auto">
          <a:xfrm>
            <a:off x="4319464" y="2247688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>
            <a:off x="6012160" y="223796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1" name="Conector de seta reta 70"/>
          <p:cNvCxnSpPr/>
          <p:nvPr/>
        </p:nvCxnSpPr>
        <p:spPr bwMode="auto">
          <a:xfrm rot="5400000">
            <a:off x="7236296" y="3723725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rot="10800000">
            <a:off x="5903640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rot="10800000">
            <a:off x="3383361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rot="10800000">
            <a:off x="2087217" y="5229200"/>
            <a:ext cx="576064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00CC99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9" name="Grupo 127"/>
          <p:cNvGrpSpPr/>
          <p:nvPr/>
        </p:nvGrpSpPr>
        <p:grpSpPr>
          <a:xfrm>
            <a:off x="2591872" y="4797152"/>
            <a:ext cx="828000" cy="828000"/>
            <a:chOff x="7877310" y="781558"/>
            <a:chExt cx="828000" cy="828000"/>
          </a:xfrm>
        </p:grpSpPr>
        <p:sp>
          <p:nvSpPr>
            <p:cNvPr id="66" name="Elipse 65"/>
            <p:cNvSpPr>
              <a:spLocks/>
            </p:cNvSpPr>
            <p:nvPr/>
          </p:nvSpPr>
          <p:spPr bwMode="auto">
            <a:xfrm>
              <a:off x="7877310" y="781558"/>
              <a:ext cx="828000" cy="828000"/>
            </a:xfrm>
            <a:prstGeom prst="ellipse">
              <a:avLst/>
            </a:prstGeom>
            <a:gradFill flip="none" rotWithShape="1">
              <a:gsLst>
                <a:gs pos="79000">
                  <a:srgbClr val="3788FF">
                    <a:alpha val="0"/>
                  </a:srgbClr>
                </a:gs>
                <a:gs pos="18000">
                  <a:srgbClr val="3788FF">
                    <a:alpha val="86000"/>
                  </a:srgbClr>
                </a:gs>
                <a:gs pos="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>
              <a:off x="8231068" y="1131468"/>
              <a:ext cx="120438" cy="120439"/>
            </a:xfrm>
            <a:prstGeom prst="ellipse">
              <a:avLst/>
            </a:prstGeom>
            <a:gradFill>
              <a:gsLst>
                <a:gs pos="97000">
                  <a:srgbClr val="7030A0">
                    <a:alpha val="28000"/>
                  </a:srgbClr>
                </a:gs>
                <a:gs pos="48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3"/>
          <p:cNvGrpSpPr/>
          <p:nvPr/>
        </p:nvGrpSpPr>
        <p:grpSpPr>
          <a:xfrm rot="1541103">
            <a:off x="3149004" y="999656"/>
            <a:ext cx="1253270" cy="2512305"/>
            <a:chOff x="3130586" y="982365"/>
            <a:chExt cx="1253270" cy="2512305"/>
          </a:xfrm>
        </p:grpSpPr>
        <p:grpSp>
          <p:nvGrpSpPr>
            <p:cNvPr id="11" name="Grupo 63"/>
            <p:cNvGrpSpPr/>
            <p:nvPr/>
          </p:nvGrpSpPr>
          <p:grpSpPr>
            <a:xfrm>
              <a:off x="3311352" y="1355798"/>
              <a:ext cx="866978" cy="1785170"/>
              <a:chOff x="3203848" y="1240054"/>
              <a:chExt cx="866978" cy="1785170"/>
            </a:xfrm>
          </p:grpSpPr>
          <p:sp>
            <p:nvSpPr>
              <p:cNvPr id="61" name="Triângulo isósceles 60"/>
              <p:cNvSpPr/>
              <p:nvPr/>
            </p:nvSpPr>
            <p:spPr bwMode="auto">
              <a:xfrm rot="1323555">
                <a:off x="3379648" y="2016381"/>
                <a:ext cx="227578" cy="1008843"/>
              </a:xfrm>
              <a:prstGeom prst="triangle">
                <a:avLst/>
              </a:prstGeom>
              <a:gradFill flip="none" rotWithShape="1">
                <a:gsLst>
                  <a:gs pos="96000">
                    <a:srgbClr val="C00000">
                      <a:alpha val="45000"/>
                    </a:srgbClr>
                  </a:gs>
                  <a:gs pos="77000">
                    <a:srgbClr val="EA8D04"/>
                  </a:gs>
                  <a:gs pos="51000">
                    <a:srgbClr val="FFFF00"/>
                  </a:gs>
                  <a:gs pos="34000">
                    <a:schemeClr val="bg1"/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2" name="Grupo 129"/>
              <p:cNvGrpSpPr>
                <a:grpSpLocks noChangeAspect="1"/>
              </p:cNvGrpSpPr>
              <p:nvPr/>
            </p:nvGrpSpPr>
            <p:grpSpPr>
              <a:xfrm>
                <a:off x="3203848" y="1240054"/>
                <a:ext cx="866978" cy="1080388"/>
                <a:chOff x="7812360" y="4260967"/>
                <a:chExt cx="1008112" cy="1256265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 rot="1350372">
                  <a:off x="7812360" y="5157192"/>
                  <a:ext cx="1008112" cy="360040"/>
                </a:xfrm>
                <a:prstGeom prst="ellipse">
                  <a:avLst/>
                </a:prstGeom>
                <a:gradFill>
                  <a:gsLst>
                    <a:gs pos="74000">
                      <a:srgbClr val="C00000"/>
                    </a:gs>
                    <a:gs pos="63000">
                      <a:srgbClr val="640000"/>
                    </a:gs>
                    <a:gs pos="94000">
                      <a:srgbClr val="640000">
                        <a:alpha val="58000"/>
                      </a:srgbClr>
                    </a:gs>
                    <a:gs pos="39000">
                      <a:srgbClr val="EA8D04"/>
                    </a:gs>
                    <a:gs pos="34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Triângulo isósceles 51"/>
                <p:cNvSpPr/>
                <p:nvPr/>
              </p:nvSpPr>
              <p:spPr bwMode="auto">
                <a:xfrm rot="12022476">
                  <a:off x="8366797" y="4260967"/>
                  <a:ext cx="264625" cy="1173073"/>
                </a:xfrm>
                <a:prstGeom prst="triangle">
                  <a:avLst/>
                </a:prstGeom>
                <a:gradFill flip="none" rotWithShape="1">
                  <a:gsLst>
                    <a:gs pos="96000">
                      <a:srgbClr val="C00000">
                        <a:alpha val="45000"/>
                      </a:srgbClr>
                    </a:gs>
                    <a:gs pos="77000">
                      <a:srgbClr val="EA8D04"/>
                    </a:gs>
                    <a:gs pos="51000">
                      <a:srgbClr val="FFFF00"/>
                    </a:gs>
                    <a:gs pos="34000">
                      <a:schemeClr val="bg1"/>
                    </a:gs>
                  </a:gsLst>
                  <a:lin ang="5400000" scaled="0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5" name="Elipse 54"/>
              <p:cNvSpPr>
                <a:spLocks noChangeAspect="1"/>
              </p:cNvSpPr>
              <p:nvPr/>
            </p:nvSpPr>
            <p:spPr bwMode="auto">
              <a:xfrm>
                <a:off x="3411074" y="1925260"/>
                <a:ext cx="466570" cy="466617"/>
              </a:xfrm>
              <a:prstGeom prst="ellipse">
                <a:avLst/>
              </a:prstGeom>
              <a:gradFill>
                <a:gsLst>
                  <a:gs pos="23000">
                    <a:schemeClr val="bg1"/>
                  </a:gs>
                  <a:gs pos="100000">
                    <a:schemeClr val="tx1">
                      <a:alpha val="0"/>
                    </a:schemeClr>
                  </a:gs>
                  <a:gs pos="33000">
                    <a:srgbClr val="FFC00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2" name="Lua 1"/>
            <p:cNvSpPr/>
            <p:nvPr/>
          </p:nvSpPr>
          <p:spPr bwMode="auto">
            <a:xfrm rot="17686469">
              <a:off x="3136167" y="3127650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7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Lua 74"/>
            <p:cNvSpPr/>
            <p:nvPr/>
          </p:nvSpPr>
          <p:spPr bwMode="auto">
            <a:xfrm rot="6493962">
              <a:off x="4016836" y="976784"/>
              <a:ext cx="361439" cy="372601"/>
            </a:xfrm>
            <a:prstGeom prst="moon">
              <a:avLst>
                <a:gd name="adj" fmla="val 30136"/>
              </a:avLst>
            </a:prstGeom>
            <a:gradFill flip="none" rotWithShape="1">
              <a:gsLst>
                <a:gs pos="55000">
                  <a:srgbClr val="C00000">
                    <a:alpha val="48000"/>
                  </a:srgbClr>
                </a:gs>
                <a:gs pos="12000">
                  <a:srgbClr val="FFC000"/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221" grpId="0"/>
      <p:bldP spid="223" grpId="0"/>
      <p:bldP spid="95" grpId="0"/>
      <p:bldP spid="138" grpId="0"/>
      <p:bldP spid="38" grpId="0"/>
      <p:bldP spid="222" grpId="0"/>
      <p:bldP spid="39" grpId="0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0"/>
            <a:ext cx="5477669" cy="3789040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rgbClr val="FFFF00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: M42</a:t>
            </a:r>
            <a:b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Muito Obrigado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http://www.nasa.gov/multimedia/imagegallery/image_feature_2434.html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Elas formam toda a Galáxia.....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5" name="Espaço Reservado para Conteúdo 4" descr="imagem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184576"/>
          </a:xfrm>
        </p:spPr>
      </p:pic>
      <p:sp>
        <p:nvSpPr>
          <p:cNvPr id="6" name="CaixaDeTexto 5"/>
          <p:cNvSpPr txBox="1"/>
          <p:nvPr/>
        </p:nvSpPr>
        <p:spPr>
          <a:xfrm>
            <a:off x="1403648" y="630932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FF00"/>
                </a:solidFill>
              </a:rPr>
              <a:t>Galáxia espiral NGC ele 4217, localizado a 60 milhões de anos-luz de distância da Terra </a:t>
            </a:r>
            <a:r>
              <a:rPr lang="pt-PT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0" y="1556792"/>
            <a:ext cx="4464496" cy="35283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</a:rPr>
              <a:t>   </a:t>
            </a:r>
          </a:p>
          <a:p>
            <a:pPr algn="ctr">
              <a:buNone/>
            </a:pPr>
            <a:endParaRPr lang="pt-BR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</a:rPr>
              <a:t>Existem bilhões e bilhões de estrelas só em nossa galáxia existem cerca de 400 Bilhões de ESTRELAS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 descr="MilkyWayRoad_landol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148064" y="6597352"/>
            <a:ext cx="3672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Crédito imagem :http://apod.nasa.gov/apod/ap071020.html</a:t>
            </a:r>
            <a:endParaRPr lang="pt-BR" sz="105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450985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Corpos</a:t>
            </a: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gasosos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no interior dos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quais</a:t>
            </a:r>
            <a:endParaRPr lang="en-US" sz="3200" b="0" dirty="0">
              <a:solidFill>
                <a:srgbClr val="FFFF00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ocorrem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ou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ocorreram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,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reações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endParaRPr lang="en-US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b="0" dirty="0" smtClean="0">
                <a:solidFill>
                  <a:srgbClr val="FFFF00"/>
                </a:solidFill>
                <a:latin typeface="Century Gothic" pitchFamily="34" charset="0"/>
              </a:rPr>
              <a:t>de </a:t>
            </a:r>
            <a:r>
              <a:rPr lang="en-US" sz="3200" b="0" dirty="0" err="1">
                <a:solidFill>
                  <a:srgbClr val="FFFF00"/>
                </a:solidFill>
                <a:latin typeface="Century Gothic" pitchFamily="34" charset="0"/>
              </a:rPr>
              <a:t>fusão</a:t>
            </a:r>
            <a:r>
              <a:rPr lang="en-US" sz="3200" b="0" dirty="0">
                <a:solidFill>
                  <a:srgbClr val="FFFF00"/>
                </a:solidFill>
                <a:latin typeface="Century Gothic" pitchFamily="34" charset="0"/>
              </a:rPr>
              <a:t> nuclear </a:t>
            </a:r>
            <a:r>
              <a:rPr lang="en-US" sz="3200" b="0" dirty="0" err="1" smtClean="0">
                <a:solidFill>
                  <a:srgbClr val="FFFF00"/>
                </a:solidFill>
                <a:latin typeface="Century Gothic" pitchFamily="34" charset="0"/>
              </a:rPr>
              <a:t>sustentáveis</a:t>
            </a:r>
            <a:endParaRPr lang="en-US" sz="32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rgbClr val="FFFF00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>
                    <a:alpha val="89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rgbClr val="FFC000">
                    <a:lumMod val="61000"/>
                    <a:lumOff val="39000"/>
                  </a:srgbClr>
                </a:gs>
                <a:gs pos="100000">
                  <a:schemeClr val="tx1">
                    <a:alpha val="0"/>
                  </a:schemeClr>
                </a:gs>
                <a:gs pos="96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995936" y="2785142"/>
            <a:ext cx="1377206" cy="1406296"/>
            <a:chOff x="3190476" y="1107179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7179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3000">
                  <a:srgbClr val="00B0F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82249" y="1437754"/>
              <a:ext cx="1104387" cy="1088645"/>
            </a:xfrm>
            <a:prstGeom prst="ellipse">
              <a:avLst/>
            </a:prstGeom>
            <a:gradFill>
              <a:gsLst>
                <a:gs pos="9000">
                  <a:srgbClr val="CCECFF"/>
                </a:gs>
                <a:gs pos="93000">
                  <a:schemeClr val="tx1">
                    <a:alpha val="0"/>
                  </a:schemeClr>
                </a:gs>
                <a:gs pos="91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35000">
                <a:srgbClr val="FFFF00"/>
              </a:gs>
              <a:gs pos="4000">
                <a:schemeClr val="bg1"/>
              </a:gs>
              <a:gs pos="38000">
                <a:srgbClr val="FFC000"/>
              </a:gs>
              <a:gs pos="87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5796136" y="6407090"/>
            <a:ext cx="333516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000" dirty="0" smtClean="0">
                <a:solidFill>
                  <a:schemeClr val="accent1"/>
                </a:solidFill>
                <a:latin typeface="Century Gothic" pitchFamily="34" charset="0"/>
              </a:rPr>
              <a:t>Crédito :  André Luiz da Silva/CDA/CDCC/USP</a:t>
            </a:r>
            <a:endParaRPr lang="pt-BR" sz="10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MAS COMO ELAS SÃO FORMADAS?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</a:rPr>
              <a:t>Nuvem de Poera e gás que paira no universo Interestrelar, mais conhecido como </a:t>
            </a:r>
            <a:r>
              <a:rPr lang="pt-BR" b="1" u="sng" dirty="0" smtClean="0">
                <a:solidFill>
                  <a:srgbClr val="FF0000"/>
                </a:solidFill>
              </a:rPr>
              <a:t>PILAR DA CRIAÇÃO</a:t>
            </a:r>
            <a:endParaRPr lang="pt-BR" b="1" u="sng" dirty="0">
              <a:solidFill>
                <a:srgbClr val="FF0000"/>
              </a:solidFill>
            </a:endParaRPr>
          </a:p>
        </p:txBody>
      </p:sp>
      <p:pic>
        <p:nvPicPr>
          <p:cNvPr id="4" name="Imagem 3" descr="pilar da criação.jpg"/>
          <p:cNvPicPr>
            <a:picLocks noChangeAspect="1"/>
          </p:cNvPicPr>
          <p:nvPr/>
        </p:nvPicPr>
        <p:blipFill>
          <a:blip r:embed="rId2" cstate="print"/>
          <a:srcRect b="22301"/>
          <a:stretch>
            <a:fillRect/>
          </a:stretch>
        </p:blipFill>
        <p:spPr>
          <a:xfrm>
            <a:off x="0" y="1052736"/>
            <a:ext cx="5292080" cy="532859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6442502"/>
            <a:ext cx="5112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Credito imagem:http://www.nasa.gov/multimedia/imagegallery/image_feature_1647.html</a:t>
            </a:r>
            <a:endParaRPr lang="pt-BR" sz="105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FF00"/>
                </a:solidFill>
              </a:rPr>
              <a:t>PILARES DA CRIAÇÃO 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2536" y="1484784"/>
            <a:ext cx="476287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</a:rPr>
              <a:t>São berçários estelares, o da imagem ao lado esta a 7 mil anos luz de distancia de nós pertence a Nebulosa </a:t>
            </a:r>
            <a:r>
              <a:rPr lang="pt-BR" dirty="0" err="1" smtClean="0">
                <a:solidFill>
                  <a:srgbClr val="FFFF00"/>
                </a:solidFill>
              </a:rPr>
              <a:t>Eagle</a:t>
            </a:r>
            <a:r>
              <a:rPr lang="pt-BR" dirty="0" smtClean="0">
                <a:solidFill>
                  <a:srgbClr val="FFFF00"/>
                </a:solidFill>
              </a:rPr>
              <a:t> esse é apenas 1 em bilhões que existem! Esses berçários </a:t>
            </a:r>
          </a:p>
          <a:p>
            <a:pPr algn="ctr">
              <a:buNone/>
            </a:pPr>
            <a:r>
              <a:rPr lang="pt-BR" dirty="0" smtClean="0">
                <a:solidFill>
                  <a:srgbClr val="FFFF00"/>
                </a:solidFill>
              </a:rPr>
              <a:t>são grandes nuvens de poera e Hidrogênio 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 descr="eso1518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84784"/>
            <a:ext cx="4464496" cy="453650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44008" y="6396335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Crédito imagem :http://www.nasa.gov/image-feature/goddard/pillars-of-creation-revealed-in-3-d</a:t>
            </a:r>
            <a:endParaRPr lang="pt-BR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O hidrogênio é o elemento mais leve  mais simples e mais abundante no universo e é o principal componente das estrelas </a:t>
            </a:r>
            <a:endParaRPr lang="pt-BR" dirty="0">
              <a:solidFill>
                <a:srgbClr val="FFFF00"/>
              </a:solidFill>
            </a:endParaRPr>
          </a:p>
        </p:txBody>
      </p:sp>
      <p:pic>
        <p:nvPicPr>
          <p:cNvPr id="4" name="Imagem 3" descr="hidrogen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3456384" cy="403244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67544" y="6309320"/>
            <a:ext cx="55446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Crédito imagem https://www.google.com.br/search?q=imagem+hidrogenio&amp;rlz=1C1AVSK_enBR674BR674&amp;source=lnms&amp;tbm=isch&amp;sa=X&amp;ved=0ahUKEwj5ssnIqJ3KAhWLF5AKHVA5BFwQ_AUICSgD&amp;biw=1120&amp;bih=546#imgrc=2hoAgeAbRCh_qM%3A</a:t>
            </a:r>
            <a:endParaRPr lang="pt-BR" sz="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64088" y="476672"/>
            <a:ext cx="3405064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Dentro das nebulosas existem uma concentração grande de gás e poera que formam pequenas nuvens ao decorrer de milhares de anos por uma FORÇA familiar</a:t>
            </a:r>
          </a:p>
          <a:p>
            <a:pPr>
              <a:buNone/>
            </a:pPr>
            <a:r>
              <a:rPr lang="pt-BR" dirty="0" smtClean="0">
                <a:solidFill>
                  <a:srgbClr val="FFFF00"/>
                </a:solidFill>
              </a:rPr>
              <a:t>Essa é a força que nos conecta a </a:t>
            </a:r>
            <a:r>
              <a:rPr lang="pt-BR" dirty="0" smtClean="0">
                <a:solidFill>
                  <a:srgbClr val="FFFF00"/>
                </a:solidFill>
              </a:rPr>
              <a:t>Terra </a:t>
            </a:r>
            <a:r>
              <a:rPr lang="pt-BR" dirty="0" smtClean="0">
                <a:solidFill>
                  <a:srgbClr val="FFFF00"/>
                </a:solidFill>
              </a:rPr>
              <a:t>e nos mantém nela também, conhecida como....</a:t>
            </a:r>
          </a:p>
          <a:p>
            <a:pPr algn="ctr">
              <a:buNone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pt-BR" sz="6000" dirty="0" smtClean="0">
                <a:solidFill>
                  <a:srgbClr val="FF0000"/>
                </a:solidFill>
              </a:rPr>
              <a:t>GRAVIDADE </a:t>
            </a:r>
            <a:endParaRPr lang="pt-BR" sz="6000" dirty="0">
              <a:solidFill>
                <a:srgbClr val="FF0000"/>
              </a:solidFill>
            </a:endParaRPr>
          </a:p>
        </p:txBody>
      </p:sp>
      <p:pic>
        <p:nvPicPr>
          <p:cNvPr id="4" name="Imagem 3" descr="relacao-entre-atmosfera-e-gravida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5040560" cy="597666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1520" y="6525344"/>
            <a:ext cx="5328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 smtClean="0"/>
              <a:t>https://www.google.com.br/search?q=gravidade+imagens&amp;rlz=1C1AVSK_enBR674BR674&amp;espv=2&amp;biw=1120&amp;bih=546&amp;source=lnms&amp;tbm=isch&amp;sa=X&amp;ved=0ahUKEwi0jrLYqp3KAhVJgpAKHf4IDUgQ_AUIBigB#imgrc=aFHYhHB-9wE2qM%3A</a:t>
            </a:r>
            <a:endParaRPr lang="pt-BR" sz="7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808</Words>
  <Application>Microsoft Office PowerPoint</Application>
  <PresentationFormat>Apresentação na tela (4:3)</PresentationFormat>
  <Paragraphs>128</Paragraphs>
  <Slides>25</Slides>
  <Notes>9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O Nascimento de uma Estrela </vt:lpstr>
      <vt:lpstr>ESTRELAS......</vt:lpstr>
      <vt:lpstr>Elas formam toda a Galáxia.....</vt:lpstr>
      <vt:lpstr>Slide 4</vt:lpstr>
      <vt:lpstr>Estrelas:</vt:lpstr>
      <vt:lpstr>MAS COMO ELAS SÃO FORMADAS?</vt:lpstr>
      <vt:lpstr>PILARES DA CRIAÇÃO </vt:lpstr>
      <vt:lpstr>Slide 8</vt:lpstr>
      <vt:lpstr>Slide 9</vt:lpstr>
      <vt:lpstr>A Gravidade </vt:lpstr>
      <vt:lpstr>Nuvens em nebulosas </vt:lpstr>
      <vt:lpstr>Proto estrela </vt:lpstr>
      <vt:lpstr>Slide 13</vt:lpstr>
      <vt:lpstr>Estrela </vt:lpstr>
      <vt:lpstr>Slide 15</vt:lpstr>
      <vt:lpstr>Gravidade  x  Calor</vt:lpstr>
      <vt:lpstr>Slide 17</vt:lpstr>
      <vt:lpstr>O que torna a vida possivel ?</vt:lpstr>
      <vt:lpstr>As cores das estrelas</vt:lpstr>
      <vt:lpstr>As cores e as temperaturas</vt:lpstr>
      <vt:lpstr>Nascimento de uma estrela</vt:lpstr>
      <vt:lpstr>Vídeo:tamanhos estelares</vt:lpstr>
      <vt:lpstr>Slide 23</vt:lpstr>
      <vt:lpstr>Berçário estelar em Orion: M42 Muito Obrigado </vt:lpstr>
      <vt:lpstr>Referências Bibliográficas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Observatório</dc:creator>
  <cp:lastModifiedBy>Jorge</cp:lastModifiedBy>
  <cp:revision>40</cp:revision>
  <dcterms:created xsi:type="dcterms:W3CDTF">2016-01-08T20:21:55Z</dcterms:created>
  <dcterms:modified xsi:type="dcterms:W3CDTF">2016-01-13T12:56:44Z</dcterms:modified>
</cp:coreProperties>
</file>