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12" y="-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Kc4D8XjpiVc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pacetoday.com.br/encontrado-exoplaneta-na-zona-habitavel-da-estrela-proxima-centauri/" TargetMode="External"/><Relationship Id="rId5" Type="http://schemas.openxmlformats.org/officeDocument/2006/relationships/hyperlink" Target="http://www.space.com/33872-proxima-b-closest-exoplanet-explained-infographic.html" TargetMode="External"/><Relationship Id="rId4" Type="http://schemas.openxmlformats.org/officeDocument/2006/relationships/hyperlink" Target="http://www.eso.org/public/news/eso1629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alereddot.org/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7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b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dirty="0">
                <a:solidFill>
                  <a:srgbClr val="EFEFEF"/>
                </a:solidFill>
              </a:rPr>
              <a:t>O </a:t>
            </a:r>
            <a:r>
              <a:rPr lang="pt-BR" dirty="0" err="1">
                <a:solidFill>
                  <a:srgbClr val="EFEFEF"/>
                </a:solidFill>
              </a:rPr>
              <a:t>exoplaneta</a:t>
            </a:r>
            <a:r>
              <a:rPr lang="pt-BR" dirty="0">
                <a:solidFill>
                  <a:srgbClr val="EFEFEF"/>
                </a:solidFill>
              </a:rPr>
              <a:t> mais próximo </a:t>
            </a:r>
            <a:r>
              <a:rPr lang="pt-BR" dirty="0" smtClean="0">
                <a:solidFill>
                  <a:srgbClr val="EFEFEF"/>
                </a:solidFill>
              </a:rPr>
              <a:t>de nós </a:t>
            </a:r>
            <a:r>
              <a:rPr lang="pt-BR" dirty="0">
                <a:solidFill>
                  <a:srgbClr val="EFEFEF"/>
                </a:solidFill>
              </a:rPr>
              <a:t>já encontrado</a:t>
            </a:r>
          </a:p>
        </p:txBody>
      </p:sp>
      <p:pic>
        <p:nvPicPr>
          <p:cNvPr id="56" name="Shape 56" descr="logo cd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2518" y="4022125"/>
            <a:ext cx="1721474" cy="112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4549" y="4022125"/>
            <a:ext cx="1248897" cy="107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0" y="4841700"/>
            <a:ext cx="53142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Créditos imagem: Stellarium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/>
        </p:nvSpPr>
        <p:spPr>
          <a:xfrm>
            <a:off x="0" y="0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b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0" y="839750"/>
            <a:ext cx="32148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118100" y="1443325"/>
            <a:ext cx="8869800" cy="296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0" y="839750"/>
            <a:ext cx="32148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4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Características:</a:t>
            </a:r>
          </a:p>
        </p:txBody>
      </p:sp>
      <p:pic>
        <p:nvPicPr>
          <p:cNvPr id="135" name="Shape 135" descr="massa.PNG"/>
          <p:cNvPicPr preferRelativeResize="0"/>
          <p:nvPr/>
        </p:nvPicPr>
        <p:blipFill rotWithShape="1">
          <a:blip r:embed="rId4">
            <a:alphaModFix/>
          </a:blip>
          <a:srcRect l="12053" t="26842" r="12326" b="12304"/>
          <a:stretch/>
        </p:blipFill>
        <p:spPr>
          <a:xfrm>
            <a:off x="575587" y="1495850"/>
            <a:ext cx="7954825" cy="34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/>
          <p:nvPr/>
        </p:nvSpPr>
        <p:spPr>
          <a:xfrm>
            <a:off x="2079750" y="4408825"/>
            <a:ext cx="1246500" cy="4593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4159500" y="1766400"/>
            <a:ext cx="1246500" cy="4593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6425875" y="4448050"/>
            <a:ext cx="1246500" cy="4593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 txBox="1"/>
          <p:nvPr/>
        </p:nvSpPr>
        <p:spPr>
          <a:xfrm>
            <a:off x="2296225" y="4408825"/>
            <a:ext cx="1246500" cy="45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500">
                <a:solidFill>
                  <a:srgbClr val="F3F3F3"/>
                </a:solidFill>
                <a:latin typeface="Trebuchet MS"/>
                <a:ea typeface="Trebuchet MS"/>
                <a:cs typeface="Trebuchet MS"/>
                <a:sym typeface="Trebuchet MS"/>
              </a:rPr>
              <a:t>1.3 Terras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4159500" y="1661475"/>
            <a:ext cx="1246500" cy="45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500">
                <a:solidFill>
                  <a:srgbClr val="F3F3F3"/>
                </a:solidFill>
                <a:latin typeface="Trebuchet MS"/>
                <a:ea typeface="Trebuchet MS"/>
                <a:cs typeface="Trebuchet MS"/>
                <a:sym typeface="Trebuchet MS"/>
              </a:rPr>
              <a:t>     Massa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6353700" y="4306875"/>
            <a:ext cx="1246500" cy="45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500">
                <a:solidFill>
                  <a:srgbClr val="F3F3F3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b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0" y="4841700"/>
            <a:ext cx="53142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Créditos imagem: http://www.space.com/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0" y="0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b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0" y="4841700"/>
            <a:ext cx="53142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Créditos imagem: http://www.space.com/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0" name="Shape 150" descr="eso1629e.jpg"/>
          <p:cNvPicPr preferRelativeResize="0"/>
          <p:nvPr/>
        </p:nvPicPr>
        <p:blipFill rotWithShape="1">
          <a:blip r:embed="rId4">
            <a:alphaModFix/>
          </a:blip>
          <a:srcRect l="16958" r="12235" b="2543"/>
          <a:stretch/>
        </p:blipFill>
        <p:spPr>
          <a:xfrm rot="5400000">
            <a:off x="4259900" y="297299"/>
            <a:ext cx="5147749" cy="45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0" y="1453675"/>
            <a:ext cx="5799600" cy="296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0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Características:</a:t>
            </a:r>
          </a:p>
          <a:p>
            <a:pPr marL="457200" lvl="0" indent="-355600" rtl="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0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Massa ≈ 1,3 Massa Terrestre</a:t>
            </a:r>
          </a:p>
          <a:p>
            <a:pPr marL="457200" lvl="0" indent="-355600" rtl="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0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Período ≈ 11 dias;</a:t>
            </a:r>
          </a:p>
          <a:p>
            <a:pPr marL="457200" lvl="0" indent="-355600" rtl="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0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Rochoso;</a:t>
            </a:r>
          </a:p>
          <a:p>
            <a:pPr marL="457200" lvl="0" indent="-355600" algn="l" rtl="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0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Distância Estrela-Planeta ≈ 5% Terra-Sol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20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~ 7,5 milhões de Km;</a:t>
            </a:r>
          </a:p>
          <a:p>
            <a:pPr marL="457200" lvl="0" indent="-355600" rtl="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0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Se encontra em zona habitável;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 descr="orbit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5135"/>
            <a:ext cx="9144000" cy="487323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0" y="0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b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0" y="839750"/>
            <a:ext cx="32148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118100" y="1364600"/>
            <a:ext cx="8869800" cy="296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/>
        </p:nvSpPr>
        <p:spPr>
          <a:xfrm>
            <a:off x="0" y="0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b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0" y="839750"/>
            <a:ext cx="32148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118100" y="1364600"/>
            <a:ext cx="8869800" cy="296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7" name="Shape 167" descr="giff temperatura com trava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575" y="1364600"/>
            <a:ext cx="6728839" cy="3778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-33600" y="642900"/>
            <a:ext cx="92112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000" dirty="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Simulação numérica de possíveis temperaturas </a:t>
            </a:r>
            <a:r>
              <a:rPr lang="pt-BR" sz="2000" dirty="0" smtClean="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da </a:t>
            </a:r>
            <a:r>
              <a:rPr lang="pt-BR" sz="2000" dirty="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superfície em </a:t>
            </a:r>
            <a:r>
              <a:rPr lang="pt-BR" sz="2000" dirty="0" err="1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</a:t>
            </a:r>
            <a:r>
              <a:rPr lang="pt-BR" sz="2000" dirty="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 b (rotação sincronizada)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0" y="0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b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-33600" y="787250"/>
            <a:ext cx="92112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 dirty="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Simulação numérica de possíveis temperaturas </a:t>
            </a:r>
            <a:r>
              <a:rPr lang="pt-BR" sz="2000" dirty="0" smtClean="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da </a:t>
            </a:r>
            <a:r>
              <a:rPr lang="pt-BR" sz="2000" dirty="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superfície em </a:t>
            </a:r>
            <a:r>
              <a:rPr lang="pt-BR" sz="2000" dirty="0" err="1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</a:t>
            </a:r>
            <a:r>
              <a:rPr lang="pt-BR" sz="2000" dirty="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 b (ressonância 3: 2)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118100" y="1364600"/>
            <a:ext cx="8869800" cy="296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6" name="Shape 176" descr="giff temperatura com rotação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8162" y="1495850"/>
            <a:ext cx="6369674" cy="358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t="13352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0" y="0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Fim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/>
        </p:nvSpPr>
        <p:spPr>
          <a:xfrm>
            <a:off x="0" y="0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Referências: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0" y="839750"/>
            <a:ext cx="32148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118100" y="1364600"/>
            <a:ext cx="8869800" cy="296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118100" y="1443325"/>
            <a:ext cx="8814600" cy="296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http://www.eso.org/public/news/eso1629/</a:t>
            </a:r>
          </a:p>
          <a:p>
            <a:pPr marL="457200" lvl="0" indent="-355600" rtl="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http://www.space.com/33872-proxima-b-closest-exoplanet-explained-infographic.html</a:t>
            </a:r>
          </a:p>
          <a:p>
            <a:pPr marL="457200" lvl="0" indent="-355600" rtl="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6"/>
              </a:rPr>
              <a:t>http://spacetoday.com.br/encontrado-exoplaneta-na-zona-habitavel-da-estrela-proxima-centauri/</a:t>
            </a:r>
          </a:p>
          <a:p>
            <a:pPr marL="457200" lvl="0" indent="-355600" rtl="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7"/>
              </a:rPr>
              <a:t>https://www.youtube.com/watch?v=Kc4D8XjpiVc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/>
          <p:cNvPicPr preferRelativeResize="0"/>
          <p:nvPr/>
        </p:nvPicPr>
        <p:blipFill rotWithShape="1">
          <a:blip r:embed="rId4">
            <a:alphaModFix/>
          </a:blip>
          <a:srcRect b="36988"/>
          <a:stretch/>
        </p:blipFill>
        <p:spPr>
          <a:xfrm>
            <a:off x="800400" y="0"/>
            <a:ext cx="76997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/>
        </p:nvSpPr>
        <p:spPr>
          <a:xfrm>
            <a:off x="0" y="4841700"/>
            <a:ext cx="53142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Créditos imagem: http://www.eso.org/public/images/eso1629b/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0" y="4841700"/>
            <a:ext cx="53142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Créditos imagem: http://www.space.com/</a:t>
            </a:r>
          </a:p>
        </p:txBody>
      </p:sp>
      <p:pic>
        <p:nvPicPr>
          <p:cNvPr id="70" name="Shape 70" descr="distancia proxima centauri.PNG"/>
          <p:cNvPicPr preferRelativeResize="0"/>
          <p:nvPr/>
        </p:nvPicPr>
        <p:blipFill rotWithShape="1">
          <a:blip r:embed="rId4">
            <a:alphaModFix/>
          </a:blip>
          <a:srcRect l="18367" t="31420" r="19497" b="23615"/>
          <a:stretch/>
        </p:blipFill>
        <p:spPr>
          <a:xfrm>
            <a:off x="0" y="1315050"/>
            <a:ext cx="9144000" cy="3526655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1" name="Shape 71"/>
          <p:cNvSpPr/>
          <p:nvPr/>
        </p:nvSpPr>
        <p:spPr>
          <a:xfrm>
            <a:off x="3713300" y="4658025"/>
            <a:ext cx="9186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5742025" y="4658025"/>
            <a:ext cx="9186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7875725" y="4658025"/>
            <a:ext cx="9186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 txBox="1"/>
          <p:nvPr/>
        </p:nvSpPr>
        <p:spPr>
          <a:xfrm>
            <a:off x="3726500" y="4539825"/>
            <a:ext cx="9054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200">
                <a:solidFill>
                  <a:srgbClr val="FFFFFF"/>
                </a:solidFill>
                <a:highlight>
                  <a:srgbClr val="000000"/>
                </a:highlight>
                <a:latin typeface="Trebuchet MS"/>
                <a:ea typeface="Trebuchet MS"/>
                <a:cs typeface="Trebuchet MS"/>
                <a:sym typeface="Trebuchet MS"/>
              </a:rPr>
              <a:t>2 anos-luz    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5748625" y="4539825"/>
            <a:ext cx="9054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rgbClr val="FFFFFF"/>
                </a:solidFill>
                <a:highlight>
                  <a:srgbClr val="000000"/>
                </a:highlight>
                <a:latin typeface="Trebuchet MS"/>
                <a:ea typeface="Trebuchet MS"/>
                <a:cs typeface="Trebuchet MS"/>
                <a:sym typeface="Trebuchet MS"/>
              </a:rPr>
              <a:t>4 anos-luz    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7882325" y="4539825"/>
            <a:ext cx="9054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rgbClr val="FFFFFF"/>
                </a:solidFill>
                <a:highlight>
                  <a:srgbClr val="000000"/>
                </a:highlight>
                <a:latin typeface="Trebuchet MS"/>
                <a:ea typeface="Trebuchet MS"/>
                <a:cs typeface="Trebuchet MS"/>
                <a:sym typeface="Trebuchet MS"/>
              </a:rPr>
              <a:t>6 anos-luz    </a:t>
            </a:r>
          </a:p>
        </p:txBody>
      </p:sp>
      <p:sp>
        <p:nvSpPr>
          <p:cNvPr id="77" name="Shape 77"/>
          <p:cNvSpPr/>
          <p:nvPr/>
        </p:nvSpPr>
        <p:spPr>
          <a:xfrm>
            <a:off x="1482700" y="1351475"/>
            <a:ext cx="8136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 txBox="1"/>
          <p:nvPr/>
        </p:nvSpPr>
        <p:spPr>
          <a:xfrm>
            <a:off x="1270150" y="1292375"/>
            <a:ext cx="12387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rgbClr val="FFFFFF"/>
                </a:solidFill>
                <a:highlight>
                  <a:srgbClr val="000000"/>
                </a:highlight>
                <a:latin typeface="Trebuchet MS"/>
                <a:ea typeface="Trebuchet MS"/>
                <a:cs typeface="Trebuchet MS"/>
                <a:sym typeface="Trebuchet MS"/>
              </a:rPr>
              <a:t>Nuvem de Oort   </a:t>
            </a:r>
          </a:p>
        </p:txBody>
      </p:sp>
      <p:sp>
        <p:nvSpPr>
          <p:cNvPr id="79" name="Shape 79"/>
          <p:cNvSpPr/>
          <p:nvPr/>
        </p:nvSpPr>
        <p:spPr>
          <a:xfrm>
            <a:off x="1653275" y="2650475"/>
            <a:ext cx="472500" cy="183600"/>
          </a:xfrm>
          <a:prstGeom prst="rect">
            <a:avLst/>
          </a:prstGeom>
          <a:solidFill>
            <a:srgbClr val="4C4C4C"/>
          </a:solidFill>
          <a:ln w="9525" cap="flat" cmpd="sng">
            <a:solidFill>
              <a:srgbClr val="4C4C4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/>
          <p:nvPr/>
        </p:nvSpPr>
        <p:spPr>
          <a:xfrm>
            <a:off x="1718975" y="2532275"/>
            <a:ext cx="4068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Sol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0" y="0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Centauri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5957025" y="734775"/>
            <a:ext cx="3096600" cy="47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>
                <a:solidFill>
                  <a:srgbClr val="EFEFEF"/>
                </a:solidFill>
              </a:rPr>
              <a:t>1 ano-luz ≈ 9.461 trilhões de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/>
        </p:nvSpPr>
        <p:spPr>
          <a:xfrm>
            <a:off x="0" y="4841700"/>
            <a:ext cx="53142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Créditos imagem: </a:t>
            </a:r>
            <a:r>
              <a:rPr lang="pt-BR" sz="1000">
                <a:solidFill>
                  <a:srgbClr val="F3F3F3"/>
                </a:solidFill>
                <a:latin typeface="Trebuchet MS"/>
                <a:ea typeface="Trebuchet MS"/>
                <a:cs typeface="Trebuchet MS"/>
                <a:sym typeface="Trebuchet MS"/>
              </a:rPr>
              <a:t>NASA/ESA Hubble Space Telescop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0" y="0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Centauri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118100" y="1443325"/>
            <a:ext cx="5799600" cy="296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4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Características:</a:t>
            </a:r>
          </a:p>
          <a:p>
            <a:pPr marL="457200" lvl="0" indent="-38100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4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Anã Vermelha;</a:t>
            </a:r>
          </a:p>
          <a:p>
            <a:pPr marL="457200" lvl="0" indent="-381000" rtl="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4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Massa = 1⁄7 M☉;</a:t>
            </a:r>
          </a:p>
          <a:p>
            <a:pPr marL="457200" lvl="0" indent="-381000" rtl="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4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Diâmetro = 1⁄8 D☉;</a:t>
            </a:r>
          </a:p>
          <a:p>
            <a:pPr marL="457200" lvl="0" indent="-381000">
              <a:spcBef>
                <a:spcPts val="0"/>
              </a:spcBef>
              <a:buClr>
                <a:srgbClr val="EFEFEF"/>
              </a:buClr>
              <a:buSzPct val="100000"/>
              <a:buFont typeface="Trebuchet MS"/>
              <a:buChar char="❏"/>
            </a:pPr>
            <a:r>
              <a:rPr lang="pt-BR" sz="24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Temperatura superficial = 3042 K;</a:t>
            </a:r>
          </a:p>
        </p:txBody>
      </p:sp>
      <p:pic>
        <p:nvPicPr>
          <p:cNvPr id="90" name="Shape 90" descr="proxima centauri.PNG"/>
          <p:cNvPicPr preferRelativeResize="0"/>
          <p:nvPr/>
        </p:nvPicPr>
        <p:blipFill rotWithShape="1">
          <a:blip r:embed="rId4">
            <a:alphaModFix/>
          </a:blip>
          <a:srcRect l="57399" t="16071" r="699" b="9072"/>
          <a:stretch/>
        </p:blipFill>
        <p:spPr>
          <a:xfrm>
            <a:off x="5510949" y="911912"/>
            <a:ext cx="3486824" cy="331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 descr="estrelas.PNG"/>
          <p:cNvPicPr preferRelativeResize="0"/>
          <p:nvPr/>
        </p:nvPicPr>
        <p:blipFill rotWithShape="1">
          <a:blip r:embed="rId4">
            <a:alphaModFix/>
          </a:blip>
          <a:srcRect l="17505" t="35198" r="19502" b="21453"/>
          <a:stretch/>
        </p:blipFill>
        <p:spPr>
          <a:xfrm>
            <a:off x="529125" y="1410400"/>
            <a:ext cx="8085750" cy="29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0" y="4841700"/>
            <a:ext cx="53142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Créditos imagem: http://www.space.com/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0" y="19575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Centauri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4324" y="619300"/>
            <a:ext cx="6788950" cy="452419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0" y="0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b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0" y="839750"/>
            <a:ext cx="32148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4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Como foi descoberto?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65600" y="4907325"/>
            <a:ext cx="2978400" cy="17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rgbClr val="F3F3F3"/>
                </a:solidFill>
                <a:latin typeface="Trebuchet MS"/>
                <a:ea typeface="Trebuchet MS"/>
                <a:cs typeface="Trebuchet MS"/>
                <a:sym typeface="Trebuchet MS"/>
              </a:rPr>
              <a:t>Crédito iImagem:</a:t>
            </a:r>
            <a:r>
              <a:rPr lang="pt-BR" sz="1000">
                <a:solidFill>
                  <a:srgbClr val="F3F3F3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www.pa</a:t>
            </a:r>
            <a:r>
              <a:rPr lang="pt-BR" sz="1000">
                <a:solidFill>
                  <a:srgbClr val="F3F3F3"/>
                </a:solidFill>
                <a:latin typeface="Trebuchet MS"/>
                <a:ea typeface="Trebuchet MS"/>
                <a:cs typeface="Trebuchet MS"/>
                <a:sym typeface="Trebuchet MS"/>
              </a:rPr>
              <a:t>l</a:t>
            </a:r>
            <a:r>
              <a:rPr lang="pt-BR" sz="1000">
                <a:solidFill>
                  <a:srgbClr val="F3F3F3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ereddot.org/</a:t>
            </a:r>
            <a:r>
              <a:rPr lang="pt-BR" sz="1000">
                <a:solidFill>
                  <a:srgbClr val="F3F3F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125" y="96187"/>
            <a:ext cx="6917739" cy="49511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65600" y="4907325"/>
            <a:ext cx="6678600" cy="14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rgbClr val="F3F3F3"/>
                </a:solidFill>
                <a:latin typeface="Trebuchet MS"/>
                <a:ea typeface="Trebuchet MS"/>
                <a:cs typeface="Trebuchet MS"/>
                <a:sym typeface="Trebuchet MS"/>
              </a:rPr>
              <a:t>Crédito iImagem:https://www.eso.org/public/images/eso_lasilla_commissioned/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/>
        </p:nvSpPr>
        <p:spPr>
          <a:xfrm>
            <a:off x="0" y="0"/>
            <a:ext cx="5406000" cy="9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sz="4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 b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0" y="839750"/>
            <a:ext cx="32148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118100" y="1364600"/>
            <a:ext cx="8869800" cy="296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9" name="Shape 119" descr="bamboleio gif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450" y="839750"/>
            <a:ext cx="7651111" cy="430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65600" y="4907325"/>
            <a:ext cx="6678600" cy="14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rgbClr val="F3F3F3"/>
                </a:solidFill>
                <a:latin typeface="Trebuchet MS"/>
                <a:ea typeface="Trebuchet MS"/>
                <a:cs typeface="Trebuchet MS"/>
                <a:sym typeface="Trebuchet MS"/>
              </a:rPr>
              <a:t>Crédito iImagem:www.eso.org/sci/facilities/lasilla/instruments/harps.html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42800"/>
            <a:ext cx="5074499" cy="38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5">
            <a:alphaModFix/>
          </a:blip>
          <a:srcRect l="8256" t="12162" r="21592" b="2483"/>
          <a:stretch/>
        </p:blipFill>
        <p:spPr>
          <a:xfrm>
            <a:off x="4973600" y="842800"/>
            <a:ext cx="4170398" cy="38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</Words>
  <Application>Microsoft Office PowerPoint</Application>
  <PresentationFormat>Apresentação na tela (16:9)</PresentationFormat>
  <Paragraphs>53</Paragraphs>
  <Slides>16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simple-light-2</vt:lpstr>
      <vt:lpstr>Proxima b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Proxima b</dc:title>
  <cp:lastModifiedBy>Observatório</cp:lastModifiedBy>
  <cp:revision>1</cp:revision>
  <dcterms:modified xsi:type="dcterms:W3CDTF">2016-10-24T12:05:18Z</dcterms:modified>
</cp:coreProperties>
</file>