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1148" r:id="rId2"/>
    <p:sldId id="1127" r:id="rId3"/>
    <p:sldId id="1039" r:id="rId4"/>
    <p:sldId id="1136" r:id="rId5"/>
    <p:sldId id="1137" r:id="rId6"/>
    <p:sldId id="1138" r:id="rId7"/>
    <p:sldId id="1139" r:id="rId8"/>
    <p:sldId id="1140" r:id="rId9"/>
    <p:sldId id="1141" r:id="rId10"/>
    <p:sldId id="1142" r:id="rId11"/>
    <p:sldId id="1143" r:id="rId12"/>
    <p:sldId id="1134" r:id="rId13"/>
    <p:sldId id="1135" r:id="rId14"/>
    <p:sldId id="1145" r:id="rId15"/>
    <p:sldId id="1075" r:id="rId16"/>
    <p:sldId id="1131" r:id="rId17"/>
    <p:sldId id="1113" r:id="rId18"/>
    <p:sldId id="1144" r:id="rId19"/>
    <p:sldId id="1112" r:id="rId20"/>
    <p:sldId id="1114" r:id="rId21"/>
    <p:sldId id="1147" r:id="rId22"/>
    <p:sldId id="1115" r:id="rId23"/>
    <p:sldId id="1116" r:id="rId24"/>
    <p:sldId id="1128" r:id="rId25"/>
    <p:sldId id="1129" r:id="rId26"/>
    <p:sldId id="1130" r:id="rId27"/>
    <p:sldId id="1133" r:id="rId28"/>
    <p:sldId id="1110" r:id="rId29"/>
    <p:sldId id="1076" r:id="rId30"/>
    <p:sldId id="1122" r:id="rId31"/>
    <p:sldId id="1092" r:id="rId32"/>
    <p:sldId id="1132" r:id="rId33"/>
    <p:sldId id="1146" r:id="rId34"/>
    <p:sldId id="1111" r:id="rId35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17DEB"/>
    <a:srgbClr val="9F2FDD"/>
    <a:srgbClr val="EE8800"/>
    <a:srgbClr val="F70975"/>
    <a:srgbClr val="D3175F"/>
    <a:srgbClr val="E61E6A"/>
    <a:srgbClr val="53D2FF"/>
    <a:srgbClr val="00FF00"/>
    <a:srgbClr val="00CC99"/>
    <a:srgbClr val="CC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0" autoAdjust="0"/>
    <p:restoredTop sz="99042" autoAdjust="0"/>
  </p:normalViewPr>
  <p:slideViewPr>
    <p:cSldViewPr>
      <p:cViewPr varScale="1">
        <p:scale>
          <a:sx n="111" d="100"/>
          <a:sy n="111" d="100"/>
        </p:scale>
        <p:origin x="-1530" y="-96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-39" y="863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C4B1CD6-53F7-4671-A733-C3A342D041A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A3B2880E-EC6A-4ED7-8498-4BDFCD845F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9EFDE-3931-4916-A185-632897AC7FC4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262D92-8F47-43C5-A87E-DBAA98E89C71}" type="slidenum">
              <a:rPr lang="pt-BR" smtClean="0">
                <a:latin typeface="Arial" pitchFamily="34" charset="0"/>
              </a:rPr>
              <a:pPr/>
              <a:t>8</a:t>
            </a:fld>
            <a:endParaRPr lang="pt-BR">
              <a:latin typeface="Arial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3988" y="833438"/>
            <a:ext cx="4011612" cy="3008312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132263"/>
            <a:ext cx="4740275" cy="3265487"/>
          </a:xfrm>
          <a:noFill/>
          <a:ln/>
        </p:spPr>
        <p:txBody>
          <a:bodyPr wrap="none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Crédito</a:t>
            </a:r>
            <a:r>
              <a:rPr lang="pt-BR" baseline="0" dirty="0"/>
              <a:t> da imagem: NASA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848054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Fonte dos dados: Bond, Peter: </a:t>
            </a:r>
            <a:r>
              <a:rPr lang="pt-BR" dirty="0" err="1"/>
              <a:t>Exploring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Solar System</a:t>
            </a:r>
            <a:r>
              <a:rPr lang="pt-BR" baseline="0" dirty="0"/>
              <a:t> (2012)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2880E-EC6A-4ED7-8498-4BDFCD845F75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000806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2880E-EC6A-4ED7-8498-4BDFCD845F75}" type="slidenum">
              <a:rPr lang="pt-BR" smtClean="0"/>
              <a:pPr>
                <a:defRPr/>
              </a:pPr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54632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7D73F-2765-4B57-AE6B-A82B159AD94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7714B-24FB-422F-BF07-D98BD475C5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011FF-2C1D-4EA9-BEC1-9AD83273BD1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0C0FF-BF03-478F-9249-8968140DE15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493BF-6E20-4A31-A7BF-B45AB4DCEE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6B816-6C78-488E-AE2C-6B418D54D2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F9819-4C2D-4B67-995C-4B1CCD5A3CA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A3358-D533-4DE3-BB7E-0C918E9F741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989A7-BFA8-41F9-B30C-7A2DEB9A4C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15EF1-8C41-43D4-99BF-3F551ED9A7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AA29B-EE7E-4422-9787-20B6E8AD7A7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F06ACD8F-111F-433C-9055-4389A16978C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foescola.com/sistema-solar/mercurio/" TargetMode="External"/><Relationship Id="rId3" Type="http://schemas.openxmlformats.org/officeDocument/2006/relationships/hyperlink" Target="http://science.nasa.gov/science-news/science-at-nasa/2016/2016-transit-mercury/" TargetMode="External"/><Relationship Id="rId7" Type="http://schemas.openxmlformats.org/officeDocument/2006/relationships/hyperlink" Target="http://www.hou.usra.edu/meetings/lpsc2015/pdf/1327.pdf" TargetMode="External"/><Relationship Id="rId2" Type="http://schemas.openxmlformats.org/officeDocument/2006/relationships/hyperlink" Target="http://eclipse.gsfc.nasa.gov/transit/catalog/MercuryCatalog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n.wikipedia.org/wiki/Transit_of_Mercury" TargetMode="External"/><Relationship Id="rId5" Type="http://schemas.openxmlformats.org/officeDocument/2006/relationships/hyperlink" Target="http://www.venus-transit.de/Mercury2016/" TargetMode="External"/><Relationship Id="rId4" Type="http://schemas.openxmlformats.org/officeDocument/2006/relationships/hyperlink" Target="http://www.megacurioso.com.br/mercurio/49282-conheca-alguns-fatos-e-curiosidades-sobre-mercurio.htm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ansit_(astronomy)" TargetMode="External"/><Relationship Id="rId2" Type="http://schemas.openxmlformats.org/officeDocument/2006/relationships/hyperlink" Target="http://www.sci-news.com/astronomy/science-hubble-triple-transit-galilean-moons-02468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cdcc.usp.br/cda/eventos/2016/transito-mercurio-2015-05-09/index.html" TargetMode="External"/><Relationship Id="rId5" Type="http://schemas.openxmlformats.org/officeDocument/2006/relationships/hyperlink" Target="http://novosinsolitos.blogspot.com.br/2012/03/nasa-descobre-indicios-de-agua-gelada.html" TargetMode="External"/><Relationship Id="rId4" Type="http://schemas.openxmlformats.org/officeDocument/2006/relationships/hyperlink" Target="https://en.wikipedia.org/wiki/Transit_of_Mercury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462656469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3568" y="1628800"/>
            <a:ext cx="7772400" cy="3886200"/>
          </a:xfrm>
        </p:spPr>
      </p:pic>
    </p:spTree>
    <p:extLst>
      <p:ext uri="{BB962C8B-B14F-4D97-AF65-F5344CB8AC3E}">
        <p14:creationId xmlns:p14="http://schemas.microsoft.com/office/powerpoint/2010/main" xmlns="" val="157744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902454" y="1979026"/>
            <a:ext cx="9070404" cy="397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rgbClr val="F70975"/>
                </a:solidFill>
                <a:latin typeface="Century Gothic" pitchFamily="34" charset="0"/>
              </a:rPr>
              <a:t>Mercúrio          59 dias           88 dias         57,9 milhões km     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Vênus             243 dias         225 dias       108,2 milhões km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Terra               23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h 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56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min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    365,25 dias       149,6 milhões km             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Marte              24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h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37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min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         687 dias       227,9 milhões km    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Júpiter            09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h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50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min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     11,86 anos       778,3 milhões km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Saturno          10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h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14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min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        29,5 anos          1,42 bilhões km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Urano             17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h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14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min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          84 anos             2,9 bilhões km   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Netuno           16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h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07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min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     164,8 anos            4,5 bilhões km</a:t>
            </a:r>
            <a:r>
              <a:rPr lang="pt-BR" sz="2200" i="1" dirty="0">
                <a:solidFill>
                  <a:srgbClr val="C00000"/>
                </a:solidFill>
                <a:latin typeface="Century Gothic" pitchFamily="34" charset="0"/>
              </a:rPr>
              <a:t/>
            </a:r>
            <a:br>
              <a:rPr lang="pt-BR" sz="2200" i="1" dirty="0">
                <a:solidFill>
                  <a:srgbClr val="C00000"/>
                </a:solidFill>
                <a:latin typeface="Century Gothic" pitchFamily="34" charset="0"/>
              </a:rPr>
            </a:br>
            <a:r>
              <a:rPr lang="pt-BR" sz="2200" i="1" dirty="0">
                <a:solidFill>
                  <a:srgbClr val="C00000"/>
                </a:solidFill>
                <a:latin typeface="Century Gothic" pitchFamily="34" charset="0"/>
              </a:rPr>
              <a:t>   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950797" y="1603208"/>
            <a:ext cx="7204923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700" i="1" dirty="0">
                <a:solidFill>
                  <a:srgbClr val="FF5229"/>
                </a:solidFill>
                <a:latin typeface="Century Gothic" pitchFamily="34" charset="0"/>
              </a:rPr>
              <a:t> </a:t>
            </a:r>
            <a:r>
              <a:rPr lang="pt-BR" sz="2000" i="1" dirty="0">
                <a:solidFill>
                  <a:srgbClr val="9F2FDD"/>
                </a:solidFill>
                <a:latin typeface="Century Gothic" pitchFamily="34" charset="0"/>
              </a:rPr>
              <a:t>Planeta        Rotação      Translação        </a:t>
            </a:r>
            <a:r>
              <a:rPr lang="pt-BR" sz="2000" i="1" dirty="0" err="1">
                <a:solidFill>
                  <a:srgbClr val="9F2FDD"/>
                </a:solidFill>
                <a:latin typeface="Century Gothic" pitchFamily="34" charset="0"/>
              </a:rPr>
              <a:t>Dist</a:t>
            </a:r>
            <a:r>
              <a:rPr lang="pt-BR" sz="2000" i="1" dirty="0">
                <a:solidFill>
                  <a:srgbClr val="9F2FDD"/>
                </a:solidFill>
                <a:latin typeface="Century Gothic" pitchFamily="34" charset="0"/>
              </a:rPr>
              <a:t>. Média Sol</a:t>
            </a:r>
            <a:endParaRPr lang="pt-BR" sz="2000" b="0" dirty="0">
              <a:solidFill>
                <a:srgbClr val="9F2FDD"/>
              </a:solidFill>
              <a:latin typeface="Century Gothic" pitchFamily="34" charset="0"/>
            </a:endParaRPr>
          </a:p>
        </p:txBody>
      </p:sp>
      <p:sp>
        <p:nvSpPr>
          <p:cNvPr id="39940" name="Rectangle 5"/>
          <p:cNvSpPr>
            <a:spLocks noGrp="1" noChangeArrowheads="1"/>
          </p:cNvSpPr>
          <p:nvPr>
            <p:ph type="title"/>
          </p:nvPr>
        </p:nvSpPr>
        <p:spPr>
          <a:xfrm>
            <a:off x="357188" y="332656"/>
            <a:ext cx="8229600" cy="928688"/>
          </a:xfrm>
        </p:spPr>
        <p:txBody>
          <a:bodyPr/>
          <a:lstStyle/>
          <a:p>
            <a:r>
              <a:rPr lang="pt-BR" sz="2800" dirty="0">
                <a:solidFill>
                  <a:srgbClr val="D17DEB"/>
                </a:solidFill>
                <a:latin typeface="Century Gothic" pitchFamily="34" charset="0"/>
              </a:rPr>
              <a:t>Dados orbitais dos planetas - Comparação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2339752" y="2033218"/>
            <a:ext cx="0" cy="3726631"/>
          </a:xfrm>
          <a:prstGeom prst="line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944104" y="5719803"/>
            <a:ext cx="7164288" cy="24632"/>
          </a:xfrm>
          <a:prstGeom prst="line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>
            <a:off x="3964954" y="2024643"/>
            <a:ext cx="14263" cy="3790284"/>
          </a:xfrm>
          <a:prstGeom prst="line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5604418" y="1949994"/>
            <a:ext cx="1" cy="3754499"/>
          </a:xfrm>
          <a:prstGeom prst="line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847618" y="1636741"/>
            <a:ext cx="7272808" cy="12277"/>
          </a:xfrm>
          <a:prstGeom prst="line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r>
              <a:rPr lang="pt-BR" dirty="0">
                <a:latin typeface="Century Gothic" pitchFamily="34" charset="0"/>
              </a:rPr>
              <a:t>         </a:t>
            </a: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902454" y="2033218"/>
            <a:ext cx="7236296" cy="20078"/>
          </a:xfrm>
          <a:prstGeom prst="line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07504" y="6548790"/>
            <a:ext cx="6534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pt-BR" sz="1200" b="0" dirty="0">
                <a:solidFill>
                  <a:srgbClr val="FFC000"/>
                </a:solidFill>
                <a:latin typeface="Century Gothic" pitchFamily="34" charset="0"/>
              </a:rPr>
              <a:t>Fonte dos dados: Bond, Peter: </a:t>
            </a:r>
            <a:r>
              <a:rPr lang="pt-BR" sz="1200" b="0" dirty="0" err="1">
                <a:solidFill>
                  <a:srgbClr val="FFC000"/>
                </a:solidFill>
                <a:latin typeface="Century Gothic" pitchFamily="34" charset="0"/>
              </a:rPr>
              <a:t>Exploring</a:t>
            </a:r>
            <a:r>
              <a:rPr lang="pt-BR" sz="1200" b="0" dirty="0">
                <a:solidFill>
                  <a:srgbClr val="FFC000"/>
                </a:solidFill>
                <a:latin typeface="Century Gothic" pitchFamily="34" charset="0"/>
              </a:rPr>
              <a:t> </a:t>
            </a:r>
            <a:r>
              <a:rPr lang="pt-BR" sz="1200" b="0" dirty="0" err="1">
                <a:solidFill>
                  <a:srgbClr val="FFC000"/>
                </a:solidFill>
                <a:latin typeface="Century Gothic" pitchFamily="34" charset="0"/>
              </a:rPr>
              <a:t>the</a:t>
            </a:r>
            <a:r>
              <a:rPr lang="pt-BR" sz="1200" b="0" dirty="0">
                <a:solidFill>
                  <a:srgbClr val="FFC000"/>
                </a:solidFill>
                <a:latin typeface="Century Gothic" pitchFamily="34" charset="0"/>
              </a:rPr>
              <a:t> Solar System (2012)</a:t>
            </a:r>
          </a:p>
        </p:txBody>
      </p:sp>
    </p:spTree>
    <p:extLst>
      <p:ext uri="{BB962C8B-B14F-4D97-AF65-F5344CB8AC3E}">
        <p14:creationId xmlns:p14="http://schemas.microsoft.com/office/powerpoint/2010/main" xmlns="" val="11513657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2708920"/>
            <a:ext cx="7772400" cy="1143000"/>
          </a:xfrm>
        </p:spPr>
        <p:txBody>
          <a:bodyPr/>
          <a:lstStyle/>
          <a:p>
            <a:r>
              <a:rPr lang="pt-BR" dirty="0">
                <a:solidFill>
                  <a:srgbClr val="9F2FDD"/>
                </a:solidFill>
                <a:latin typeface="Century Gothic" panose="020B0502020202020204" pitchFamily="34" charset="0"/>
              </a:rPr>
              <a:t>O que é o Trânsito?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843651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124744"/>
            <a:ext cx="8424936" cy="4916760"/>
          </a:xfrm>
        </p:spPr>
        <p:txBody>
          <a:bodyPr/>
          <a:lstStyle/>
          <a:p>
            <a:pPr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É a passagem do planeta em frente ao Disco Solar. Tal planeta pode parecer um pequeno disco negro se movendo em frente ao Sol;</a:t>
            </a:r>
          </a:p>
          <a:p>
            <a:pPr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Apenas os planetas que passam entre a Terra e o Sol podem fazer o “Trânsito”, como por exemplo: Mercúrio e Vênus;</a:t>
            </a:r>
          </a:p>
          <a:p>
            <a:pPr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É o mais raro evento astronômico que pode ser previsto: No caso de Mercúrio, há uma estimativa de 13 Trânsitos em cada século!</a:t>
            </a:r>
          </a:p>
          <a:p>
            <a:pPr marL="0" indent="0">
              <a:buClr>
                <a:srgbClr val="9F2FDD"/>
              </a:buClr>
              <a:buNone/>
            </a:pPr>
            <a:endParaRPr lang="pt-BR" sz="2000" dirty="0">
              <a:solidFill>
                <a:srgbClr val="D17DE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4610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980728"/>
            <a:ext cx="7772400" cy="4114800"/>
          </a:xfrm>
        </p:spPr>
        <p:txBody>
          <a:bodyPr/>
          <a:lstStyle/>
          <a:p>
            <a:pPr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Um</a:t>
            </a:r>
            <a:r>
              <a:rPr lang="pt-BR" sz="2800" dirty="0">
                <a:solidFill>
                  <a:srgbClr val="D17DEB"/>
                </a:solidFill>
                <a:latin typeface="Century Gothic" panose="020B0502020202020204" pitchFamily="34" charset="0"/>
              </a:rPr>
              <a:t> </a:t>
            </a:r>
            <a:r>
              <a:rPr lang="pt-BR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Trânsito somente ocorre quando o planeta atravessa o plano de órbita (Eclíptica) da Terra. No caso de Mercúrio, isso ocorre somente em Maio e Novembro;</a:t>
            </a:r>
          </a:p>
          <a:p>
            <a:pPr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Devido à órbita muito excêntrica de Mercúrio, o Trânsito ocorre em uma periodicidade diferente, que vamos conferir adiante;</a:t>
            </a:r>
          </a:p>
          <a:p>
            <a:pPr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Não é exclusivo para planetas passando em frente a uma estrela. Por exemplo, temos os Trânsitos </a:t>
            </a:r>
            <a:r>
              <a:rPr lang="pt-BR" sz="2800" b="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Galileanos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também!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874193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D17DEB"/>
                </a:solidFill>
              </a:rPr>
              <a:t>Curiosidade: Trânsito de Vênus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O fenômeno tem historicamente grande </a:t>
            </a:r>
            <a:r>
              <a:rPr lang="pt-BR" sz="2800" b="0" i="1" dirty="0">
                <a:solidFill>
                  <a:schemeClr val="bg1"/>
                </a:solidFill>
                <a:latin typeface="Century Gothic" panose="020B0502020202020204" pitchFamily="34" charset="0"/>
              </a:rPr>
              <a:t>importância científica</a:t>
            </a:r>
            <a:r>
              <a:rPr lang="pt-BR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, já que foi usado para se chegar às primeiras estimativas realistas do tamanho do SS. Combinando com o Princípio da Paralaxe, foi possível fazer uma estimativa da distância entre o Sol e a Terra;</a:t>
            </a:r>
          </a:p>
          <a:p>
            <a:pPr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Hoje em dia, a importância é mais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educacional (para percebermos </a:t>
            </a:r>
            <a:r>
              <a:rPr lang="pt-BR" sz="2800" b="0" smtClean="0">
                <a:solidFill>
                  <a:schemeClr val="bg1"/>
                </a:solidFill>
                <a:latin typeface="Century Gothic" panose="020B0502020202020204" pitchFamily="34" charset="0"/>
              </a:rPr>
              <a:t>as “coisas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” ao nosso redor).</a:t>
            </a:r>
            <a:endParaRPr lang="pt-BR" sz="28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385774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3"/>
          <p:cNvSpPr>
            <a:spLocks noGrp="1"/>
          </p:cNvSpPr>
          <p:nvPr>
            <p:ph type="title"/>
          </p:nvPr>
        </p:nvSpPr>
        <p:spPr>
          <a:xfrm>
            <a:off x="0" y="1988840"/>
            <a:ext cx="91440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b="0" dirty="0">
                <a:solidFill>
                  <a:srgbClr val="9F2FDD"/>
                </a:solidFill>
              </a:rPr>
              <a:t/>
            </a:r>
            <a:br>
              <a:rPr lang="pt-BR" b="0" dirty="0">
                <a:solidFill>
                  <a:srgbClr val="9F2FDD"/>
                </a:solidFill>
              </a:rPr>
            </a:br>
            <a:r>
              <a:rPr lang="pt-BR" dirty="0">
                <a:solidFill>
                  <a:srgbClr val="9F2FDD"/>
                </a:solidFill>
                <a:latin typeface="Century Gothic" pitchFamily="34" charset="0"/>
              </a:rPr>
              <a:t>Configurações de Mercúrio durante o Trânsito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dcc.usp.br/cda/eventos/2016/transito-mercurio-2015-05-09/Transit_of_Mercury_May_9_2016_path_across_su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40"/>
            <a:ext cx="5495925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267744" y="5852913"/>
            <a:ext cx="5382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b="0" dirty="0">
                <a:solidFill>
                  <a:srgbClr val="EE8800"/>
                </a:solidFill>
                <a:latin typeface="Century Gothic" panose="020B0502020202020204" pitchFamily="34" charset="0"/>
              </a:rPr>
              <a:t>Fonte: https://en.wikipedia.org/wiki/Transit_of_Mercury</a:t>
            </a:r>
            <a:br>
              <a:rPr lang="en-US" sz="1400" b="0" dirty="0">
                <a:solidFill>
                  <a:srgbClr val="EE8800"/>
                </a:solidFill>
                <a:latin typeface="Century Gothic" panose="020B0502020202020204" pitchFamily="34" charset="0"/>
              </a:rPr>
            </a:br>
            <a:r>
              <a:rPr lang="en-US" sz="1400" b="0" dirty="0">
                <a:solidFill>
                  <a:srgbClr val="EE8800"/>
                </a:solidFill>
                <a:latin typeface="Century Gothic" panose="020B0502020202020204" pitchFamily="34" charset="0"/>
              </a:rPr>
              <a:t>By </a:t>
            </a:r>
            <a:r>
              <a:rPr lang="en-US" sz="1400" b="0" dirty="0" err="1">
                <a:solidFill>
                  <a:srgbClr val="EE8800"/>
                </a:solidFill>
                <a:latin typeface="Century Gothic" panose="020B0502020202020204" pitchFamily="34" charset="0"/>
              </a:rPr>
              <a:t>Tomruen</a:t>
            </a:r>
            <a:r>
              <a:rPr lang="en-US" sz="1400" b="0" dirty="0">
                <a:solidFill>
                  <a:srgbClr val="EE8800"/>
                </a:solidFill>
                <a:latin typeface="Century Gothic" panose="020B0502020202020204" pitchFamily="34" charset="0"/>
              </a:rPr>
              <a:t> (Own work) [CC BY-SA 4.0 (http://creativecommons.org/licenses/by-sa/4.0)], via Wikimedia Commons.</a:t>
            </a:r>
            <a:endParaRPr lang="pt-BR" sz="1400" b="0" dirty="0">
              <a:solidFill>
                <a:srgbClr val="EE88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435309" y="548680"/>
            <a:ext cx="3091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dirty="0">
                <a:solidFill>
                  <a:srgbClr val="EE8800"/>
                </a:solidFill>
              </a:rPr>
              <a:t>Sol</a:t>
            </a:r>
          </a:p>
        </p:txBody>
      </p:sp>
    </p:spTree>
    <p:extLst>
      <p:ext uri="{BB962C8B-B14F-4D97-AF65-F5344CB8AC3E}">
        <p14:creationId xmlns:p14="http://schemas.microsoft.com/office/powerpoint/2010/main" xmlns="" val="344346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3"/>
          <p:cNvSpPr>
            <a:spLocks noGrp="1"/>
          </p:cNvSpPr>
          <p:nvPr>
            <p:ph type="title"/>
          </p:nvPr>
        </p:nvSpPr>
        <p:spPr>
          <a:xfrm>
            <a:off x="0" y="1988840"/>
            <a:ext cx="91440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b="0" dirty="0">
                <a:solidFill>
                  <a:srgbClr val="9F2FDD"/>
                </a:solidFill>
              </a:rPr>
              <a:t/>
            </a:r>
            <a:br>
              <a:rPr lang="pt-BR" b="0" dirty="0">
                <a:solidFill>
                  <a:srgbClr val="9F2FDD"/>
                </a:solidFill>
              </a:rPr>
            </a:br>
            <a:endParaRPr lang="pt-BR" dirty="0">
              <a:solidFill>
                <a:srgbClr val="9F2FDD"/>
              </a:solidFill>
              <a:latin typeface="Century Gothic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3219" y="260648"/>
            <a:ext cx="4469021" cy="599347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096852" y="6279732"/>
            <a:ext cx="4950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200" b="0" dirty="0">
                <a:solidFill>
                  <a:srgbClr val="EE8800"/>
                </a:solidFill>
                <a:latin typeface="Century Gothic" panose="020B0502020202020204" pitchFamily="34" charset="0"/>
              </a:rPr>
              <a:t>Fonte: http://www.infobservador.com/wordpress/wp-content/uploads/2016/03/transito-mercurio-diagrama-2016.jpg</a:t>
            </a:r>
          </a:p>
        </p:txBody>
      </p:sp>
      <p:sp>
        <p:nvSpPr>
          <p:cNvPr id="5" name="Retângulo 4"/>
          <p:cNvSpPr/>
          <p:nvPr/>
        </p:nvSpPr>
        <p:spPr>
          <a:xfrm>
            <a:off x="6903132" y="5171737"/>
            <a:ext cx="2069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OBS.: UTC é o tempo universal baseado no tempo do Meridiano de Greenwich.</a:t>
            </a:r>
          </a:p>
        </p:txBody>
      </p:sp>
    </p:spTree>
    <p:extLst>
      <p:ext uri="{BB962C8B-B14F-4D97-AF65-F5344CB8AC3E}">
        <p14:creationId xmlns:p14="http://schemas.microsoft.com/office/powerpoint/2010/main" xmlns="" val="2434818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mia1-1.xx.fbcdn.net/v/t1.0-9/13178054_998704410211780_7394102123599645220_n.jpg?oh=60d705cd828dd592dd194abffe6256a8&amp;oe=57B3F92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-252536" y="5932445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EE8800"/>
                </a:solidFill>
                <a:latin typeface="Century Gothic" panose="020B0502020202020204" pitchFamily="34" charset="0"/>
              </a:rPr>
              <a:t>Crédito: NASA.</a:t>
            </a:r>
          </a:p>
        </p:txBody>
      </p:sp>
    </p:spTree>
    <p:extLst>
      <p:ext uri="{BB962C8B-B14F-4D97-AF65-F5344CB8AC3E}">
        <p14:creationId xmlns:p14="http://schemas.microsoft.com/office/powerpoint/2010/main" xmlns="" val="27415506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3"/>
          <p:cNvSpPr>
            <a:spLocks noGrp="1"/>
          </p:cNvSpPr>
          <p:nvPr>
            <p:ph type="title"/>
          </p:nvPr>
        </p:nvSpPr>
        <p:spPr>
          <a:xfrm>
            <a:off x="0" y="1988840"/>
            <a:ext cx="91440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b="0" dirty="0">
                <a:solidFill>
                  <a:srgbClr val="9F2FDD"/>
                </a:solidFill>
              </a:rPr>
              <a:t/>
            </a:r>
            <a:br>
              <a:rPr lang="pt-BR" b="0" dirty="0">
                <a:solidFill>
                  <a:srgbClr val="9F2FDD"/>
                </a:solidFill>
              </a:rPr>
            </a:br>
            <a:r>
              <a:rPr lang="pt-BR" dirty="0">
                <a:solidFill>
                  <a:srgbClr val="9F2FDD"/>
                </a:solidFill>
                <a:latin typeface="Century Gothic" pitchFamily="34" charset="0"/>
              </a:rPr>
              <a:t>Periodicidade</a:t>
            </a:r>
          </a:p>
        </p:txBody>
      </p:sp>
    </p:spTree>
    <p:extLst>
      <p:ext uri="{BB962C8B-B14F-4D97-AF65-F5344CB8AC3E}">
        <p14:creationId xmlns:p14="http://schemas.microsoft.com/office/powerpoint/2010/main" xmlns="" val="4144866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3"/>
          <p:cNvSpPr>
            <a:spLocks noGrp="1"/>
          </p:cNvSpPr>
          <p:nvPr>
            <p:ph type="title"/>
          </p:nvPr>
        </p:nvSpPr>
        <p:spPr>
          <a:xfrm>
            <a:off x="0" y="1988840"/>
            <a:ext cx="91440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b="0" dirty="0">
                <a:solidFill>
                  <a:srgbClr val="9F2FDD"/>
                </a:solidFill>
              </a:rPr>
              <a:t/>
            </a:r>
            <a:br>
              <a:rPr lang="pt-BR" b="0" dirty="0">
                <a:solidFill>
                  <a:srgbClr val="9F2FDD"/>
                </a:solidFill>
              </a:rPr>
            </a:br>
            <a:endParaRPr lang="pt-BR" dirty="0">
              <a:solidFill>
                <a:srgbClr val="9F2FDD"/>
              </a:solidFill>
              <a:latin typeface="Century Gothic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07504" y="6273992"/>
            <a:ext cx="5976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400" b="0" dirty="0">
                <a:solidFill>
                  <a:srgbClr val="EE8800"/>
                </a:solidFill>
                <a:latin typeface="Century Gothic" panose="020B0502020202020204" pitchFamily="34" charset="0"/>
              </a:rPr>
              <a:t>Fonte: </a:t>
            </a:r>
            <a:r>
              <a:rPr lang="pt-BR" sz="1400" b="0" dirty="0" smtClean="0">
                <a:solidFill>
                  <a:srgbClr val="EE8800"/>
                </a:solidFill>
                <a:latin typeface="Century Gothic" panose="020B0502020202020204" pitchFamily="34" charset="0"/>
              </a:rPr>
              <a:t>http://sistemasolaralex.netai.net/imagenes/mercurio.png</a:t>
            </a:r>
            <a:endParaRPr lang="pt-BR" sz="1400" b="0" dirty="0">
              <a:solidFill>
                <a:srgbClr val="EE88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914" name="Picture 2" descr="http://sistemasolaralex.netai.net/imagenes/mercuri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315416"/>
            <a:ext cx="9753600" cy="731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58801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3"/>
          <p:cNvSpPr>
            <a:spLocks noGrp="1"/>
          </p:cNvSpPr>
          <p:nvPr>
            <p:ph type="title"/>
          </p:nvPr>
        </p:nvSpPr>
        <p:spPr>
          <a:xfrm>
            <a:off x="0" y="1988840"/>
            <a:ext cx="91440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b="0" dirty="0">
                <a:solidFill>
                  <a:srgbClr val="9F2FDD"/>
                </a:solidFill>
              </a:rPr>
              <a:t/>
            </a:r>
            <a:br>
              <a:rPr lang="pt-BR" b="0" dirty="0">
                <a:solidFill>
                  <a:srgbClr val="9F2FDD"/>
                </a:solidFill>
              </a:rPr>
            </a:br>
            <a:endParaRPr lang="pt-BR" dirty="0">
              <a:solidFill>
                <a:srgbClr val="9F2FDD"/>
              </a:solidFill>
              <a:latin typeface="Century Gothic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76658127"/>
              </p:ext>
            </p:extLst>
          </p:nvPr>
        </p:nvGraphicFramePr>
        <p:xfrm>
          <a:off x="1403648" y="1484784"/>
          <a:ext cx="6696744" cy="5135500"/>
        </p:xfrm>
        <a:graphic>
          <a:graphicData uri="http://schemas.openxmlformats.org/drawingml/2006/table">
            <a:tbl>
              <a:tblPr/>
              <a:tblGrid>
                <a:gridCol w="1691544">
                  <a:extLst>
                    <a:ext uri="{9D8B030D-6E8A-4147-A177-3AD203B41FA5}">
                      <a16:colId xmlns:a16="http://schemas.microsoft.com/office/drawing/2014/main" xmlns="" val="1874744155"/>
                    </a:ext>
                  </a:extLst>
                </a:gridCol>
                <a:gridCol w="1656828">
                  <a:extLst>
                    <a:ext uri="{9D8B030D-6E8A-4147-A177-3AD203B41FA5}">
                      <a16:colId xmlns:a16="http://schemas.microsoft.com/office/drawing/2014/main" xmlns="" val="254199480"/>
                    </a:ext>
                  </a:extLst>
                </a:gridCol>
                <a:gridCol w="1908212">
                  <a:extLst>
                    <a:ext uri="{9D8B030D-6E8A-4147-A177-3AD203B41FA5}">
                      <a16:colId xmlns:a16="http://schemas.microsoft.com/office/drawing/2014/main" xmlns="" val="241674292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835306832"/>
                    </a:ext>
                  </a:extLst>
                </a:gridCol>
              </a:tblGrid>
              <a:tr h="644808"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Data</a:t>
                      </a:r>
                      <a:b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(Meio do Trânsito)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Início</a:t>
                      </a:r>
                      <a:b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(fuso -3h)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Término</a:t>
                      </a:r>
                      <a:b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(fuso -3h)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Visibilidade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1653424"/>
                  </a:ext>
                </a:extLst>
              </a:tr>
              <a:tr h="2214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08/Novembro/2006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16:12</a:t>
                      </a:r>
                    </a:p>
                    <a:p>
                      <a:pPr algn="ctr"/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02:13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21:10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Parcial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8544556"/>
                  </a:ext>
                </a:extLst>
              </a:tr>
              <a:tr h="644808"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07/Maio/2013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02:13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07:32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Parcial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2288583"/>
                  </a:ext>
                </a:extLst>
              </a:tr>
              <a:tr h="439129"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09/Maio/2016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08:12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15:42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Visível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0741910"/>
                  </a:ext>
                </a:extLst>
              </a:tr>
              <a:tr h="644808"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11/Novembro/2019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09:35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15:04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Visível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1685785"/>
                  </a:ext>
                </a:extLst>
              </a:tr>
              <a:tr h="644808"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13/Novembro/2032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03:41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08:07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Parcial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3312325"/>
                  </a:ext>
                </a:extLst>
              </a:tr>
              <a:tr h="644808"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07/Novembro/2039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04:17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07:15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Parcial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9846343"/>
                  </a:ext>
                </a:extLst>
              </a:tr>
              <a:tr h="439129"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07/Maio/2049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08:03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14:44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Visível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30081095"/>
                  </a:ext>
                </a:extLst>
              </a:tr>
              <a:tr h="644808"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09/Novembro/2052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20:53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02:06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F70975"/>
                          </a:solidFill>
                          <a:effectLst/>
                          <a:latin typeface="Century Gothic" panose="020B0502020202020204" pitchFamily="34" charset="0"/>
                        </a:rPr>
                        <a:t>Não Visível</a:t>
                      </a:r>
                    </a:p>
                  </a:txBody>
                  <a:tcPr marL="11317" marR="11317" marT="11317" marB="113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7528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19672" y="771091"/>
            <a:ext cx="193487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1" i="0" u="none" strike="noStrike" cap="none" normalizeH="0" baseline="0" dirty="0">
                <a:ln>
                  <a:noFill/>
                </a:ln>
                <a:solidFill>
                  <a:srgbClr val="D17DEB"/>
                </a:solidFill>
                <a:effectLst/>
                <a:latin typeface="Century Gothic" panose="020B0502020202020204" pitchFamily="34" charset="0"/>
                <a:cs typeface="Lucida Sans Unicode" panose="020B0602030504020204" pitchFamily="34" charset="0"/>
              </a:rPr>
              <a:t>Trânsitos de Mercúrio até o ano de 2052:</a:t>
            </a:r>
            <a:endParaRPr kumimoji="0" lang="pt-BR" altLang="pt-BR" sz="4800" b="0" i="0" u="none" strike="noStrike" cap="none" normalizeH="0" baseline="0" dirty="0">
              <a:ln>
                <a:noFill/>
              </a:ln>
              <a:solidFill>
                <a:srgbClr val="D17DEB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1430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39552" y="1412776"/>
            <a:ext cx="8136904" cy="2664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Um análise da tabela anterior revela que os Trânsitos consecutivos de Mercúrio parecem ser separados por 3,5; 7; 9,5; 10 ou 13 anos. O padrão é bastante complexo por causa da órbita elíptica (bastante excêntrica) de Mercúrio.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0168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3"/>
          <p:cNvSpPr>
            <a:spLocks noGrp="1"/>
          </p:cNvSpPr>
          <p:nvPr>
            <p:ph type="title"/>
          </p:nvPr>
        </p:nvSpPr>
        <p:spPr>
          <a:xfrm>
            <a:off x="15490" y="2636912"/>
            <a:ext cx="91440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rgbClr val="9F2FDD"/>
                </a:solidFill>
                <a:latin typeface="Century Gothic" pitchFamily="34" charset="0"/>
              </a:rPr>
              <a:t>Sobre o Trânsito do dia 09/05/2016</a:t>
            </a:r>
          </a:p>
        </p:txBody>
      </p:sp>
    </p:spTree>
    <p:extLst>
      <p:ext uri="{BB962C8B-B14F-4D97-AF65-F5344CB8AC3E}">
        <p14:creationId xmlns:p14="http://schemas.microsoft.com/office/powerpoint/2010/main" xmlns="" val="1112609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dcc.usp.br/cda/eventos/2016/transito-mercurio-2015-05-09/transito-mercurio-2016-visibilida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19" y="836712"/>
            <a:ext cx="9092341" cy="465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78498" y="5474048"/>
            <a:ext cx="4950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0" dirty="0">
                <a:solidFill>
                  <a:srgbClr val="EE8800"/>
                </a:solidFill>
                <a:latin typeface="Century Gothic" panose="020B0502020202020204" pitchFamily="34" charset="0"/>
              </a:rPr>
              <a:t>Fonte: http://www.venustransit.de/Mercury2016/</a:t>
            </a:r>
          </a:p>
        </p:txBody>
      </p:sp>
      <p:sp>
        <p:nvSpPr>
          <p:cNvPr id="3" name="Retângulo 2"/>
          <p:cNvSpPr/>
          <p:nvPr/>
        </p:nvSpPr>
        <p:spPr>
          <a:xfrm>
            <a:off x="4427984" y="561150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Região de Visibilidade Integral do Trânsito de Mercúrio: 9 de Maio de 2016 entre 8:12 (Fuso - 3h) e 15:42 (Fuso - 3h).</a:t>
            </a:r>
          </a:p>
        </p:txBody>
      </p:sp>
    </p:spTree>
    <p:extLst>
      <p:ext uri="{BB962C8B-B14F-4D97-AF65-F5344CB8AC3E}">
        <p14:creationId xmlns:p14="http://schemas.microsoft.com/office/powerpoint/2010/main" xmlns="" val="2179021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dcc.usp.br/cda/eventos/2016/transito-mercurio-2015-05-09/Transit_of_Mercury_May_9_2016_Orientation_of_Eart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56156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23528" y="5085184"/>
            <a:ext cx="88204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b="0" dirty="0">
                <a:solidFill>
                  <a:srgbClr val="EE8800"/>
                </a:solidFill>
                <a:latin typeface="Century Gothic" panose="020B0502020202020204" pitchFamily="34" charset="0"/>
              </a:rPr>
              <a:t>Fonte: https://en.wikipedia.org/wiki/Transit_of_Mercury</a:t>
            </a:r>
            <a:br>
              <a:rPr lang="en-US" sz="1400" b="0" dirty="0">
                <a:solidFill>
                  <a:srgbClr val="EE8800"/>
                </a:solidFill>
                <a:latin typeface="Century Gothic" panose="020B0502020202020204" pitchFamily="34" charset="0"/>
              </a:rPr>
            </a:br>
            <a:r>
              <a:rPr lang="en-US" sz="1400" b="0" dirty="0">
                <a:solidFill>
                  <a:srgbClr val="EE8800"/>
                </a:solidFill>
                <a:latin typeface="Century Gothic" panose="020B0502020202020204" pitchFamily="34" charset="0"/>
              </a:rPr>
              <a:t>By </a:t>
            </a:r>
            <a:r>
              <a:rPr lang="en-US" sz="1400" b="0" dirty="0" err="1">
                <a:solidFill>
                  <a:srgbClr val="EE8800"/>
                </a:solidFill>
                <a:latin typeface="Century Gothic" panose="020B0502020202020204" pitchFamily="34" charset="0"/>
              </a:rPr>
              <a:t>Tomruen</a:t>
            </a:r>
            <a:r>
              <a:rPr lang="en-US" sz="1400" b="0" dirty="0">
                <a:solidFill>
                  <a:srgbClr val="EE8800"/>
                </a:solidFill>
                <a:latin typeface="Century Gothic" panose="020B0502020202020204" pitchFamily="34" charset="0"/>
              </a:rPr>
              <a:t> (Own work) [CC BY-SA 4.0 (http://creativecommons.org/licenses/by-sa/4.0)], via Wikimedia Commons.</a:t>
            </a:r>
            <a:endParaRPr lang="pt-BR" sz="1400" b="0" dirty="0">
              <a:solidFill>
                <a:srgbClr val="EE88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543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dcc.usp.br/cda/eventos/2016/transito-mercurio-2015-05-09/transito-mercurio-2016-maxim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36" y="836712"/>
            <a:ext cx="907300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0" y="561195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400" b="0" dirty="0">
                <a:solidFill>
                  <a:srgbClr val="EE8800"/>
                </a:solidFill>
                <a:latin typeface="Century Gothic" panose="020B0502020202020204" pitchFamily="34" charset="0"/>
              </a:rPr>
              <a:t>Fonte: http://www.venus-transit.de/Mercury2016/</a:t>
            </a:r>
          </a:p>
        </p:txBody>
      </p:sp>
      <p:sp>
        <p:nvSpPr>
          <p:cNvPr id="4" name="Retângulo 3"/>
          <p:cNvSpPr/>
          <p:nvPr/>
        </p:nvSpPr>
        <p:spPr>
          <a:xfrm>
            <a:off x="4427984" y="59197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Máxima do Trânsito de Mercúrio.</a:t>
            </a:r>
            <a:b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9 de Maio de 2016 às 11:57 (Fuso - 3h).</a:t>
            </a:r>
            <a:r>
              <a:rPr lang="pt-BR" sz="1800" dirty="0">
                <a:solidFill>
                  <a:srgbClr val="D17DEB"/>
                </a:solidFill>
                <a:latin typeface="Century Gothic" panose="020B0502020202020204" pitchFamily="34" charset="0"/>
              </a:rPr>
              <a:t/>
            </a:r>
            <a:br>
              <a:rPr lang="pt-BR" sz="1800" dirty="0">
                <a:solidFill>
                  <a:srgbClr val="D17DEB"/>
                </a:solidFill>
                <a:latin typeface="Century Gothic" panose="020B0502020202020204" pitchFamily="34" charset="0"/>
              </a:rPr>
            </a:br>
            <a:endParaRPr lang="pt-BR" sz="1800" dirty="0">
              <a:solidFill>
                <a:srgbClr val="D17DE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7168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803311" y="404664"/>
            <a:ext cx="7866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2400" dirty="0">
                <a:solidFill>
                  <a:srgbClr val="9F2FDD"/>
                </a:solidFill>
                <a:latin typeface="Century Gothic" panose="020B0502020202020204" pitchFamily="34" charset="0"/>
              </a:rPr>
              <a:t>Condições aproximadas para o Eclipse no Observatório Dietrich </a:t>
            </a:r>
            <a:r>
              <a:rPr lang="pt-BR" sz="2400" dirty="0" err="1">
                <a:solidFill>
                  <a:srgbClr val="9F2FDD"/>
                </a:solidFill>
                <a:latin typeface="Century Gothic" panose="020B0502020202020204" pitchFamily="34" charset="0"/>
              </a:rPr>
              <a:t>Schiel</a:t>
            </a:r>
            <a:r>
              <a:rPr lang="pt-BR" sz="2400" dirty="0">
                <a:solidFill>
                  <a:srgbClr val="9F2FDD"/>
                </a:solidFill>
                <a:latin typeface="Century Gothic" panose="020B0502020202020204" pitchFamily="34" charset="0"/>
              </a:rPr>
              <a:t> (CDA – CDCC - USP - São Carlos):</a:t>
            </a:r>
          </a:p>
        </p:txBody>
      </p:sp>
      <p:sp>
        <p:nvSpPr>
          <p:cNvPr id="4" name="Retângulo 3"/>
          <p:cNvSpPr/>
          <p:nvPr/>
        </p:nvSpPr>
        <p:spPr>
          <a:xfrm>
            <a:off x="803311" y="1815752"/>
            <a:ext cx="583163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  <a:t>Coordenadas WGS84 (Fuso -3h).</a:t>
            </a:r>
            <a:b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</a:br>
            <a: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  <a:t>(Latitude, Longitude): (-22° 00' 39.5", -47° 53' 47.5").</a:t>
            </a: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endParaRPr lang="pt-BR" sz="2000" b="0" dirty="0">
              <a:solidFill>
                <a:schemeClr val="bg1"/>
              </a:solidFill>
              <a:latin typeface="Lucida Sans Unicode" panose="020B0602030504020204" pitchFamily="34" charset="0"/>
            </a:endParaRP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  <a:t>Início às 08h12min.</a:t>
            </a: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endParaRPr lang="pt-BR" sz="2000" b="0" dirty="0">
              <a:solidFill>
                <a:schemeClr val="bg1"/>
              </a:solidFill>
              <a:latin typeface="Lucida Sans Unicode" panose="020B0602030504020204" pitchFamily="34" charset="0"/>
            </a:endParaRP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  <a:t>Contato Interno de entrada:</a:t>
            </a:r>
            <a:b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</a:br>
            <a: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  <a:t>08h20min04s.</a:t>
            </a:r>
            <a:b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</a:br>
            <a: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  <a:t>Mercúrio: Azimute (longitude) 59° 27' 40.2" e Altura (latitude) 21° 26' 18.9“.</a:t>
            </a:r>
            <a:b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</a:br>
            <a: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  <a:t>Sol: Azimute 59° 20' 06.8" e Altura 21° 40' 09.4“.</a:t>
            </a: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endParaRPr lang="pt-BR" sz="2000" b="0" dirty="0">
              <a:solidFill>
                <a:schemeClr val="bg1"/>
              </a:solidFill>
              <a:latin typeface="Lucida Sans Unicode" panose="020B0602030504020204" pitchFamily="34" charset="0"/>
            </a:endParaRP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  <a:t>Meio do Trânsito - 11h57min.</a:t>
            </a: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endParaRPr lang="pt-BR" sz="1400" dirty="0">
              <a:solidFill>
                <a:srgbClr val="D17DEB"/>
              </a:solidFill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5497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17645" y="1700808"/>
            <a:ext cx="5886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  <a:t>Passagem Meridiana de Mercúrio - 12h08min08s.</a:t>
            </a:r>
            <a:b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</a:br>
            <a: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  <a:t>Mercúrio: Azimute 00° 00' 03.2" e Altura 50° 29' 57.5“.</a:t>
            </a:r>
            <a:b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</a:br>
            <a: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  <a:t>Sol: Azimute 359° 57' 23.0" e Altura 50° 24' 09.0“.</a:t>
            </a: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endParaRPr lang="pt-BR" sz="2000" b="0" dirty="0">
              <a:solidFill>
                <a:schemeClr val="bg1"/>
              </a:solidFill>
              <a:latin typeface="Lucida Sans Unicode" panose="020B0602030504020204" pitchFamily="34" charset="0"/>
            </a:endParaRP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  <a:t>Contato Interno de saída:</a:t>
            </a:r>
            <a:b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</a:br>
            <a: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  <a:t>15h34min55s.</a:t>
            </a:r>
            <a:b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</a:br>
            <a: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  <a:t>Mercúrio: Azimute 303° 34' 07.6" e Altura 25° 40' 27.4“.</a:t>
            </a:r>
            <a:b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</a:br>
            <a: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  <a:t>Sol: Azimute 303° 51' 08.4" e Altura 25° 44' 38.0“.</a:t>
            </a: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endParaRPr lang="pt-BR" sz="2000" b="0" dirty="0">
              <a:solidFill>
                <a:schemeClr val="bg1"/>
              </a:solidFill>
              <a:latin typeface="Lucida Sans Unicode" panose="020B0602030504020204" pitchFamily="34" charset="0"/>
            </a:endParaRP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2000" b="0" dirty="0">
                <a:solidFill>
                  <a:schemeClr val="bg1"/>
                </a:solidFill>
                <a:latin typeface="Lucida Sans Unicode" panose="020B0602030504020204" pitchFamily="34" charset="0"/>
              </a:rPr>
              <a:t>Término às 15h42min.</a:t>
            </a:r>
          </a:p>
        </p:txBody>
      </p:sp>
      <p:sp>
        <p:nvSpPr>
          <p:cNvPr id="4" name="Retângulo 3"/>
          <p:cNvSpPr/>
          <p:nvPr/>
        </p:nvSpPr>
        <p:spPr>
          <a:xfrm>
            <a:off x="617645" y="260648"/>
            <a:ext cx="6534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2400" dirty="0">
                <a:solidFill>
                  <a:srgbClr val="9F2FDD"/>
                </a:solidFill>
                <a:latin typeface="Century Gothic" panose="020B0502020202020204" pitchFamily="34" charset="0"/>
              </a:rPr>
              <a:t>Condições aproximadas para o Eclipse no Observatório Dietrich </a:t>
            </a:r>
            <a:r>
              <a:rPr lang="pt-BR" sz="2400" dirty="0" err="1">
                <a:solidFill>
                  <a:srgbClr val="9F2FDD"/>
                </a:solidFill>
                <a:latin typeface="Century Gothic" panose="020B0502020202020204" pitchFamily="34" charset="0"/>
              </a:rPr>
              <a:t>Schiel</a:t>
            </a:r>
            <a:r>
              <a:rPr lang="pt-BR" sz="2400" dirty="0">
                <a:solidFill>
                  <a:srgbClr val="9F2FDD"/>
                </a:solidFill>
                <a:latin typeface="Century Gothic" panose="020B0502020202020204" pitchFamily="34" charset="0"/>
              </a:rPr>
              <a:t> (CDA – CDCC - USP - São Carlos):</a:t>
            </a:r>
          </a:p>
        </p:txBody>
      </p:sp>
    </p:spTree>
    <p:extLst>
      <p:ext uri="{BB962C8B-B14F-4D97-AF65-F5344CB8AC3E}">
        <p14:creationId xmlns:p14="http://schemas.microsoft.com/office/powerpoint/2010/main" xmlns="" val="33891800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3"/>
          <p:cNvSpPr>
            <a:spLocks noGrp="1"/>
          </p:cNvSpPr>
          <p:nvPr>
            <p:ph type="title"/>
          </p:nvPr>
        </p:nvSpPr>
        <p:spPr>
          <a:xfrm>
            <a:off x="15490" y="2636912"/>
            <a:ext cx="91440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rgbClr val="9F2FDD"/>
                </a:solidFill>
                <a:latin typeface="Century Gothic" pitchFamily="34" charset="0"/>
              </a:rPr>
              <a:t>Convite: Observação do Trânsito de Mercúrio</a:t>
            </a:r>
          </a:p>
        </p:txBody>
      </p:sp>
    </p:spTree>
    <p:extLst>
      <p:ext uri="{BB962C8B-B14F-4D97-AF65-F5344CB8AC3E}">
        <p14:creationId xmlns:p14="http://schemas.microsoft.com/office/powerpoint/2010/main" xmlns="" val="3321683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8280920" cy="4464496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b="0" dirty="0">
                <a:solidFill>
                  <a:schemeClr val="bg1"/>
                </a:solidFill>
              </a:rPr>
              <a:t>O Observatório Dietrich </a:t>
            </a:r>
            <a:r>
              <a:rPr lang="pt-BR" b="0" dirty="0" err="1">
                <a:solidFill>
                  <a:schemeClr val="bg1"/>
                </a:solidFill>
              </a:rPr>
              <a:t>Schiel</a:t>
            </a:r>
            <a:r>
              <a:rPr lang="pt-BR" b="0" dirty="0">
                <a:solidFill>
                  <a:schemeClr val="bg1"/>
                </a:solidFill>
              </a:rPr>
              <a:t> estará aberto ao público (gratuito!) no dia 09/05/2016, </a:t>
            </a:r>
            <a:r>
              <a:rPr lang="pt-BR" i="1" dirty="0">
                <a:solidFill>
                  <a:schemeClr val="bg1"/>
                </a:solidFill>
              </a:rPr>
              <a:t>segunda-feira</a:t>
            </a:r>
            <a:r>
              <a:rPr lang="pt-BR" b="0" dirty="0">
                <a:solidFill>
                  <a:schemeClr val="bg1"/>
                </a:solidFill>
              </a:rPr>
              <a:t>, das </a:t>
            </a:r>
            <a:r>
              <a:rPr lang="pt-BR" i="1" dirty="0">
                <a:solidFill>
                  <a:schemeClr val="bg1"/>
                </a:solidFill>
              </a:rPr>
              <a:t>08:00 às 16:00 </a:t>
            </a:r>
            <a:r>
              <a:rPr lang="pt-BR" b="0" dirty="0">
                <a:solidFill>
                  <a:schemeClr val="bg1"/>
                </a:solidFill>
              </a:rPr>
              <a:t>para pessoas que queiram ver a passagem do Planeta Mercúrio na frente do Sol; </a:t>
            </a:r>
          </a:p>
          <a:p>
            <a:pPr marL="457200" indent="-4572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b="0" dirty="0">
                <a:solidFill>
                  <a:schemeClr val="bg1"/>
                </a:solidFill>
              </a:rPr>
              <a:t>Quem perder, verá o próximo só em 11/11/2019!</a:t>
            </a:r>
          </a:p>
          <a:p>
            <a:pPr marL="457200" indent="-4572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u="sng" dirty="0">
                <a:solidFill>
                  <a:schemeClr val="bg1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</a:rPr>
              <a:t>OBS.: Cuidado ao observar o Trânsito sem a devida proteção nos </a:t>
            </a:r>
            <a:r>
              <a:rPr lang="pt-BR" u="sng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</a:rPr>
              <a:t>olhos, pois o óculos de sol só protege dos raios do sol refletidos na Terra!!!</a:t>
            </a:r>
          </a:p>
          <a:p>
            <a:pPr marL="457200" indent="-4572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endParaRPr lang="pt-BR" u="sng" dirty="0">
              <a:solidFill>
                <a:schemeClr val="bg1"/>
              </a:solidFill>
              <a:effectLst>
                <a:outerShdw blurRad="50800" dist="38100" dir="13500000" algn="br" rotWithShape="0">
                  <a:schemeClr val="tx1">
                    <a:alpha val="62000"/>
                  </a:schemeClr>
                </a:outerShdw>
              </a:effectLst>
              <a:latin typeface="Century Gothic" pitchFamily="34" charset="0"/>
            </a:endParaRPr>
          </a:p>
          <a:p>
            <a:pPr algn="l">
              <a:buClr>
                <a:schemeClr val="accent2">
                  <a:lumMod val="75000"/>
                </a:schemeClr>
              </a:buClr>
              <a:buFont typeface="Wingdings" pitchFamily="2" charset="2"/>
              <a:buChar char="v"/>
            </a:pPr>
            <a:endParaRPr lang="pt-BR" b="0" dirty="0">
              <a:solidFill>
                <a:schemeClr val="accent2">
                  <a:lumMod val="75000"/>
                </a:schemeClr>
              </a:solidFill>
              <a:effectLst>
                <a:outerShdw blurRad="50800" dist="38100" dir="13500000" algn="br" rotWithShape="0">
                  <a:schemeClr val="tx1">
                    <a:alpha val="62000"/>
                  </a:scheme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6596063"/>
            <a:ext cx="9144000" cy="26193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sz="1100" dirty="0">
                <a:solidFill>
                  <a:srgbClr val="FFC000"/>
                </a:solidFill>
                <a:latin typeface="Century Gothic" pitchFamily="34" charset="0"/>
              </a:rPr>
              <a:t>Imagem de fundo: Céu de São Carlos na data de fundação do Observatório Dietrich </a:t>
            </a:r>
            <a:r>
              <a:rPr lang="pt-BR" sz="1100" dirty="0" err="1">
                <a:solidFill>
                  <a:srgbClr val="FFC000"/>
                </a:solidFill>
                <a:latin typeface="Century Gothic" pitchFamily="34" charset="0"/>
              </a:rPr>
              <a:t>Schiel</a:t>
            </a:r>
            <a:r>
              <a:rPr lang="pt-BR" sz="1100" dirty="0">
                <a:solidFill>
                  <a:srgbClr val="FFC000"/>
                </a:solidFill>
                <a:latin typeface="Century Gothic" pitchFamily="34" charset="0"/>
              </a:rPr>
              <a:t> (10/04/86, 20:00 TL). Crédito: </a:t>
            </a:r>
            <a:r>
              <a:rPr lang="pt-BR" sz="1100" dirty="0" err="1">
                <a:solidFill>
                  <a:srgbClr val="FFC000"/>
                </a:solidFill>
                <a:latin typeface="Century Gothic" pitchFamily="34" charset="0"/>
              </a:rPr>
              <a:t>Stellarium</a:t>
            </a:r>
            <a:endParaRPr lang="pt-BR" sz="1100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3076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7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8" name="AutoShape 13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2923" y="293510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410" y="114225"/>
            <a:ext cx="1705263" cy="1450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-555566" y="1412283"/>
            <a:ext cx="4055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solidFill>
                  <a:schemeClr val="bg1"/>
                </a:solidFill>
                <a:latin typeface="Century Gothic" pitchFamily="34" charset="0"/>
              </a:rPr>
              <a:t>Centro de Divulgação da Astronomia</a:t>
            </a:r>
          </a:p>
          <a:p>
            <a:pPr algn="ctr"/>
            <a:r>
              <a:rPr lang="pt-BR" sz="900" b="1" dirty="0">
                <a:solidFill>
                  <a:schemeClr val="bg1"/>
                </a:solidFill>
                <a:latin typeface="Century Gothic" pitchFamily="34" charset="0"/>
              </a:rPr>
              <a:t>Observatório Dietrich </a:t>
            </a:r>
            <a:r>
              <a:rPr lang="pt-BR" sz="900" b="1" dirty="0" err="1">
                <a:solidFill>
                  <a:schemeClr val="bg1"/>
                </a:solidFill>
                <a:latin typeface="Century Gothic" pitchFamily="34" charset="0"/>
              </a:rPr>
              <a:t>Schiel</a:t>
            </a:r>
            <a:endParaRPr lang="pt-BR" sz="9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Subtítulo 3"/>
          <p:cNvSpPr txBox="1">
            <a:spLocks/>
          </p:cNvSpPr>
          <p:nvPr/>
        </p:nvSpPr>
        <p:spPr bwMode="auto">
          <a:xfrm>
            <a:off x="619410" y="2790617"/>
            <a:ext cx="8143305" cy="187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>
                <a:ln>
                  <a:noFill/>
                </a:ln>
                <a:solidFill>
                  <a:srgbClr val="9F2FDD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O Trânsito de Mercúrio</a:t>
            </a: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9F2FDD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057785" y="5041752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>
                <a:solidFill>
                  <a:srgbClr val="D3175F"/>
                </a:solidFill>
                <a:latin typeface="Century Gothic" pitchFamily="34" charset="0"/>
              </a:rPr>
              <a:t>Carolina Lia Cerne</a:t>
            </a:r>
          </a:p>
          <a:p>
            <a:pPr algn="l"/>
            <a:r>
              <a:rPr lang="pt-BR" dirty="0">
                <a:solidFill>
                  <a:srgbClr val="D3175F"/>
                </a:solidFill>
                <a:latin typeface="Century Gothic" pitchFamily="34" charset="0"/>
              </a:rPr>
              <a:t>carolina.cerne@usp.br</a:t>
            </a:r>
          </a:p>
          <a:p>
            <a:pPr algn="l"/>
            <a:r>
              <a:rPr lang="pt-BR" sz="1400" dirty="0">
                <a:solidFill>
                  <a:srgbClr val="D3175F"/>
                </a:solidFill>
                <a:latin typeface="Century Gothic" pitchFamily="34" charset="0"/>
              </a:rPr>
              <a:t>Observatório Dietrich </a:t>
            </a:r>
            <a:r>
              <a:rPr lang="pt-BR" sz="1400" dirty="0" err="1">
                <a:solidFill>
                  <a:srgbClr val="D3175F"/>
                </a:solidFill>
                <a:latin typeface="Century Gothic" pitchFamily="34" charset="0"/>
              </a:rPr>
              <a:t>Schiel</a:t>
            </a:r>
            <a:endParaRPr lang="pt-BR" sz="1400" dirty="0">
              <a:solidFill>
                <a:srgbClr val="D3175F"/>
              </a:solidFill>
              <a:latin typeface="Century Gothic" pitchFamily="34" charset="0"/>
            </a:endParaRPr>
          </a:p>
          <a:p>
            <a:pPr algn="l"/>
            <a:r>
              <a:rPr lang="pt-BR" sz="1400" dirty="0">
                <a:solidFill>
                  <a:srgbClr val="D3175F"/>
                </a:solidFill>
                <a:latin typeface="Century Gothic" pitchFamily="34" charset="0"/>
              </a:rPr>
              <a:t>CDA/CDCC/USP</a:t>
            </a:r>
          </a:p>
          <a:p>
            <a:pPr algn="l"/>
            <a:r>
              <a:rPr lang="pt-BR" sz="1400" dirty="0">
                <a:solidFill>
                  <a:srgbClr val="D3175F"/>
                </a:solidFill>
                <a:latin typeface="Century Gothic" pitchFamily="34" charset="0"/>
              </a:rPr>
              <a:t>07 de Maio de 2016</a:t>
            </a:r>
          </a:p>
          <a:p>
            <a:endParaRPr lang="pt-BR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1115616" y="1340768"/>
            <a:ext cx="7484368" cy="71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>
                <a:ln>
                  <a:noFill/>
                </a:ln>
                <a:solidFill>
                  <a:srgbClr val="9F2FDD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Bônus 1: Tamanho</a:t>
            </a:r>
            <a:r>
              <a:rPr kumimoji="0" lang="pt-BR" sz="4400" b="1" i="0" u="none" strike="noStrike" kern="0" cap="none" spc="0" normalizeH="0" noProof="0" dirty="0">
                <a:ln>
                  <a:noFill/>
                </a:ln>
                <a:solidFill>
                  <a:srgbClr val="9F2FDD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relativo dos </a:t>
            </a:r>
            <a:r>
              <a:rPr lang="pt-BR" sz="4400" kern="0" noProof="0" dirty="0">
                <a:solidFill>
                  <a:srgbClr val="9F2FDD"/>
                </a:solidFill>
                <a:latin typeface="Century Gothic" pitchFamily="34" charset="0"/>
                <a:ea typeface="+mj-ea"/>
                <a:cs typeface="+mj-cs"/>
              </a:rPr>
              <a:t>P</a:t>
            </a:r>
            <a:r>
              <a:rPr kumimoji="0" lang="pt-BR" sz="4400" b="1" i="0" u="none" strike="noStrike" kern="0" cap="none" spc="0" normalizeH="0" noProof="0" dirty="0">
                <a:ln>
                  <a:noFill/>
                </a:ln>
                <a:solidFill>
                  <a:srgbClr val="9F2FDD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lanetas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rgbClr val="9F2FDD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graphicFrame>
        <p:nvGraphicFramePr>
          <p:cNvPr id="6145" name="Object 1"/>
          <p:cNvGraphicFramePr>
            <a:graphicFrameLocks noChangeAspect="1"/>
          </p:cNvGraphicFramePr>
          <p:nvPr/>
        </p:nvGraphicFramePr>
        <p:xfrm>
          <a:off x="2483768" y="3212976"/>
          <a:ext cx="4397375" cy="1052513"/>
        </p:xfrm>
        <a:graphic>
          <a:graphicData uri="http://schemas.openxmlformats.org/presentationml/2006/ole">
            <p:oleObj spid="_x0000_s6145" name="Objeto de Shell de Gerenciador" showAsIcon="1" r:id="rId3" imgW="4396680" imgH="105300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100995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5/5b/Stellarium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622" y="2852936"/>
            <a:ext cx="2144291" cy="2144292"/>
          </a:xfrm>
          <a:prstGeom prst="rect">
            <a:avLst/>
          </a:prstGeom>
          <a:noFill/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683568" y="105273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>
                <a:ln>
                  <a:noFill/>
                </a:ln>
                <a:solidFill>
                  <a:srgbClr val="9F2FDD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Bônus 2:</a:t>
            </a:r>
            <a:r>
              <a:rPr kumimoji="0" lang="pt-BR" sz="4400" b="1" i="0" u="none" strike="noStrike" kern="0" cap="none" spc="0" normalizeH="0" noProof="0" dirty="0">
                <a:ln>
                  <a:noFill/>
                </a:ln>
                <a:solidFill>
                  <a:srgbClr val="9F2FDD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pt-BR" sz="4400" b="1" i="0" u="none" strike="noStrike" kern="0" cap="none" spc="0" normalizeH="0" noProof="0" dirty="0" err="1">
                <a:ln>
                  <a:noFill/>
                </a:ln>
                <a:solidFill>
                  <a:srgbClr val="9F2FDD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App</a:t>
            </a:r>
            <a:r>
              <a:rPr kumimoji="0" lang="pt-BR" sz="4400" b="1" i="0" u="none" strike="noStrike" kern="0" cap="none" spc="0" normalizeH="0" noProof="0" dirty="0">
                <a:ln>
                  <a:noFill/>
                </a:ln>
                <a:solidFill>
                  <a:srgbClr val="9F2FDD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pt-BR" sz="4400" b="1" i="0" u="none" strike="noStrike" kern="0" cap="none" spc="0" normalizeH="0" noProof="0" dirty="0" err="1">
                <a:ln>
                  <a:noFill/>
                </a:ln>
                <a:solidFill>
                  <a:srgbClr val="9F2FDD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Stellarium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rgbClr val="9F2FDD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4475" y="6528993"/>
            <a:ext cx="36631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0" dirty="0">
                <a:solidFill>
                  <a:srgbClr val="FFC000"/>
                </a:solidFill>
                <a:latin typeface="Century Gothic" pitchFamily="34" charset="0"/>
              </a:rPr>
              <a:t>Crédito da imagem: www.stellarium.org</a:t>
            </a:r>
            <a:endParaRPr lang="pt-BR" sz="1400" b="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1143000"/>
          </a:xfrm>
        </p:spPr>
        <p:txBody>
          <a:bodyPr/>
          <a:lstStyle/>
          <a:p>
            <a:r>
              <a:rPr lang="pt-BR" dirty="0">
                <a:solidFill>
                  <a:srgbClr val="9F2FDD"/>
                </a:solidFill>
              </a:rPr>
              <a:t>Referências</a:t>
            </a:r>
          </a:p>
        </p:txBody>
      </p:sp>
      <p:sp>
        <p:nvSpPr>
          <p:cNvPr id="3" name="Retângulo 2"/>
          <p:cNvSpPr/>
          <p:nvPr/>
        </p:nvSpPr>
        <p:spPr>
          <a:xfrm>
            <a:off x="539552" y="1318022"/>
            <a:ext cx="72008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endParaRPr lang="fr-FR" sz="1800" dirty="0">
              <a:solidFill>
                <a:srgbClr val="D17DEB"/>
              </a:solidFill>
              <a:latin typeface="Century Gothic" panose="020B0502020202020204" pitchFamily="34" charset="0"/>
            </a:endParaRP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Página da NASA: </a:t>
            </a: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  <a:hlinkClick r:id="rId2"/>
              </a:rPr>
              <a:t>http://</a:t>
            </a:r>
            <a:r>
              <a:rPr lang="fr-FR" sz="2000" dirty="0" smtClean="0">
                <a:solidFill>
                  <a:schemeClr val="bg1"/>
                </a:solidFill>
                <a:latin typeface="Century Gothic" panose="020B0502020202020204" pitchFamily="34" charset="0"/>
                <a:hlinkClick r:id="rId2"/>
              </a:rPr>
              <a:t>eclipse.gsfc.nasa.gov/transit/catalog/MercuryCatalog.html</a:t>
            </a:r>
            <a:endParaRPr lang="fr-FR" sz="2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fr-FR" sz="2000" dirty="0" smtClean="0">
                <a:solidFill>
                  <a:schemeClr val="bg1"/>
                </a:solidFill>
                <a:latin typeface="Century Gothic" panose="020B0502020202020204" pitchFamily="34" charset="0"/>
                <a:hlinkClick r:id="rId3"/>
              </a:rPr>
              <a:t>http://science.nasa.gov/science-news/science-at-nasa/2016/2016-transit-mercury/</a:t>
            </a:r>
            <a:endParaRPr lang="fr-F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  <a:hlinkClick r:id="rId4"/>
              </a:rPr>
              <a:t>http://www.megacurioso.com.br/mercurio/49282-conheca-alguns-fatos-e-curiosidades-sobre-mercurio.htm</a:t>
            </a:r>
            <a:endParaRPr lang="fr-F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Efeméride DE405 - Carte du Ciel </a:t>
            </a: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Stellarium</a:t>
            </a: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  <a:hlinkClick r:id="rId5"/>
              </a:rPr>
              <a:t>http://www.venus-transit.de/Mercury2016/</a:t>
            </a:r>
            <a:endParaRPr lang="fr-F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  <a:hlinkClick r:id="rId6"/>
              </a:rPr>
              <a:t>https://en.wikipedia.org/wiki/Transit_of_Mercury</a:t>
            </a:r>
            <a:endParaRPr lang="fr-F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  <a:hlinkClick r:id="rId7"/>
              </a:rPr>
              <a:t>http://</a:t>
            </a:r>
            <a:r>
              <a:rPr lang="fr-FR" sz="2000" dirty="0" smtClean="0">
                <a:solidFill>
                  <a:schemeClr val="bg1"/>
                </a:solidFill>
                <a:latin typeface="Century Gothic" panose="020B0502020202020204" pitchFamily="34" charset="0"/>
                <a:hlinkClick r:id="rId7"/>
              </a:rPr>
              <a:t>www.hou.usra.edu/meetings/lpsc2015/pdf/1327.pdf</a:t>
            </a:r>
            <a:endParaRPr lang="fr-FR" sz="2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fr-FR" sz="2000" dirty="0" smtClean="0">
                <a:solidFill>
                  <a:schemeClr val="bg1"/>
                </a:solidFill>
                <a:latin typeface="Century Gothic" panose="020B0502020202020204" pitchFamily="34" charset="0"/>
                <a:hlinkClick r:id="rId8"/>
              </a:rPr>
              <a:t>http://www.infoescola.com/sistema-solar/mercurio/</a:t>
            </a:r>
            <a:endParaRPr lang="fr-FR" sz="2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endParaRPr lang="fr-F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9F2FDD"/>
              </a:buClr>
            </a:pPr>
            <a:endParaRPr lang="pt-BR" dirty="0">
              <a:solidFill>
                <a:srgbClr val="D17DE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2700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9F2FDD"/>
                </a:solidFill>
              </a:rPr>
              <a:t>Referências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683568" y="1700808"/>
            <a:ext cx="72008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fr-FR" sz="2000" dirty="0" smtClean="0">
                <a:solidFill>
                  <a:schemeClr val="bg1"/>
                </a:solidFill>
                <a:latin typeface="Century Gothic" panose="020B0502020202020204" pitchFamily="34" charset="0"/>
                <a:hlinkClick r:id="rId2"/>
              </a:rPr>
              <a:t>http://www.sci-news.com/astronomy/science-hubble-triple-transit-galilean-moons-02468.html</a:t>
            </a:r>
            <a:endParaRPr lang="fr-FR" sz="2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fr-FR" sz="2000" dirty="0" smtClean="0">
                <a:solidFill>
                  <a:schemeClr val="bg1"/>
                </a:solidFill>
                <a:latin typeface="Century Gothic" panose="020B0502020202020204" pitchFamily="34" charset="0"/>
                <a:hlinkClick r:id="rId3"/>
              </a:rPr>
              <a:t>https://en.wikipedia.org/wiki/Transit_(astronomy)</a:t>
            </a:r>
            <a:endParaRPr lang="fr-FR" sz="2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fr-FR" sz="2000" dirty="0" smtClean="0">
                <a:solidFill>
                  <a:schemeClr val="bg1"/>
                </a:solidFill>
                <a:latin typeface="Century Gothic" panose="020B0502020202020204" pitchFamily="34" charset="0"/>
                <a:hlinkClick r:id="rId4"/>
              </a:rPr>
              <a:t>https://en.wikipedia.org/wiki/Transit_of_Mercury</a:t>
            </a:r>
            <a:endParaRPr lang="fr-FR" sz="2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fr-FR" sz="2000" dirty="0" smtClean="0">
                <a:solidFill>
                  <a:schemeClr val="bg1"/>
                </a:solidFill>
                <a:latin typeface="Century Gothic" panose="020B0502020202020204" pitchFamily="34" charset="0"/>
                <a:hlinkClick r:id="rId5"/>
              </a:rPr>
              <a:t>http://novosinsolitos.blogspot.com.br/2012/03/nasa-descobre-indicios-de-agua-gelada.html</a:t>
            </a:r>
            <a:endParaRPr lang="fr-FR" sz="2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fr-F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Página </a:t>
            </a: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do Evento do Trânsito do Mercúrio no site do Observatório Dietrich Schiel:</a:t>
            </a:r>
            <a:r>
              <a:rPr lang="fr-FR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hlinkClick r:id="rId6"/>
              </a:rPr>
              <a:t>http://www.cdcc.usp.br/cda/eventos/2016/transito-mercurio-2015-05-09/index.html</a:t>
            </a:r>
            <a:endParaRPr lang="fr-FR" sz="200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Site do Centro de Divulgação da Astronomia – CDA – USP: </a:t>
            </a:r>
          </a:p>
          <a:p>
            <a:pPr algn="l">
              <a:buClr>
                <a:srgbClr val="9F2FDD"/>
              </a:buClr>
            </a:pP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  </a:t>
            </a:r>
            <a:r>
              <a:rPr lang="fr-FR" sz="2000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http://www.cdcc.usp.br/cda/</a:t>
            </a: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Site do Centro de Divulgação Científica e Cultural – CDCC: </a:t>
            </a:r>
          </a:p>
          <a:p>
            <a:pPr algn="l">
              <a:buClr>
                <a:srgbClr val="9F2FDD"/>
              </a:buClr>
            </a:pP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  <a:r>
              <a:rPr lang="fr-FR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2000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http://www.cdcc.usp.br/</a:t>
            </a:r>
          </a:p>
          <a:p>
            <a:pPr marL="285750" indent="-28575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endParaRPr lang="fr-FR" sz="1400" dirty="0">
              <a:solidFill>
                <a:srgbClr val="D17DEB"/>
              </a:solidFill>
              <a:latin typeface="Century Gothic" panose="020B0502020202020204" pitchFamily="34" charset="0"/>
            </a:endParaRPr>
          </a:p>
          <a:p>
            <a:pPr marL="285750" indent="-285750" algn="l">
              <a:buClr>
                <a:srgbClr val="9F2FDD"/>
              </a:buClr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D17DE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7982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19" y="1114264"/>
            <a:ext cx="9113068" cy="4320480"/>
          </a:xfrm>
          <a:prstGeom prst="rect">
            <a:avLst/>
          </a:prstGeom>
        </p:spPr>
      </p:pic>
      <p:sp>
        <p:nvSpPr>
          <p:cNvPr id="7" name="Texto Explicativo em Nuvem 6"/>
          <p:cNvSpPr/>
          <p:nvPr/>
        </p:nvSpPr>
        <p:spPr bwMode="auto">
          <a:xfrm>
            <a:off x="4788024" y="1916832"/>
            <a:ext cx="2376264" cy="1656184"/>
          </a:xfrm>
          <a:prstGeom prst="cloudCallout">
            <a:avLst/>
          </a:prstGeom>
          <a:solidFill>
            <a:schemeClr val="accent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dirty="0">
                <a:latin typeface="Century Gothic" panose="020B0502020202020204" pitchFamily="34" charset="0"/>
              </a:rPr>
              <a:t>  </a:t>
            </a:r>
            <a:r>
              <a:rPr kumimoji="0" lang="pt-BR" i="0" u="none" strike="noStrike" cap="none" normalizeH="0" baseline="0" dirty="0">
                <a:ln>
                  <a:noFill/>
                </a:ln>
                <a:solidFill>
                  <a:srgbClr val="F70975"/>
                </a:solidFill>
                <a:effectLst/>
                <a:latin typeface="Century Gothic" panose="020B0502020202020204" pitchFamily="34" charset="0"/>
              </a:rPr>
              <a:t>Dúvidas</a:t>
            </a:r>
            <a:r>
              <a:rPr lang="pt-BR" dirty="0">
                <a:solidFill>
                  <a:srgbClr val="F70975"/>
                </a:solidFill>
                <a:latin typeface="Century Gothic" panose="020B0502020202020204" pitchFamily="34" charset="0"/>
              </a:rPr>
              <a:t>???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dirty="0">
              <a:solidFill>
                <a:srgbClr val="F70975"/>
              </a:solidFill>
              <a:latin typeface="Century Gothic" panose="020B0502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>
                <a:ln>
                  <a:noFill/>
                </a:ln>
                <a:solidFill>
                  <a:srgbClr val="F70975"/>
                </a:solidFill>
                <a:effectLst/>
                <a:latin typeface="Century Gothic" panose="020B0502020202020204" pitchFamily="34" charset="0"/>
              </a:rPr>
              <a:t>Muito   Obrigada! </a:t>
            </a:r>
            <a:r>
              <a:rPr kumimoji="0" lang="pt-BR" b="0" i="0" u="none" strike="noStrike" cap="none" normalizeH="0" baseline="0" dirty="0">
                <a:ln>
                  <a:noFill/>
                </a:ln>
                <a:solidFill>
                  <a:srgbClr val="F70975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kumimoji="0" lang="pt-BR" b="0" i="0" u="none" strike="noStrike" cap="none" normalizeH="0" baseline="0" dirty="0">
              <a:ln>
                <a:noFill/>
              </a:ln>
              <a:solidFill>
                <a:srgbClr val="F70975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1359" y="5434744"/>
            <a:ext cx="76145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400" b="0" dirty="0">
                <a:solidFill>
                  <a:srgbClr val="EE8800"/>
                </a:solidFill>
                <a:latin typeface="Century Gothic" panose="020B0502020202020204" pitchFamily="34" charset="0"/>
              </a:rPr>
              <a:t>Crédito: http://astropt.org/blog/wp-content/uploads/2012/06/calvin-1.jpg?42842b</a:t>
            </a:r>
          </a:p>
        </p:txBody>
      </p:sp>
    </p:spTree>
    <p:extLst>
      <p:ext uri="{BB962C8B-B14F-4D97-AF65-F5344CB8AC3E}">
        <p14:creationId xmlns:p14="http://schemas.microsoft.com/office/powerpoint/2010/main" xmlns="" val="2122652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3"/>
          <p:cNvSpPr>
            <a:spLocks noGrp="1"/>
          </p:cNvSpPr>
          <p:nvPr>
            <p:ph type="title"/>
          </p:nvPr>
        </p:nvSpPr>
        <p:spPr>
          <a:xfrm>
            <a:off x="15490" y="2636912"/>
            <a:ext cx="91440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rgbClr val="9F2FDD"/>
                </a:solidFill>
                <a:latin typeface="Century Gothic" pitchFamily="34" charset="0"/>
              </a:rPr>
              <a:t>Planeta Mercúrio: Características e curiosidades</a:t>
            </a:r>
          </a:p>
        </p:txBody>
      </p:sp>
    </p:spTree>
    <p:extLst>
      <p:ext uri="{BB962C8B-B14F-4D97-AF65-F5344CB8AC3E}">
        <p14:creationId xmlns:p14="http://schemas.microsoft.com/office/powerpoint/2010/main" xmlns="" val="2082433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5536" y="332656"/>
            <a:ext cx="8496944" cy="6192688"/>
          </a:xfrm>
        </p:spPr>
        <p:txBody>
          <a:bodyPr>
            <a:normAutofit fontScale="32500" lnSpcReduction="20000"/>
          </a:bodyPr>
          <a:lstStyle/>
          <a:p>
            <a:pPr marL="457200" indent="-4572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8600" b="0" dirty="0">
                <a:solidFill>
                  <a:schemeClr val="bg1"/>
                </a:solidFill>
                <a:latin typeface="Century Gothic" pitchFamily="34" charset="0"/>
              </a:rPr>
              <a:t>Planeta rochoso;</a:t>
            </a:r>
          </a:p>
          <a:p>
            <a:pPr marL="457200" indent="-4572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8600" b="0" dirty="0">
                <a:solidFill>
                  <a:schemeClr val="bg1"/>
                </a:solidFill>
                <a:latin typeface="Century Gothic" pitchFamily="34" charset="0"/>
              </a:rPr>
              <a:t>Planeta mais rápido: Mercúrio = </a:t>
            </a:r>
            <a:r>
              <a:rPr lang="pt-BR" sz="8600" b="0" dirty="0">
                <a:solidFill>
                  <a:schemeClr val="bg1"/>
                </a:solidFill>
              </a:rPr>
              <a:t> </a:t>
            </a:r>
            <a:r>
              <a:rPr lang="pt-BR" sz="8600" b="0" dirty="0">
                <a:solidFill>
                  <a:schemeClr val="bg1"/>
                </a:solidFill>
                <a:latin typeface="Century Gothic" panose="020B0502020202020204" pitchFamily="34" charset="0"/>
              </a:rPr>
              <a:t>Deus Romano mensageiro mais veloz;</a:t>
            </a:r>
          </a:p>
          <a:p>
            <a:pPr marL="457200" indent="-4572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8600" b="0" dirty="0">
                <a:solidFill>
                  <a:schemeClr val="bg1"/>
                </a:solidFill>
                <a:latin typeface="Century Gothic" panose="020B0502020202020204" pitchFamily="34" charset="0"/>
              </a:rPr>
              <a:t>1º Planeta do SS: É o mais próximo do Sol;</a:t>
            </a:r>
          </a:p>
          <a:p>
            <a:pPr marL="457200" indent="-4572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8600" b="0" dirty="0">
                <a:solidFill>
                  <a:schemeClr val="bg1"/>
                </a:solidFill>
                <a:latin typeface="Century Gothic" panose="020B0502020202020204" pitchFamily="34" charset="0"/>
              </a:rPr>
              <a:t>Menor planeta do SS (Plutão não é mais planeta, mas sim planeta anão!): Tem apenas 4.879 km de diâmetro, sendo um pouco maior do que a Lua da Terra;</a:t>
            </a:r>
          </a:p>
          <a:p>
            <a:pPr marL="457200" indent="-4572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8600" b="0" dirty="0">
                <a:solidFill>
                  <a:schemeClr val="bg1"/>
                </a:solidFill>
                <a:latin typeface="Century Gothic" panose="020B0502020202020204" pitchFamily="34" charset="0"/>
              </a:rPr>
              <a:t>Temperatura Média de 260ºC: Não é o planeta mais quente (mas sim Vênus)!!!</a:t>
            </a:r>
          </a:p>
          <a:p>
            <a:pPr marL="457200" indent="-4572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8600" b="0" dirty="0">
                <a:solidFill>
                  <a:schemeClr val="bg1"/>
                </a:solidFill>
                <a:latin typeface="Century Gothic" panose="020B0502020202020204" pitchFamily="34" charset="0"/>
              </a:rPr>
              <a:t>A temperatura pode despencar em – 100ºC, causando uma variação muito grande;</a:t>
            </a:r>
          </a:p>
          <a:p>
            <a:pPr marL="457200" indent="-4572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8600" b="0" dirty="0">
                <a:solidFill>
                  <a:schemeClr val="bg1"/>
                </a:solidFill>
                <a:latin typeface="Century Gothic" panose="020B0502020202020204" pitchFamily="34" charset="0"/>
              </a:rPr>
              <a:t>O eixo de Rotação de Mercúrio tem inclinação de apenas 1º e isso faz com que tenha água congelada no Polo Norte;</a:t>
            </a:r>
          </a:p>
          <a:p>
            <a:pPr marL="457200" indent="-4572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endParaRPr lang="pt-BR" sz="3600" b="0" dirty="0">
              <a:solidFill>
                <a:schemeClr val="accent2">
                  <a:lumMod val="75000"/>
                </a:schemeClr>
              </a:solidFill>
              <a:effectLst>
                <a:outerShdw blurRad="50800" dist="38100" dir="13500000" algn="br" rotWithShape="0">
                  <a:schemeClr val="tx1">
                    <a:alpha val="62000"/>
                  </a:scheme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6122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8568952" cy="6237312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b="0" dirty="0">
                <a:solidFill>
                  <a:schemeClr val="bg1"/>
                </a:solidFill>
                <a:latin typeface="Century Gothic" pitchFamily="34" charset="0"/>
              </a:rPr>
              <a:t>Período de Rotação: 59 dias;</a:t>
            </a:r>
          </a:p>
          <a:p>
            <a:pPr marL="457200" indent="-4572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b="0" dirty="0">
                <a:solidFill>
                  <a:schemeClr val="bg1"/>
                </a:solidFill>
                <a:latin typeface="Century Gothic" pitchFamily="34" charset="0"/>
              </a:rPr>
              <a:t>Período de Translação: 88 dias (com velocidade: 180.000 km/h);</a:t>
            </a:r>
          </a:p>
          <a:p>
            <a:pPr marL="457200" indent="-4572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b="0" dirty="0">
                <a:solidFill>
                  <a:schemeClr val="bg1"/>
                </a:solidFill>
                <a:latin typeface="Century Gothic" pitchFamily="34" charset="0"/>
              </a:rPr>
              <a:t>Tem 38% da Gravidade da Terra: Muito pouco para manter uma atmosfera constantemente atingida por Ventos Solares;</a:t>
            </a:r>
          </a:p>
          <a:p>
            <a:pPr marL="457200" indent="-4572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b="0" dirty="0">
                <a:solidFill>
                  <a:schemeClr val="bg1"/>
                </a:solidFill>
                <a:latin typeface="Century Gothic" pitchFamily="34" charset="0"/>
              </a:rPr>
              <a:t>Somente duas sondas visitaram Mercúrio: </a:t>
            </a:r>
            <a:r>
              <a:rPr lang="pt-BR" b="0" dirty="0" err="1">
                <a:solidFill>
                  <a:schemeClr val="bg1"/>
                </a:solidFill>
                <a:latin typeface="Century Gothic" pitchFamily="34" charset="0"/>
              </a:rPr>
              <a:t>Mariner</a:t>
            </a:r>
            <a:r>
              <a:rPr lang="pt-BR" b="0" dirty="0">
                <a:solidFill>
                  <a:schemeClr val="bg1"/>
                </a:solidFill>
                <a:latin typeface="Century Gothic" pitchFamily="34" charset="0"/>
              </a:rPr>
              <a:t> 10 (1974/1975) e Messenger (2004);</a:t>
            </a:r>
          </a:p>
          <a:p>
            <a:pPr marL="457200" indent="-4572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b="0" dirty="0">
                <a:solidFill>
                  <a:schemeClr val="bg1"/>
                </a:solidFill>
                <a:latin typeface="Century Gothic" pitchFamily="34" charset="0"/>
              </a:rPr>
              <a:t>Distância Média do Sol: 57,9 milhões de km;</a:t>
            </a:r>
          </a:p>
          <a:p>
            <a:pPr marL="457200" indent="-4572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b="0" dirty="0">
                <a:solidFill>
                  <a:schemeClr val="bg1"/>
                </a:solidFill>
                <a:latin typeface="Century Gothic" pitchFamily="34" charset="0"/>
              </a:rPr>
              <a:t>Quantidade de luas: Ø (apesar de Mercúrio sofrer diversos impactos, o Sol atrai esses corpos para si).</a:t>
            </a:r>
            <a:endParaRPr lang="pt-BR" b="0" dirty="0">
              <a:solidFill>
                <a:schemeClr val="bg1"/>
              </a:solidFill>
              <a:effectLst>
                <a:outerShdw blurRad="50800" dist="38100" dir="13500000" algn="br" rotWithShape="0">
                  <a:schemeClr val="tx1">
                    <a:alpha val="62000"/>
                  </a:scheme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3600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3"/>
          <p:cNvSpPr>
            <a:spLocks noGrp="1"/>
          </p:cNvSpPr>
          <p:nvPr>
            <p:ph type="title"/>
          </p:nvPr>
        </p:nvSpPr>
        <p:spPr>
          <a:xfrm>
            <a:off x="15490" y="2636912"/>
            <a:ext cx="91440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rgbClr val="9F2FDD"/>
                </a:solidFill>
                <a:latin typeface="Century Gothic" pitchFamily="34" charset="0"/>
              </a:rPr>
              <a:t>Configuração do Planeta Mercúrio no Sistema Solar</a:t>
            </a:r>
          </a:p>
        </p:txBody>
      </p:sp>
    </p:spTree>
    <p:extLst>
      <p:ext uri="{BB962C8B-B14F-4D97-AF65-F5344CB8AC3E}">
        <p14:creationId xmlns:p14="http://schemas.microsoft.com/office/powerpoint/2010/main" xmlns="" val="1608187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4.bp.blogspot.com/-eLNSua-DtfY/Ujhe1xJDmjI/AAAAAAAAON0/hnkiHe0AGWk/s1600/sistema+solar.jpg"/>
          <p:cNvPicPr>
            <a:picLocks noChangeAspect="1" noChangeArrowheads="1"/>
          </p:cNvPicPr>
          <p:nvPr/>
        </p:nvPicPr>
        <p:blipFill>
          <a:blip r:embed="rId3" cstate="print"/>
          <a:srcRect r="13631"/>
          <a:stretch>
            <a:fillRect/>
          </a:stretch>
        </p:blipFill>
        <p:spPr bwMode="auto">
          <a:xfrm>
            <a:off x="0" y="1376154"/>
            <a:ext cx="9110779" cy="5481846"/>
          </a:xfrm>
          <a:prstGeom prst="rect">
            <a:avLst/>
          </a:prstGeom>
          <a:noFill/>
        </p:spPr>
      </p:pic>
      <p:sp>
        <p:nvSpPr>
          <p:cNvPr id="7" name="Elipse 6"/>
          <p:cNvSpPr/>
          <p:nvPr/>
        </p:nvSpPr>
        <p:spPr bwMode="auto">
          <a:xfrm>
            <a:off x="1083425" y="5867747"/>
            <a:ext cx="360000" cy="360040"/>
          </a:xfrm>
          <a:prstGeom prst="ellipse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0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" name="Elipse 7"/>
          <p:cNvSpPr/>
          <p:nvPr/>
        </p:nvSpPr>
        <p:spPr bwMode="auto">
          <a:xfrm>
            <a:off x="2051720" y="5382741"/>
            <a:ext cx="720080" cy="720080"/>
          </a:xfrm>
          <a:prstGeom prst="ellipse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0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9" name="Elipse 8"/>
          <p:cNvSpPr/>
          <p:nvPr/>
        </p:nvSpPr>
        <p:spPr bwMode="auto">
          <a:xfrm>
            <a:off x="2872383" y="5047084"/>
            <a:ext cx="720080" cy="720080"/>
          </a:xfrm>
          <a:prstGeom prst="ellipse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0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" name="Elipse 9"/>
          <p:cNvSpPr/>
          <p:nvPr/>
        </p:nvSpPr>
        <p:spPr bwMode="auto">
          <a:xfrm>
            <a:off x="4054477" y="3337108"/>
            <a:ext cx="1440160" cy="1440160"/>
          </a:xfrm>
          <a:prstGeom prst="ellipse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0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" name="Elipse 10"/>
          <p:cNvSpPr/>
          <p:nvPr/>
        </p:nvSpPr>
        <p:spPr bwMode="auto">
          <a:xfrm>
            <a:off x="4355976" y="2420888"/>
            <a:ext cx="1440160" cy="1440160"/>
          </a:xfrm>
          <a:prstGeom prst="ellipse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0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2" name="Elipse 11"/>
          <p:cNvSpPr/>
          <p:nvPr/>
        </p:nvSpPr>
        <p:spPr bwMode="auto">
          <a:xfrm>
            <a:off x="4517901" y="1844824"/>
            <a:ext cx="927720" cy="936104"/>
          </a:xfrm>
          <a:prstGeom prst="ellipse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0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3" name="Elipse 12"/>
          <p:cNvSpPr/>
          <p:nvPr/>
        </p:nvSpPr>
        <p:spPr bwMode="auto">
          <a:xfrm>
            <a:off x="4307718" y="1305143"/>
            <a:ext cx="720080" cy="720080"/>
          </a:xfrm>
          <a:prstGeom prst="ellipse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0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579453" y="3833969"/>
            <a:ext cx="25922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4000" dirty="0">
                <a:solidFill>
                  <a:schemeClr val="bg1"/>
                </a:solidFill>
                <a:latin typeface="Century Gothic" pitchFamily="34" charset="0"/>
              </a:rPr>
              <a:t>Gasosos:</a:t>
            </a:r>
          </a:p>
          <a:p>
            <a:pPr marL="457200" indent="-4572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3200" b="0" dirty="0">
                <a:solidFill>
                  <a:schemeClr val="bg1"/>
                </a:solidFill>
                <a:latin typeface="Century Gothic" pitchFamily="34" charset="0"/>
              </a:rPr>
              <a:t>Júpiter </a:t>
            </a:r>
          </a:p>
          <a:p>
            <a:pPr marL="457200" indent="-4572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3200" b="0" dirty="0">
                <a:solidFill>
                  <a:schemeClr val="bg1"/>
                </a:solidFill>
                <a:latin typeface="Century Gothic" pitchFamily="34" charset="0"/>
              </a:rPr>
              <a:t>Saturno</a:t>
            </a:r>
          </a:p>
          <a:p>
            <a:pPr marL="457200" indent="-4572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3200" b="0" dirty="0">
                <a:solidFill>
                  <a:schemeClr val="bg1"/>
                </a:solidFill>
                <a:latin typeface="Century Gothic" pitchFamily="34" charset="0"/>
              </a:rPr>
              <a:t>Urano</a:t>
            </a:r>
          </a:p>
          <a:p>
            <a:pPr marL="457200" indent="-4572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3200" b="0" dirty="0">
                <a:solidFill>
                  <a:schemeClr val="bg1"/>
                </a:solidFill>
                <a:latin typeface="Century Gothic" pitchFamily="34" charset="0"/>
              </a:rPr>
              <a:t>Netuno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-4844" y="102304"/>
            <a:ext cx="2974505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9F2FDD"/>
              </a:buClr>
            </a:pPr>
            <a:r>
              <a:rPr lang="pt-BR" sz="4000" dirty="0">
                <a:solidFill>
                  <a:schemeClr val="bg1"/>
                </a:solidFill>
                <a:latin typeface="Century Gothic" pitchFamily="34" charset="0"/>
              </a:rPr>
              <a:t>Terrestres:</a:t>
            </a:r>
          </a:p>
          <a:p>
            <a:pPr marL="571500" indent="-5715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3200" b="0" dirty="0">
                <a:solidFill>
                  <a:schemeClr val="bg1"/>
                </a:solidFill>
                <a:latin typeface="Century Gothic" pitchFamily="34" charset="0"/>
              </a:rPr>
              <a:t>Mercúrio</a:t>
            </a:r>
          </a:p>
          <a:p>
            <a:pPr marL="571500" indent="-5715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3200" b="0" dirty="0">
                <a:solidFill>
                  <a:schemeClr val="bg1"/>
                </a:solidFill>
                <a:latin typeface="Century Gothic" pitchFamily="34" charset="0"/>
              </a:rPr>
              <a:t>Vênus</a:t>
            </a:r>
          </a:p>
          <a:p>
            <a:pPr marL="571500" indent="-5715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3200" b="0" dirty="0">
                <a:solidFill>
                  <a:schemeClr val="bg1"/>
                </a:solidFill>
                <a:latin typeface="Century Gothic" pitchFamily="34" charset="0"/>
              </a:rPr>
              <a:t>Terra</a:t>
            </a:r>
          </a:p>
          <a:p>
            <a:pPr marL="571500" indent="-5715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r>
              <a:rPr lang="pt-BR" sz="3200" b="0" dirty="0">
                <a:solidFill>
                  <a:schemeClr val="bg1"/>
                </a:solidFill>
                <a:latin typeface="Century Gothic" pitchFamily="34" charset="0"/>
              </a:rPr>
              <a:t>Marte</a:t>
            </a:r>
          </a:p>
          <a:p>
            <a:pPr marL="571500" indent="-5715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endParaRPr lang="pt-BR" sz="3200" b="0" dirty="0">
              <a:solidFill>
                <a:srgbClr val="D17DEB"/>
              </a:solidFill>
              <a:latin typeface="Century Gothic" pitchFamily="34" charset="0"/>
            </a:endParaRPr>
          </a:p>
          <a:p>
            <a:pPr marL="571500" indent="-5715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endParaRPr lang="pt-BR" sz="3200" b="0" dirty="0">
              <a:solidFill>
                <a:srgbClr val="D17DEB"/>
              </a:solidFill>
              <a:latin typeface="Century Gothic" pitchFamily="34" charset="0"/>
            </a:endParaRPr>
          </a:p>
          <a:p>
            <a:pPr marL="571500" indent="-5715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endParaRPr lang="pt-BR" sz="3200" b="0" dirty="0">
              <a:solidFill>
                <a:srgbClr val="D17DEB"/>
              </a:solidFill>
              <a:latin typeface="Century Gothic" pitchFamily="34" charset="0"/>
            </a:endParaRPr>
          </a:p>
          <a:p>
            <a:pPr algn="l">
              <a:buClr>
                <a:srgbClr val="9F2FDD"/>
              </a:buClr>
            </a:pPr>
            <a:endParaRPr lang="pt-BR" sz="3200" b="0" dirty="0">
              <a:solidFill>
                <a:srgbClr val="D17DEB"/>
              </a:solidFill>
              <a:latin typeface="Century Gothic" pitchFamily="34" charset="0"/>
            </a:endParaRPr>
          </a:p>
          <a:p>
            <a:pPr algn="l">
              <a:buClr>
                <a:srgbClr val="9F2FDD"/>
              </a:buClr>
            </a:pPr>
            <a:endParaRPr lang="pt-BR" sz="3200" b="0" dirty="0">
              <a:solidFill>
                <a:srgbClr val="D17DEB"/>
              </a:solidFill>
              <a:latin typeface="Century Gothic" pitchFamily="34" charset="0"/>
            </a:endParaRPr>
          </a:p>
          <a:p>
            <a:pPr algn="l">
              <a:buClr>
                <a:srgbClr val="9F2FDD"/>
              </a:buClr>
            </a:pPr>
            <a:r>
              <a:rPr lang="pt-BR" sz="3200" b="0" dirty="0">
                <a:solidFill>
                  <a:srgbClr val="D17DEB"/>
                </a:solidFill>
                <a:latin typeface="Century Gothic" pitchFamily="34" charset="0"/>
              </a:rPr>
              <a:t>Sol</a:t>
            </a:r>
          </a:p>
          <a:p>
            <a:pPr marL="571500" indent="-5715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endParaRPr lang="pt-BR" sz="3200" b="0" dirty="0">
              <a:solidFill>
                <a:srgbClr val="D17DEB"/>
              </a:solidFill>
              <a:latin typeface="Century Gothic" pitchFamily="34" charset="0"/>
            </a:endParaRPr>
          </a:p>
          <a:p>
            <a:pPr marL="571500" indent="-571500" algn="l">
              <a:buClr>
                <a:srgbClr val="9F2FDD"/>
              </a:buClr>
              <a:buFont typeface="Courier New" panose="02070309020205020404" pitchFamily="49" charset="0"/>
              <a:buChar char="o"/>
            </a:pPr>
            <a:endParaRPr lang="pt-BR" sz="3200" b="0" dirty="0">
              <a:solidFill>
                <a:srgbClr val="D17DEB"/>
              </a:solidFill>
              <a:latin typeface="Century Gothic" pitchFamily="34" charset="0"/>
            </a:endParaRPr>
          </a:p>
        </p:txBody>
      </p:sp>
      <p:sp>
        <p:nvSpPr>
          <p:cNvPr id="16" name="Elipse 15"/>
          <p:cNvSpPr/>
          <p:nvPr/>
        </p:nvSpPr>
        <p:spPr bwMode="auto">
          <a:xfrm>
            <a:off x="3566996" y="4744827"/>
            <a:ext cx="576064" cy="576064"/>
          </a:xfrm>
          <a:prstGeom prst="ellipse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0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6605620" y="1052736"/>
            <a:ext cx="3312368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800" dirty="0">
                <a:solidFill>
                  <a:srgbClr val="EE8800"/>
                </a:solidFill>
                <a:latin typeface="Century Gothic" pitchFamily="34" charset="0"/>
              </a:rPr>
              <a:t>Figura fora de escala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6966801" y="6581001"/>
            <a:ext cx="21771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pt-BR" sz="1200" b="0" dirty="0">
                <a:solidFill>
                  <a:srgbClr val="EE8800"/>
                </a:solidFill>
                <a:latin typeface="Century Gothic" pitchFamily="34" charset="0"/>
              </a:rPr>
              <a:t>Crédito da imagem: NASA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655676" y="94402"/>
            <a:ext cx="7772400" cy="1143000"/>
          </a:xfrm>
        </p:spPr>
        <p:txBody>
          <a:bodyPr/>
          <a:lstStyle/>
          <a:p>
            <a:r>
              <a:rPr lang="pt-BR" dirty="0">
                <a:solidFill>
                  <a:srgbClr val="9F2FDD"/>
                </a:solidFill>
              </a:rPr>
              <a:t>Sistema Solar</a:t>
            </a:r>
          </a:p>
        </p:txBody>
      </p:sp>
    </p:spTree>
    <p:extLst>
      <p:ext uri="{BB962C8B-B14F-4D97-AF65-F5344CB8AC3E}">
        <p14:creationId xmlns:p14="http://schemas.microsoft.com/office/powerpoint/2010/main" xmlns="" val="2252915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65125" y="2017738"/>
            <a:ext cx="8534400" cy="363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rgbClr val="F70975"/>
                </a:solidFill>
                <a:latin typeface="Century Gothic" pitchFamily="34" charset="0"/>
              </a:rPr>
              <a:t>Mercúrio      4.879 km           5,43 g/cm</a:t>
            </a:r>
            <a:r>
              <a:rPr lang="pt-BR" sz="2000" i="1" baseline="30000" dirty="0">
                <a:solidFill>
                  <a:srgbClr val="F70975"/>
                </a:solidFill>
                <a:latin typeface="Century Gothic" pitchFamily="34" charset="0"/>
              </a:rPr>
              <a:t>3                  </a:t>
            </a:r>
            <a:r>
              <a:rPr lang="pt-BR" sz="2000" i="1" dirty="0">
                <a:solidFill>
                  <a:srgbClr val="F70975"/>
                </a:solidFill>
                <a:latin typeface="Century Gothic" pitchFamily="34" charset="0"/>
              </a:rPr>
              <a:t> 260 °C       Rochoso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Vênus          12.104 km          5,24 g/cm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3        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       467 °C       Rochoso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Terra            12.756 km          5,52 g/cm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3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            22 °C          Rochoso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Marte           6.792 km            3,91 g/cm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3                 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- 63 °C        Rochoso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      </a:t>
            </a:r>
            <a:endParaRPr lang="pt-BR" sz="2000" i="1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Júpiter         142.984 km       1,33 g/cm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3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          - 148 °C         Gasoso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Saturno       120.536 km        0,69 g/cm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3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          - 178 °C        Gasoso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Urano          51.118 km          1,29 g/cm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3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          - 218 °C        Gasoso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Netuno        49.528 km          1,64 g/cm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3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          - 220 °C        Gasoso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-381000" y="1647850"/>
            <a:ext cx="10439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900" i="1" dirty="0">
                <a:solidFill>
                  <a:srgbClr val="FF5229"/>
                </a:solidFill>
                <a:latin typeface="Century Gothic" pitchFamily="34" charset="0"/>
              </a:rPr>
              <a:t>            </a:t>
            </a:r>
            <a:r>
              <a:rPr lang="pt-BR" sz="1900" i="1" dirty="0">
                <a:solidFill>
                  <a:srgbClr val="9F2FDD"/>
                </a:solidFill>
                <a:latin typeface="Century Gothic" pitchFamily="34" charset="0"/>
              </a:rPr>
              <a:t>Planeta          Diâmetro          Dens.  Média    Temp. Média   Composição</a:t>
            </a:r>
            <a:endParaRPr lang="pt-BR" sz="1400" b="0" dirty="0">
              <a:solidFill>
                <a:srgbClr val="9F2FDD"/>
              </a:solidFill>
              <a:latin typeface="Century Gothic" pitchFamily="34" charset="0"/>
            </a:endParaRPr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 flipH="1">
            <a:off x="1619672" y="1971700"/>
            <a:ext cx="26566" cy="3779094"/>
          </a:xfrm>
          <a:prstGeom prst="line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274638" y="5737250"/>
            <a:ext cx="8412162" cy="0"/>
          </a:xfrm>
          <a:prstGeom prst="line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 flipH="1">
            <a:off x="3706267" y="2006629"/>
            <a:ext cx="1637" cy="3721205"/>
          </a:xfrm>
          <a:prstGeom prst="line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7895" name="Line 7"/>
          <p:cNvSpPr>
            <a:spLocks noChangeShapeType="1"/>
          </p:cNvSpPr>
          <p:nvPr/>
        </p:nvSpPr>
        <p:spPr bwMode="auto">
          <a:xfrm flipH="1">
            <a:off x="5580112" y="2006629"/>
            <a:ext cx="36910" cy="3721205"/>
          </a:xfrm>
          <a:prstGeom prst="line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7072312" y="2043142"/>
            <a:ext cx="19968" cy="3690114"/>
          </a:xfrm>
          <a:prstGeom prst="line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>
            <a:off x="274638" y="1628800"/>
            <a:ext cx="8686800" cy="0"/>
          </a:xfrm>
          <a:prstGeom prst="line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7898" name="Line 10"/>
          <p:cNvSpPr>
            <a:spLocks noChangeShapeType="1"/>
          </p:cNvSpPr>
          <p:nvPr/>
        </p:nvSpPr>
        <p:spPr bwMode="auto">
          <a:xfrm>
            <a:off x="274638" y="2011388"/>
            <a:ext cx="8686800" cy="0"/>
          </a:xfrm>
          <a:prstGeom prst="line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8923" name="Rectangle 11"/>
          <p:cNvSpPr>
            <a:spLocks noGrp="1" noChangeArrowheads="1"/>
          </p:cNvSpPr>
          <p:nvPr>
            <p:ph type="title"/>
          </p:nvPr>
        </p:nvSpPr>
        <p:spPr>
          <a:xfrm>
            <a:off x="-108520" y="197768"/>
            <a:ext cx="9396536" cy="1143000"/>
          </a:xfrm>
        </p:spPr>
        <p:txBody>
          <a:bodyPr/>
          <a:lstStyle/>
          <a:p>
            <a:r>
              <a:rPr lang="pt-BR" sz="3200" dirty="0">
                <a:solidFill>
                  <a:srgbClr val="D17DEB"/>
                </a:solidFill>
                <a:latin typeface="Century Gothic" pitchFamily="34" charset="0"/>
              </a:rPr>
              <a:t>Dados físicos dos planetas - Comparação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07504" y="6548790"/>
            <a:ext cx="6534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pt-BR" sz="1200" b="0" dirty="0">
                <a:solidFill>
                  <a:srgbClr val="FFC000"/>
                </a:solidFill>
                <a:latin typeface="Century Gothic" pitchFamily="34" charset="0"/>
              </a:rPr>
              <a:t>Fonte dos dados: Bond, Peter: </a:t>
            </a:r>
            <a:r>
              <a:rPr lang="pt-BR" sz="1200" b="0" dirty="0" err="1">
                <a:solidFill>
                  <a:srgbClr val="FFC000"/>
                </a:solidFill>
                <a:latin typeface="Century Gothic" pitchFamily="34" charset="0"/>
              </a:rPr>
              <a:t>Exploring</a:t>
            </a:r>
            <a:r>
              <a:rPr lang="pt-BR" sz="1200" b="0" dirty="0">
                <a:solidFill>
                  <a:srgbClr val="FFC000"/>
                </a:solidFill>
                <a:latin typeface="Century Gothic" pitchFamily="34" charset="0"/>
              </a:rPr>
              <a:t> </a:t>
            </a:r>
            <a:r>
              <a:rPr lang="pt-BR" sz="1200" b="0" dirty="0" err="1">
                <a:solidFill>
                  <a:srgbClr val="FFC000"/>
                </a:solidFill>
                <a:latin typeface="Century Gothic" pitchFamily="34" charset="0"/>
              </a:rPr>
              <a:t>the</a:t>
            </a:r>
            <a:r>
              <a:rPr lang="pt-BR" sz="1200" b="0" dirty="0">
                <a:solidFill>
                  <a:srgbClr val="FFC000"/>
                </a:solidFill>
                <a:latin typeface="Century Gothic" pitchFamily="34" charset="0"/>
              </a:rPr>
              <a:t> Solar System (2012)</a:t>
            </a:r>
          </a:p>
        </p:txBody>
      </p:sp>
    </p:spTree>
    <p:extLst>
      <p:ext uri="{BB962C8B-B14F-4D97-AF65-F5344CB8AC3E}">
        <p14:creationId xmlns:p14="http://schemas.microsoft.com/office/powerpoint/2010/main" xmlns="" val="2710932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10184</TotalTime>
  <Words>1003</Words>
  <Application>Microsoft Office PowerPoint</Application>
  <PresentationFormat>Apresentação na tela (4:3)</PresentationFormat>
  <Paragraphs>184</Paragraphs>
  <Slides>34</Slides>
  <Notes>4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6" baseType="lpstr">
      <vt:lpstr>Blank Presentation</vt:lpstr>
      <vt:lpstr>Objeto de Shell de Gerenciador</vt:lpstr>
      <vt:lpstr>Slide 1</vt:lpstr>
      <vt:lpstr> </vt:lpstr>
      <vt:lpstr>Slide 3</vt:lpstr>
      <vt:lpstr>Planeta Mercúrio: Características e curiosidades</vt:lpstr>
      <vt:lpstr>Slide 5</vt:lpstr>
      <vt:lpstr>Slide 6</vt:lpstr>
      <vt:lpstr>Configuração do Planeta Mercúrio no Sistema Solar</vt:lpstr>
      <vt:lpstr>Sistema Solar</vt:lpstr>
      <vt:lpstr>Dados físicos dos planetas - Comparação</vt:lpstr>
      <vt:lpstr>Dados orbitais dos planetas - Comparação</vt:lpstr>
      <vt:lpstr>O que é o Trânsito?</vt:lpstr>
      <vt:lpstr>Slide 12</vt:lpstr>
      <vt:lpstr>Slide 13</vt:lpstr>
      <vt:lpstr>Curiosidade: Trânsito de Vênus</vt:lpstr>
      <vt:lpstr> Configurações de Mercúrio durante o Trânsito</vt:lpstr>
      <vt:lpstr>Slide 16</vt:lpstr>
      <vt:lpstr> </vt:lpstr>
      <vt:lpstr>Slide 18</vt:lpstr>
      <vt:lpstr> Periodicidade</vt:lpstr>
      <vt:lpstr> </vt:lpstr>
      <vt:lpstr>Slide 21</vt:lpstr>
      <vt:lpstr>Sobre o Trânsito do dia 09/05/2016</vt:lpstr>
      <vt:lpstr>Slide 23</vt:lpstr>
      <vt:lpstr>Slide 24</vt:lpstr>
      <vt:lpstr>Slide 25</vt:lpstr>
      <vt:lpstr>Slide 26</vt:lpstr>
      <vt:lpstr>Slide 27</vt:lpstr>
      <vt:lpstr>Convite: Observação do Trânsito de Mercúrio</vt:lpstr>
      <vt:lpstr>Slide 29</vt:lpstr>
      <vt:lpstr>Slide 30</vt:lpstr>
      <vt:lpstr>Slide 31</vt:lpstr>
      <vt:lpstr>Referências</vt:lpstr>
      <vt:lpstr>Referências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Jorge</cp:lastModifiedBy>
  <cp:revision>573</cp:revision>
  <cp:lastPrinted>2000-05-01T12:23:36Z</cp:lastPrinted>
  <dcterms:created xsi:type="dcterms:W3CDTF">1995-06-17T23:31:02Z</dcterms:created>
  <dcterms:modified xsi:type="dcterms:W3CDTF">2016-05-13T11:55:39Z</dcterms:modified>
</cp:coreProperties>
</file>