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24" r:id="rId2"/>
    <p:sldId id="1088" r:id="rId3"/>
    <p:sldId id="1090" r:id="rId4"/>
    <p:sldId id="1089" r:id="rId5"/>
    <p:sldId id="1093" r:id="rId6"/>
    <p:sldId id="1091" r:id="rId7"/>
    <p:sldId id="1092" r:id="rId8"/>
    <p:sldId id="1095" r:id="rId9"/>
    <p:sldId id="1103" r:id="rId10"/>
    <p:sldId id="1099" r:id="rId11"/>
    <p:sldId id="1094" r:id="rId12"/>
    <p:sldId id="1080" r:id="rId13"/>
    <p:sldId id="1081" r:id="rId14"/>
    <p:sldId id="1083" r:id="rId15"/>
    <p:sldId id="1084" r:id="rId16"/>
    <p:sldId id="1085" r:id="rId17"/>
    <p:sldId id="1086" r:id="rId18"/>
    <p:sldId id="1087" r:id="rId19"/>
    <p:sldId id="1076" r:id="rId20"/>
    <p:sldId id="1077" r:id="rId21"/>
    <p:sldId id="1101" r:id="rId22"/>
    <p:sldId id="1102" r:id="rId23"/>
    <p:sldId id="1096" r:id="rId24"/>
    <p:sldId id="1097" r:id="rId25"/>
    <p:sldId id="1098" r:id="rId26"/>
    <p:sldId id="1100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9"/>
    <a:srgbClr val="FFE38B"/>
    <a:srgbClr val="0066FF"/>
    <a:srgbClr val="0000FF"/>
    <a:srgbClr val="6699FF"/>
    <a:srgbClr val="00CC99"/>
    <a:srgbClr val="143C2B"/>
    <a:srgbClr val="005392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1" autoAdjust="0"/>
    <p:restoredTop sz="97816" autoAdjust="0"/>
  </p:normalViewPr>
  <p:slideViewPr>
    <p:cSldViewPr>
      <p:cViewPr varScale="1">
        <p:scale>
          <a:sx n="70" d="100"/>
          <a:sy n="70" d="100"/>
        </p:scale>
        <p:origin x="282" y="8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0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0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olyvore.com/" TargetMode="External"/><Relationship Id="rId4" Type="http://schemas.openxmlformats.org/officeDocument/2006/relationships/hyperlink" Target="http://www.google.com.br/url?sa=i&amp;rct=j&amp;q=orange+star&amp;source=images&amp;cd=&amp;cad=rja&amp;docid=W_iGN8tBnpKJHM&amp;tbnid=caAPMhQ4kIv7IM:&amp;ved=0CAQQjB0&amp;url=http://www.polyvore.com/orange_star_smiley_face_stickers/thing?id=66170669&amp;ei=dHGCUZa1NIWu8QSztoBI&amp;psig=AFQjCNGkz1JDBh7K7_oxkMyJSMXtNpiR_w&amp;ust=1367589531372350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pod.nasa.gov/apod/ap980107.html" TargetMode="External"/><Relationship Id="rId3" Type="http://schemas.openxmlformats.org/officeDocument/2006/relationships/hyperlink" Target="http://www.astro.keele.ac.uk/~rdj/pages/cluster.html" TargetMode="External"/><Relationship Id="rId7" Type="http://schemas.openxmlformats.org/officeDocument/2006/relationships/hyperlink" Target="http://astro.gmu.edu/classes/a113/constellations/SCO1.HTM" TargetMode="External"/><Relationship Id="rId12" Type="http://schemas.openxmlformats.org/officeDocument/2006/relationships/hyperlink" Target="http://www.sciam.com/specialissues/0398cosmos/0398freedman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stro.wisc.edu/~dolan/constellations/extra/constellations.html" TargetMode="External"/><Relationship Id="rId11" Type="http://schemas.openxmlformats.org/officeDocument/2006/relationships/hyperlink" Target="http://adsbit.harvard.edu/cgi-bin/nph-iarticle_query?1977ApJ...218..105W" TargetMode="External"/><Relationship Id="rId5" Type="http://schemas.openxmlformats.org/officeDocument/2006/relationships/hyperlink" Target="http://www.noao.edu/image_gallery/html/im0379.html" TargetMode="External"/><Relationship Id="rId10" Type="http://schemas.openxmlformats.org/officeDocument/2006/relationships/hyperlink" Target="http://apod.nasa.gov/apod/ap981025.html" TargetMode="External"/><Relationship Id="rId4" Type="http://schemas.openxmlformats.org/officeDocument/2006/relationships/hyperlink" Target="http://www.seds.org/messier/m/m006.html" TargetMode="External"/><Relationship Id="rId9" Type="http://schemas.openxmlformats.org/officeDocument/2006/relationships/hyperlink" Target="http://apod.nasa.gov/apod/ap970128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4222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C7AC1-5696-4D21-B5C5-9582B475E668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9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2900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estrela: http://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 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5"/>
              </a:rPr>
              <a:t>www.polyvore.com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; via láctea: Jerry </a:t>
            </a:r>
            <a:r>
              <a:rPr lang="pt-BR" sz="1200" b="0" dirty="0" err="1" smtClean="0">
                <a:solidFill>
                  <a:srgbClr val="00CC99"/>
                </a:solidFill>
                <a:latin typeface="Century Gothic" pitchFamily="34" charset="0"/>
              </a:rPr>
              <a:t>Lodriguss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 e John Martinez</a:t>
            </a:r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1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Explanation: </a:t>
            </a:r>
            <a:r>
              <a:rPr lang="en-US" dirty="0" smtClean="0"/>
              <a:t>To some, the outline of the </a:t>
            </a:r>
            <a:r>
              <a:rPr lang="en-US" dirty="0" smtClean="0">
                <a:hlinkClick r:id="rId3"/>
              </a:rPr>
              <a:t>open cluster</a:t>
            </a:r>
            <a:r>
              <a:rPr lang="en-US" dirty="0" smtClean="0"/>
              <a:t> of stars M6 resembles a butterfly. </a:t>
            </a:r>
            <a:r>
              <a:rPr lang="en-US" dirty="0" smtClean="0">
                <a:hlinkClick r:id="rId4"/>
              </a:rPr>
              <a:t>M6</a:t>
            </a:r>
            <a:r>
              <a:rPr lang="en-US" dirty="0" smtClean="0"/>
              <a:t>, also known as NGC 6405, spans about 20 light-years and lies about 2,000 light years distant. </a:t>
            </a:r>
            <a:r>
              <a:rPr lang="en-US" dirty="0" smtClean="0">
                <a:hlinkClick r:id="rId5"/>
              </a:rPr>
              <a:t>M6</a:t>
            </a:r>
            <a:r>
              <a:rPr lang="en-US" dirty="0" smtClean="0"/>
              <a:t> can best be seen in a dark sky with binoculars towards the </a:t>
            </a:r>
            <a:r>
              <a:rPr lang="en-US" dirty="0" smtClean="0">
                <a:hlinkClick r:id="rId6"/>
              </a:rPr>
              <a:t>constellation</a:t>
            </a:r>
            <a:r>
              <a:rPr lang="en-US" dirty="0" smtClean="0"/>
              <a:t> of </a:t>
            </a:r>
            <a:r>
              <a:rPr lang="en-US" dirty="0" err="1" smtClean="0">
                <a:hlinkClick r:id="rId7"/>
              </a:rPr>
              <a:t>Scorpius</a:t>
            </a:r>
            <a:r>
              <a:rPr lang="en-US" dirty="0" smtClean="0"/>
              <a:t>, coving about as much of the sky as the </a:t>
            </a:r>
            <a:r>
              <a:rPr lang="en-US" dirty="0" smtClean="0">
                <a:hlinkClick r:id="rId8"/>
              </a:rPr>
              <a:t>full moon</a:t>
            </a:r>
            <a:r>
              <a:rPr lang="en-US" dirty="0" smtClean="0"/>
              <a:t>. Like other </a:t>
            </a:r>
            <a:r>
              <a:rPr lang="en-US" dirty="0" smtClean="0">
                <a:hlinkClick r:id="rId9"/>
              </a:rPr>
              <a:t>open clusters</a:t>
            </a:r>
            <a:r>
              <a:rPr lang="en-US" dirty="0" smtClean="0"/>
              <a:t>, M6 is composed predominantly of </a:t>
            </a:r>
            <a:r>
              <a:rPr lang="en-US" dirty="0" smtClean="0">
                <a:hlinkClick r:id="rId10"/>
              </a:rPr>
              <a:t>young blue stars</a:t>
            </a:r>
            <a:r>
              <a:rPr lang="en-US" dirty="0" smtClean="0"/>
              <a:t>, although the brightest star is nearly orange. </a:t>
            </a:r>
            <a:r>
              <a:rPr lang="en-US" dirty="0" smtClean="0">
                <a:hlinkClick r:id="rId11"/>
              </a:rPr>
              <a:t>M6</a:t>
            </a:r>
            <a:r>
              <a:rPr lang="en-US" dirty="0" smtClean="0"/>
              <a:t> is estimated to be about 100 million years old. Determining the distance to clusters like M6 helps astronomers calibrate the </a:t>
            </a:r>
            <a:r>
              <a:rPr lang="en-US" dirty="0" smtClean="0">
                <a:hlinkClick r:id="rId12"/>
              </a:rPr>
              <a:t>distance scale</a:t>
            </a:r>
            <a:r>
              <a:rPr lang="en-US" dirty="0" smtClean="0"/>
              <a:t> of the universe.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09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tamanhos_estelares.av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011178"/>
            <a:ext cx="9144000" cy="3109173"/>
          </a:xfrm>
          <a:noFill/>
        </p:spPr>
        <p:txBody>
          <a:bodyPr/>
          <a:lstStyle/>
          <a:p>
            <a:r>
              <a:rPr lang="pt-BR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schemeClr val="bg1"/>
                  </a:outerShdw>
                </a:effectLst>
                <a:latin typeface="Century Gothic" pitchFamily="34" charset="0"/>
              </a:rPr>
              <a:t/>
            </a:r>
            <a:br>
              <a:rPr lang="pt-BR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schemeClr val="bg1"/>
                  </a:outerShdw>
                </a:effectLst>
                <a:latin typeface="Century Gothic" pitchFamily="34" charset="0"/>
              </a:rPr>
            </a:br>
            <a:endParaRPr lang="pt-BR" sz="60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schemeClr val="bg1"/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74822"/>
            <a:ext cx="9144000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8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8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8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8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" y="66528"/>
            <a:ext cx="2339753" cy="15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8422" y="7936"/>
            <a:ext cx="1905578" cy="16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7103663" y="1054786"/>
            <a:ext cx="20276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76056" y="5665167"/>
            <a:ext cx="4055214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</a:rPr>
              <a:t>Tamires Cristina de Souza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1497193" y="1626076"/>
            <a:ext cx="5901752" cy="40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823590" y="2226606"/>
            <a:ext cx="5430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effectLst>
                  <a:outerShdw blurRad="50800" dist="38100" dir="16200000" rotWithShape="0">
                    <a:schemeClr val="bg1"/>
                  </a:outerShdw>
                </a:effectLst>
                <a:latin typeface="Century Gothic" pitchFamily="34" charset="0"/>
              </a:rPr>
              <a:t>Aglomerados </a:t>
            </a:r>
          </a:p>
          <a:p>
            <a:r>
              <a:rPr lang="pt-BR" sz="6000" dirty="0">
                <a:solidFill>
                  <a:schemeClr val="bg1"/>
                </a:solidFill>
                <a:effectLst>
                  <a:outerShdw blurRad="50800" dist="38100" dir="16200000" rotWithShape="0">
                    <a:schemeClr val="bg1"/>
                  </a:outerShdw>
                </a:effectLst>
                <a:latin typeface="Century Gothic" pitchFamily="34" charset="0"/>
              </a:rPr>
              <a:t>de </a:t>
            </a:r>
          </a:p>
          <a:p>
            <a:r>
              <a:rPr lang="pt-BR" sz="6000" dirty="0">
                <a:solidFill>
                  <a:schemeClr val="bg1"/>
                </a:solidFill>
                <a:effectLst>
                  <a:outerShdw blurRad="50800" dist="38100" dir="16200000" rotWithShape="0">
                    <a:schemeClr val="bg1"/>
                  </a:outerShdw>
                </a:effectLst>
                <a:latin typeface="Century Gothic" pitchFamily="34" charset="0"/>
              </a:rPr>
              <a:t>Estrelas</a:t>
            </a:r>
            <a:endParaRPr lang="pt-BR" sz="6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58487" y="553914"/>
            <a:ext cx="497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Sessão Astronomia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8964488" cy="996132"/>
          </a:xfrm>
        </p:spPr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Tamanhos das estrelas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35564"/>
            <a:ext cx="7358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Crédito: Jon S. disponível em http://www.youtube.com/watch?v=c8CgDGhYKe8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5021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8299" y="2276872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O que é um aglomerado de estrelas?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00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371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Pleiades (M45)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150"/>
          <a:stretch>
            <a:fillRect/>
          </a:stretch>
        </p:blipFill>
        <p:spPr bwMode="auto">
          <a:xfrm>
            <a:off x="251495" y="1340768"/>
            <a:ext cx="8656309" cy="47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9000"/>
          </a:blip>
          <a:srcRect l="16732" t="72616" r="57677" b="2100"/>
          <a:stretch>
            <a:fillRect/>
          </a:stretch>
        </p:blipFill>
        <p:spPr bwMode="auto">
          <a:xfrm>
            <a:off x="5712862" y="4221088"/>
            <a:ext cx="3035501" cy="169093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 bwMode="auto">
          <a:xfrm>
            <a:off x="4067944" y="4005064"/>
            <a:ext cx="648072" cy="360040"/>
          </a:xfrm>
          <a:prstGeom prst="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11779"/>
            <a:ext cx="20794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rgbClr val="00B0F0"/>
                </a:solidFill>
                <a:latin typeface="Century Gothic" pitchFamily="34" charset="0"/>
              </a:rPr>
              <a:t>Crédito da </a:t>
            </a:r>
            <a:r>
              <a:rPr lang="es-ES" sz="1000" dirty="0" err="1" smtClean="0">
                <a:solidFill>
                  <a:srgbClr val="00B0F0"/>
                </a:solidFill>
                <a:latin typeface="Century Gothic" pitchFamily="34" charset="0"/>
              </a:rPr>
              <a:t>imagem</a:t>
            </a:r>
            <a:r>
              <a:rPr lang="es-ES" sz="1000" dirty="0" smtClean="0">
                <a:solidFill>
                  <a:srgbClr val="00B0F0"/>
                </a:solidFill>
                <a:latin typeface="Century Gothic" pitchFamily="34" charset="0"/>
              </a:rPr>
              <a:t>: </a:t>
            </a:r>
            <a:r>
              <a:rPr lang="es-ES" sz="10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000" dirty="0"/>
          </a:p>
        </p:txBody>
      </p:sp>
      <p:sp>
        <p:nvSpPr>
          <p:cNvPr id="2" name="Retângulo 1"/>
          <p:cNvSpPr/>
          <p:nvPr/>
        </p:nvSpPr>
        <p:spPr>
          <a:xfrm>
            <a:off x="6637536" y="476672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450 anos - luz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46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1331640" y="1484784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81775"/>
            <a:ext cx="6786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48264" y="203123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Taygeta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80312" y="311135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Celaena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80312" y="40770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Electra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522920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Merope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47864" y="347139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Alcyone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4008" y="267930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Maia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148064" y="11967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Asterope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36450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Pleione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03648" y="47251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Atlas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0" y="44624"/>
            <a:ext cx="9144000" cy="1371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Pleiades: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nomes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Seta para a esquerda 18">
            <a:hlinkClick r:id="rId3" action="ppaction://hlinksldjump"/>
          </p:cNvPr>
          <p:cNvSpPr/>
          <p:nvPr/>
        </p:nvSpPr>
        <p:spPr bwMode="auto">
          <a:xfrm>
            <a:off x="8820472" y="6597352"/>
            <a:ext cx="288032" cy="216024"/>
          </a:xfrm>
          <a:prstGeom prst="leftArrow">
            <a:avLst/>
          </a:prstGeom>
          <a:solidFill>
            <a:srgbClr val="00B0F0">
              <a:alpha val="48000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97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-396044" y="0"/>
            <a:ext cx="91440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Borboleta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(M6)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450"/>
          <a:stretch>
            <a:fillRect/>
          </a:stretch>
        </p:blipFill>
        <p:spPr bwMode="auto">
          <a:xfrm>
            <a:off x="0" y="1237828"/>
            <a:ext cx="9144000" cy="501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apod.nasa.gov/apod/image/9901/m6_noao_big.jpg"/>
          <p:cNvPicPr>
            <a:picLocks noChangeAspect="1" noChangeArrowheads="1"/>
          </p:cNvPicPr>
          <p:nvPr/>
        </p:nvPicPr>
        <p:blipFill>
          <a:blip r:embed="rId4" cstate="print"/>
          <a:srcRect l="8590" r="12885"/>
          <a:stretch>
            <a:fillRect/>
          </a:stretch>
        </p:blipFill>
        <p:spPr bwMode="auto">
          <a:xfrm rot="16200000">
            <a:off x="254610" y="2921854"/>
            <a:ext cx="3017821" cy="302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Retângulo 5"/>
          <p:cNvSpPr/>
          <p:nvPr/>
        </p:nvSpPr>
        <p:spPr bwMode="auto">
          <a:xfrm>
            <a:off x="4067944" y="5085184"/>
            <a:ext cx="216024" cy="216024"/>
          </a:xfrm>
          <a:prstGeom prst="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6512" y="6597352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das imagens: mapa: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, aglomerado: </a:t>
            </a:r>
            <a:r>
              <a:rPr lang="pt-BR" sz="1000" dirty="0" smtClean="0">
                <a:solidFill>
                  <a:srgbClr val="00B0F0"/>
                </a:solidFill>
              </a:rPr>
              <a:t>AURA, NOAO, NSF</a:t>
            </a:r>
            <a:endParaRPr lang="pt-BR" sz="1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23376" y="535088"/>
            <a:ext cx="2746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1600 anos - luz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2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-1109961" y="0"/>
            <a:ext cx="9144000" cy="1371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Caixinha de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Joias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450" b="6649"/>
          <a:stretch>
            <a:fillRect/>
          </a:stretch>
        </p:blipFill>
        <p:spPr bwMode="auto">
          <a:xfrm>
            <a:off x="0" y="1219763"/>
            <a:ext cx="9144000" cy="467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astronomy.swin.edu.au/sao/guest/bessell/Jewel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73016"/>
            <a:ext cx="3276872" cy="21845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Retângulo 5"/>
          <p:cNvSpPr>
            <a:spLocks noChangeAspect="1"/>
          </p:cNvSpPr>
          <p:nvPr/>
        </p:nvSpPr>
        <p:spPr bwMode="auto">
          <a:xfrm>
            <a:off x="3462039" y="3140968"/>
            <a:ext cx="173857" cy="121700"/>
          </a:xfrm>
          <a:prstGeom prst="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611779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das imagens: mapa: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, aglomerado: M.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Bessell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, MSSSO,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Swinburne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 Centre for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Astrophysics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 &amp; Supercomputing</a:t>
            </a:r>
            <a:endParaRPr lang="pt-BR" sz="1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" name="Seta para a esquerda 10">
            <a:hlinkClick r:id="rId4" action="ppaction://hlinksldjump"/>
          </p:cNvPr>
          <p:cNvSpPr/>
          <p:nvPr/>
        </p:nvSpPr>
        <p:spPr bwMode="auto">
          <a:xfrm>
            <a:off x="8820472" y="6597352"/>
            <a:ext cx="288032" cy="216024"/>
          </a:xfrm>
          <a:prstGeom prst="leftArrow">
            <a:avLst/>
          </a:prstGeom>
          <a:solidFill>
            <a:srgbClr val="00B0F0">
              <a:alpha val="48000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328920" y="446802"/>
            <a:ext cx="2746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6400 anos - luz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91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-1044624" y="54623"/>
            <a:ext cx="9144000" cy="1371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Omega Centauri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450" b="6299"/>
          <a:stretch>
            <a:fillRect/>
          </a:stretch>
        </p:blipFill>
        <p:spPr bwMode="auto">
          <a:xfrm>
            <a:off x="0" y="1412776"/>
            <a:ext cx="9152410" cy="46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472" t="20381" b="12420"/>
          <a:stretch>
            <a:fillRect/>
          </a:stretch>
        </p:blipFill>
        <p:spPr bwMode="auto">
          <a:xfrm rot="16200000">
            <a:off x="6540965" y="3789652"/>
            <a:ext cx="1922182" cy="19251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Retângulo 6"/>
          <p:cNvSpPr>
            <a:spLocks noChangeAspect="1"/>
          </p:cNvSpPr>
          <p:nvPr/>
        </p:nvSpPr>
        <p:spPr bwMode="auto">
          <a:xfrm>
            <a:off x="4422841" y="3356992"/>
            <a:ext cx="77151" cy="72008"/>
          </a:xfrm>
          <a:prstGeom prst="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25344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das imagens: mapa: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, aglomerado: Telescópio Espacial Hubble</a:t>
            </a:r>
            <a:endParaRPr lang="pt-BR" sz="1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" name="Seta para a esquerda 10">
            <a:hlinkClick r:id="rId4" action="ppaction://hlinksldjump"/>
          </p:cNvPr>
          <p:cNvSpPr/>
          <p:nvPr/>
        </p:nvSpPr>
        <p:spPr bwMode="auto">
          <a:xfrm>
            <a:off x="8820472" y="6597352"/>
            <a:ext cx="288032" cy="216024"/>
          </a:xfrm>
          <a:prstGeom prst="leftArrow">
            <a:avLst/>
          </a:prstGeom>
          <a:solidFill>
            <a:srgbClr val="00B0F0">
              <a:alpha val="48000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28738" y="548680"/>
            <a:ext cx="2946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15.800 anos- luz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1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 rot="16200000">
            <a:off x="1645807" y="-701590"/>
            <a:ext cx="5768439" cy="8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371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Omega Centauri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  <p:extLst>
      <p:ext uri="{BB962C8B-B14F-4D97-AF65-F5344CB8AC3E}">
        <p14:creationId xmlns:p14="http://schemas.microsoft.com/office/powerpoint/2010/main" val="3237626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6588224" cy="1371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47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Tucanae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das imagens: mapa: </a:t>
            </a:r>
            <a:r>
              <a:rPr lang="pt-BR" sz="10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, aglomerado: http://en.wikipedia.org/wiki/Globular_cluster</a:t>
            </a:r>
            <a:endParaRPr lang="pt-BR" sz="1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450" b="6299"/>
          <a:stretch>
            <a:fillRect/>
          </a:stretch>
        </p:blipFill>
        <p:spPr bwMode="auto">
          <a:xfrm>
            <a:off x="0" y="1124744"/>
            <a:ext cx="9144000" cy="469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File:47tuc salt.jpg"/>
          <p:cNvPicPr>
            <a:picLocks noChangeAspect="1" noChangeArrowheads="1"/>
          </p:cNvPicPr>
          <p:nvPr/>
        </p:nvPicPr>
        <p:blipFill>
          <a:blip r:embed="rId3" cstate="print">
            <a:lum bright="-21000" contrast="19000"/>
          </a:blip>
          <a:srcRect/>
          <a:stretch>
            <a:fillRect/>
          </a:stretch>
        </p:blipFill>
        <p:spPr bwMode="auto">
          <a:xfrm>
            <a:off x="6012160" y="1484784"/>
            <a:ext cx="2366063" cy="18038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Retângulo 5"/>
          <p:cNvSpPr>
            <a:spLocks noChangeAspect="1"/>
          </p:cNvSpPr>
          <p:nvPr/>
        </p:nvSpPr>
        <p:spPr bwMode="auto">
          <a:xfrm>
            <a:off x="4494849" y="3501008"/>
            <a:ext cx="77151" cy="72008"/>
          </a:xfrm>
          <a:prstGeom prst="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Seta para a esquerda 8">
            <a:hlinkClick r:id="rId4" action="ppaction://hlinksldjump"/>
          </p:cNvPr>
          <p:cNvSpPr/>
          <p:nvPr/>
        </p:nvSpPr>
        <p:spPr bwMode="auto">
          <a:xfrm>
            <a:off x="8820472" y="6597352"/>
            <a:ext cx="288032" cy="216024"/>
          </a:xfrm>
          <a:prstGeom prst="leftArrow">
            <a:avLst/>
          </a:prstGeom>
          <a:solidFill>
            <a:srgbClr val="00B0F0">
              <a:alpha val="48000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16858" y="332656"/>
            <a:ext cx="3047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16.000 anos - luz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2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12" y="332656"/>
            <a:ext cx="88257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bg1"/>
                </a:solidFill>
                <a:latin typeface="Century Gothic" pitchFamily="34" charset="0"/>
              </a:rPr>
              <a:t>Aglomerados</a:t>
            </a:r>
            <a:r>
              <a:rPr lang="en-US" sz="32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bg1"/>
                </a:solidFill>
                <a:latin typeface="Century Gothic" pitchFamily="34" charset="0"/>
              </a:rPr>
              <a:t>abertos</a:t>
            </a:r>
            <a:endParaRPr lang="en-US" sz="32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353870" y="2420888"/>
            <a:ext cx="3604893" cy="259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139952" y="1950215"/>
            <a:ext cx="4721275" cy="3539430"/>
          </a:xfrm>
          <a:prstGeom prst="rect">
            <a:avLst/>
          </a:prstGeom>
          <a:ln>
            <a:solidFill>
              <a:schemeClr val="accent3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762000"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 smtClean="0">
                <a:solidFill>
                  <a:srgbClr val="00B0F0"/>
                </a:solidFill>
                <a:latin typeface="Century Gothic" pitchFamily="34" charset="0"/>
              </a:rPr>
              <a:t>Menos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estrelas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(da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ordem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de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centenas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);</a:t>
            </a:r>
          </a:p>
          <a:p>
            <a:pPr algn="just" defTabSz="762000">
              <a:defRPr/>
            </a:pPr>
            <a:endParaRPr lang="en-US" sz="2800" b="0" dirty="0">
              <a:solidFill>
                <a:srgbClr val="00B0F0"/>
              </a:solidFill>
              <a:latin typeface="Century Gothic" pitchFamily="34" charset="0"/>
            </a:endParaRPr>
          </a:p>
          <a:p>
            <a:pPr algn="just" defTabSz="762000"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 São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mais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jovens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que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os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 smtClean="0">
                <a:solidFill>
                  <a:srgbClr val="00B0F0"/>
                </a:solidFill>
                <a:latin typeface="Century Gothic" pitchFamily="34" charset="0"/>
              </a:rPr>
              <a:t>globulares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;</a:t>
            </a:r>
          </a:p>
          <a:p>
            <a:pPr algn="just" defTabSz="762000">
              <a:buFont typeface="Arial" pitchFamily="34" charset="0"/>
              <a:buChar char="•"/>
              <a:defRPr/>
            </a:pPr>
            <a:endParaRPr lang="en-US" sz="2800" b="0" dirty="0">
              <a:solidFill>
                <a:srgbClr val="00B0F0"/>
              </a:solidFill>
              <a:latin typeface="Century Gothic" pitchFamily="34" charset="0"/>
            </a:endParaRPr>
          </a:p>
          <a:p>
            <a:pPr algn="just" defTabSz="762000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e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concentram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próximos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ao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plano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da V-L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2636912"/>
            <a:ext cx="7850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QUE É UMA ESTRELA?</a:t>
            </a:r>
            <a:endParaRPr lang="pt-BR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3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2606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3950" y="272317"/>
            <a:ext cx="514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62000">
              <a:defRPr/>
            </a:pPr>
            <a:r>
              <a:rPr lang="en-US" sz="2400" b="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Century Gothic" pitchFamily="34" charset="0"/>
              </a:rPr>
              <a:t>Aglomerados</a:t>
            </a:r>
            <a:r>
              <a:rPr lang="en-US" sz="3200" b="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bg1"/>
                </a:solidFill>
                <a:latin typeface="Century Gothic" pitchFamily="34" charset="0"/>
              </a:rPr>
              <a:t>globulares</a:t>
            </a:r>
            <a:endParaRPr lang="en-US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 rot="16200000">
            <a:off x="859823" y="1558992"/>
            <a:ext cx="2672096" cy="39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284839" y="1555752"/>
            <a:ext cx="4572000" cy="39703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l" defTabSz="762000"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 smtClean="0">
                <a:solidFill>
                  <a:srgbClr val="00B0F0"/>
                </a:solidFill>
                <a:latin typeface="Century Gothic" pitchFamily="34" charset="0"/>
              </a:rPr>
              <a:t>Contém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em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média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100 mil </a:t>
            </a:r>
            <a:r>
              <a:rPr lang="en-US" sz="2800" b="0" dirty="0" err="1" smtClean="0">
                <a:solidFill>
                  <a:srgbClr val="00B0F0"/>
                </a:solidFill>
                <a:latin typeface="Century Gothic" pitchFamily="34" charset="0"/>
              </a:rPr>
              <a:t>estrelas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;</a:t>
            </a:r>
          </a:p>
          <a:p>
            <a:pPr algn="l" defTabSz="762000">
              <a:defRPr/>
            </a:pPr>
            <a:endParaRPr lang="en-US" sz="2800" b="0" dirty="0">
              <a:solidFill>
                <a:srgbClr val="00B0F0"/>
              </a:solidFill>
              <a:latin typeface="Century Gothic" pitchFamily="34" charset="0"/>
            </a:endParaRPr>
          </a:p>
          <a:p>
            <a:pPr algn="l" defTabSz="762000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São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mais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velhos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que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os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 smtClean="0">
                <a:solidFill>
                  <a:srgbClr val="00B0F0"/>
                </a:solidFill>
                <a:latin typeface="Century Gothic" pitchFamily="34" charset="0"/>
              </a:rPr>
              <a:t>abertos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;</a:t>
            </a:r>
          </a:p>
          <a:p>
            <a:pPr algn="l" defTabSz="762000">
              <a:buFont typeface="Arial" pitchFamily="34" charset="0"/>
              <a:buChar char="•"/>
              <a:defRPr/>
            </a:pPr>
            <a:endParaRPr lang="en-US" sz="2800" b="0" dirty="0">
              <a:solidFill>
                <a:srgbClr val="00B0F0"/>
              </a:solidFill>
              <a:latin typeface="Century Gothic" pitchFamily="34" charset="0"/>
            </a:endParaRPr>
          </a:p>
          <a:p>
            <a:pPr algn="l" defTabSz="762000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S</a:t>
            </a:r>
            <a:r>
              <a:rPr lang="en-US" sz="2800" b="0" dirty="0" smtClean="0">
                <a:solidFill>
                  <a:srgbClr val="00B0F0"/>
                </a:solidFill>
                <a:latin typeface="Century Gothic" pitchFamily="34" charset="0"/>
              </a:rPr>
              <a:t>e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distribuem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de forma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esférica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ao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redor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do </a:t>
            </a:r>
            <a:r>
              <a:rPr lang="en-US" sz="2800" b="0" dirty="0" err="1">
                <a:solidFill>
                  <a:srgbClr val="00B0F0"/>
                </a:solidFill>
                <a:latin typeface="Century Gothic" pitchFamily="34" charset="0"/>
              </a:rPr>
              <a:t>centro</a:t>
            </a:r>
            <a:r>
              <a:rPr lang="en-US" sz="2800" b="0" dirty="0">
                <a:solidFill>
                  <a:srgbClr val="00B0F0"/>
                </a:solidFill>
                <a:latin typeface="Century Gothic" pitchFamily="34" charset="0"/>
              </a:rPr>
              <a:t> da V-L.</a:t>
            </a:r>
          </a:p>
        </p:txBody>
      </p:sp>
    </p:spTree>
    <p:extLst>
      <p:ext uri="{BB962C8B-B14F-4D97-AF65-F5344CB8AC3E}">
        <p14:creationId xmlns:p14="http://schemas.microsoft.com/office/powerpoint/2010/main" val="320045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51747"/>
            <a:ext cx="7772400" cy="95474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Diagrama H-R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257020" cy="5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0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aixaDeTexto 4"/>
          <p:cNvSpPr txBox="1">
            <a:spLocks noChangeArrowheads="1"/>
          </p:cNvSpPr>
          <p:nvPr/>
        </p:nvSpPr>
        <p:spPr bwMode="auto">
          <a:xfrm rot="-5400000">
            <a:off x="2553841" y="3718967"/>
            <a:ext cx="4786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Magnitude visual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08" name="CaixaDeTexto 5"/>
          <p:cNvSpPr txBox="1">
            <a:spLocks noChangeArrowheads="1"/>
          </p:cNvSpPr>
          <p:nvPr/>
        </p:nvSpPr>
        <p:spPr bwMode="auto">
          <a:xfrm>
            <a:off x="-214313" y="5175353"/>
            <a:ext cx="4786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Tipo espectral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745"/>
            <a:ext cx="9144000" cy="16430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H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imagem: </a:t>
            </a:r>
            <a:r>
              <a:rPr lang="en-US" sz="1000" dirty="0" smtClean="0">
                <a:solidFill>
                  <a:srgbClr val="00B0F0"/>
                </a:solidFill>
                <a:latin typeface="Century Gothic" pitchFamily="34" charset="0"/>
              </a:rPr>
              <a:t>Australia Telescope Outreach and Education</a:t>
            </a:r>
            <a:endParaRPr lang="pt-BR" sz="1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 l="7119" b="11426"/>
          <a:stretch>
            <a:fillRect/>
          </a:stretch>
        </p:blipFill>
        <p:spPr bwMode="auto">
          <a:xfrm>
            <a:off x="666840" y="2584591"/>
            <a:ext cx="3506348" cy="24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pload.wikimedia.org/wikipedia/commons/6/6f/M3_color_magnitude_diagram.jpg"/>
          <p:cNvPicPr>
            <a:picLocks noChangeAspect="1" noChangeArrowheads="1"/>
          </p:cNvPicPr>
          <p:nvPr/>
        </p:nvPicPr>
        <p:blipFill>
          <a:blip r:embed="rId3" cstate="print"/>
          <a:srcRect l="3957" t="3510" b="4680"/>
          <a:stretch>
            <a:fillRect/>
          </a:stretch>
        </p:blipFill>
        <p:spPr bwMode="auto">
          <a:xfrm>
            <a:off x="5364088" y="2440828"/>
            <a:ext cx="3402121" cy="2749642"/>
          </a:xfrm>
          <a:prstGeom prst="rect">
            <a:avLst/>
          </a:prstGeom>
          <a:noFill/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 rot="-5400000">
            <a:off x="-2100787" y="3718967"/>
            <a:ext cx="4786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Magnitude visual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4724400" y="5317024"/>
            <a:ext cx="4786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Tipo espectral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63343"/>
            <a:ext cx="240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Aglomerado Aberto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31974" y="1765121"/>
            <a:ext cx="2371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Aglomerado Globular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66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ítulo 3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Via Láctea vista da Terra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imagem: Alex </a:t>
            </a:r>
            <a:r>
              <a:rPr lang="pt-BR" sz="1000" dirty="0" err="1">
                <a:solidFill>
                  <a:srgbClr val="00B0F0"/>
                </a:solidFill>
                <a:latin typeface="Century Gothic" pitchFamily="34" charset="0"/>
              </a:rPr>
              <a:t>Cherney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, disponível em http://apod.nasa.gov/apod/ap100823.html </a:t>
            </a:r>
          </a:p>
        </p:txBody>
      </p:sp>
    </p:spTree>
    <p:extLst>
      <p:ext uri="{BB962C8B-B14F-4D97-AF65-F5344CB8AC3E}">
        <p14:creationId xmlns:p14="http://schemas.microsoft.com/office/powerpoint/2010/main" val="3158480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23410" y="260648"/>
            <a:ext cx="9144000" cy="610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endParaRPr lang="pt-BR" sz="4000" b="0" kern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imagem: Mark </a:t>
            </a:r>
            <a:r>
              <a:rPr lang="pt-BR" sz="1000" dirty="0" err="1">
                <a:solidFill>
                  <a:srgbClr val="00B0F0"/>
                </a:solidFill>
                <a:latin typeface="Century Gothic" pitchFamily="34" charset="0"/>
              </a:rPr>
              <a:t>Garlick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, disponível em http://www.visualphotos.com</a:t>
            </a:r>
          </a:p>
        </p:txBody>
      </p:sp>
    </p:spTree>
    <p:extLst>
      <p:ext uri="{BB962C8B-B14F-4D97-AF65-F5344CB8AC3E}">
        <p14:creationId xmlns:p14="http://schemas.microsoft.com/office/powerpoint/2010/main" val="1649913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6581775"/>
            <a:ext cx="6786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imagem:  Oliveira, F. K. S. e Saraiva, M. F. O. (2003) </a:t>
            </a: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244306" y="260648"/>
            <a:ext cx="8568952" cy="5935365"/>
            <a:chOff x="928688" y="1571625"/>
            <a:chExt cx="7364412" cy="491013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2000" contrast="40000"/>
            </a:blip>
            <a:srcRect/>
            <a:stretch>
              <a:fillRect/>
            </a:stretch>
          </p:blipFill>
          <p:spPr bwMode="auto">
            <a:xfrm>
              <a:off x="928688" y="1571625"/>
              <a:ext cx="7364412" cy="491013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alpha val="33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6" name="Elipse 5"/>
            <p:cNvSpPr/>
            <p:nvPr/>
          </p:nvSpPr>
          <p:spPr bwMode="auto">
            <a:xfrm>
              <a:off x="1785918" y="2000240"/>
              <a:ext cx="5357850" cy="4071966"/>
            </a:xfrm>
            <a:prstGeom prst="ellipse">
              <a:avLst/>
            </a:prstGeom>
            <a:gradFill>
              <a:gsLst>
                <a:gs pos="19000">
                  <a:srgbClr val="800000">
                    <a:alpha val="58824"/>
                  </a:srgbClr>
                </a:gs>
                <a:gs pos="100000">
                  <a:schemeClr val="accent6">
                    <a:lumMod val="60000"/>
                    <a:lumOff val="40000"/>
                    <a:alpha val="0"/>
                  </a:schemeClr>
                </a:gs>
                <a:gs pos="7000">
                  <a:srgbClr val="FFFFCC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accent2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773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2636912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Obrigada :) </a:t>
            </a:r>
            <a:endParaRPr lang="pt-BR" sz="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00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5"/>
          <p:cNvGrpSpPr>
            <a:grpSpLocks/>
          </p:cNvGrpSpPr>
          <p:nvPr/>
        </p:nvGrpSpPr>
        <p:grpSpPr bwMode="auto">
          <a:xfrm>
            <a:off x="76200" y="1023938"/>
            <a:ext cx="2744788" cy="3001962"/>
            <a:chOff x="48" y="645"/>
            <a:chExt cx="1729" cy="1891"/>
          </a:xfrm>
        </p:grpSpPr>
        <p:sp>
          <p:nvSpPr>
            <p:cNvPr id="6207" name="Freeform 3" descr="Diagonal brick"/>
            <p:cNvSpPr>
              <a:spLocks/>
            </p:cNvSpPr>
            <p:nvPr/>
          </p:nvSpPr>
          <p:spPr bwMode="auto">
            <a:xfrm>
              <a:off x="48" y="1440"/>
              <a:ext cx="1729" cy="1096"/>
            </a:xfrm>
            <a:custGeom>
              <a:avLst/>
              <a:gdLst>
                <a:gd name="T0" fmla="*/ 11 w 1729"/>
                <a:gd name="T1" fmla="*/ 410 h 1096"/>
                <a:gd name="T2" fmla="*/ 54 w 1729"/>
                <a:gd name="T3" fmla="*/ 348 h 1096"/>
                <a:gd name="T4" fmla="*/ 126 w 1729"/>
                <a:gd name="T5" fmla="*/ 298 h 1096"/>
                <a:gd name="T6" fmla="*/ 184 w 1729"/>
                <a:gd name="T7" fmla="*/ 236 h 1096"/>
                <a:gd name="T8" fmla="*/ 184 w 1729"/>
                <a:gd name="T9" fmla="*/ 161 h 1096"/>
                <a:gd name="T10" fmla="*/ 271 w 1729"/>
                <a:gd name="T11" fmla="*/ 124 h 1096"/>
                <a:gd name="T12" fmla="*/ 372 w 1729"/>
                <a:gd name="T13" fmla="*/ 124 h 1096"/>
                <a:gd name="T14" fmla="*/ 473 w 1729"/>
                <a:gd name="T15" fmla="*/ 111 h 1096"/>
                <a:gd name="T16" fmla="*/ 559 w 1729"/>
                <a:gd name="T17" fmla="*/ 87 h 1096"/>
                <a:gd name="T18" fmla="*/ 660 w 1729"/>
                <a:gd name="T19" fmla="*/ 37 h 1096"/>
                <a:gd name="T20" fmla="*/ 776 w 1729"/>
                <a:gd name="T21" fmla="*/ 12 h 1096"/>
                <a:gd name="T22" fmla="*/ 977 w 1729"/>
                <a:gd name="T23" fmla="*/ 12 h 1096"/>
                <a:gd name="T24" fmla="*/ 1107 w 1729"/>
                <a:gd name="T25" fmla="*/ 12 h 1096"/>
                <a:gd name="T26" fmla="*/ 1194 w 1729"/>
                <a:gd name="T27" fmla="*/ 0 h 1096"/>
                <a:gd name="T28" fmla="*/ 1295 w 1729"/>
                <a:gd name="T29" fmla="*/ 0 h 1096"/>
                <a:gd name="T30" fmla="*/ 1396 w 1729"/>
                <a:gd name="T31" fmla="*/ 0 h 1096"/>
                <a:gd name="T32" fmla="*/ 1540 w 1729"/>
                <a:gd name="T33" fmla="*/ 0 h 1096"/>
                <a:gd name="T34" fmla="*/ 1670 w 1729"/>
                <a:gd name="T35" fmla="*/ 0 h 1096"/>
                <a:gd name="T36" fmla="*/ 1728 w 1729"/>
                <a:gd name="T37" fmla="*/ 37 h 1096"/>
                <a:gd name="T38" fmla="*/ 1728 w 1729"/>
                <a:gd name="T39" fmla="*/ 161 h 1096"/>
                <a:gd name="T40" fmla="*/ 1713 w 1729"/>
                <a:gd name="T41" fmla="*/ 236 h 1096"/>
                <a:gd name="T42" fmla="*/ 1655 w 1729"/>
                <a:gd name="T43" fmla="*/ 311 h 1096"/>
                <a:gd name="T44" fmla="*/ 1670 w 1729"/>
                <a:gd name="T45" fmla="*/ 385 h 1096"/>
                <a:gd name="T46" fmla="*/ 1684 w 1729"/>
                <a:gd name="T47" fmla="*/ 522 h 1096"/>
                <a:gd name="T48" fmla="*/ 1627 w 1729"/>
                <a:gd name="T49" fmla="*/ 559 h 1096"/>
                <a:gd name="T50" fmla="*/ 1468 w 1729"/>
                <a:gd name="T51" fmla="*/ 559 h 1096"/>
                <a:gd name="T52" fmla="*/ 1381 w 1729"/>
                <a:gd name="T53" fmla="*/ 559 h 1096"/>
                <a:gd name="T54" fmla="*/ 1381 w 1729"/>
                <a:gd name="T55" fmla="*/ 634 h 1096"/>
                <a:gd name="T56" fmla="*/ 1381 w 1729"/>
                <a:gd name="T57" fmla="*/ 796 h 1096"/>
                <a:gd name="T58" fmla="*/ 1396 w 1729"/>
                <a:gd name="T59" fmla="*/ 908 h 1096"/>
                <a:gd name="T60" fmla="*/ 1223 w 1729"/>
                <a:gd name="T61" fmla="*/ 908 h 1096"/>
                <a:gd name="T62" fmla="*/ 1136 w 1729"/>
                <a:gd name="T63" fmla="*/ 895 h 1096"/>
                <a:gd name="T64" fmla="*/ 963 w 1729"/>
                <a:gd name="T65" fmla="*/ 871 h 1096"/>
                <a:gd name="T66" fmla="*/ 891 w 1729"/>
                <a:gd name="T67" fmla="*/ 1070 h 1096"/>
                <a:gd name="T68" fmla="*/ 790 w 1729"/>
                <a:gd name="T69" fmla="*/ 1082 h 1096"/>
                <a:gd name="T70" fmla="*/ 588 w 1729"/>
                <a:gd name="T71" fmla="*/ 958 h 1096"/>
                <a:gd name="T72" fmla="*/ 516 w 1729"/>
                <a:gd name="T73" fmla="*/ 883 h 1096"/>
                <a:gd name="T74" fmla="*/ 429 w 1729"/>
                <a:gd name="T75" fmla="*/ 846 h 1096"/>
                <a:gd name="T76" fmla="*/ 343 w 1729"/>
                <a:gd name="T77" fmla="*/ 821 h 1096"/>
                <a:gd name="T78" fmla="*/ 285 w 1729"/>
                <a:gd name="T79" fmla="*/ 771 h 1096"/>
                <a:gd name="T80" fmla="*/ 199 w 1729"/>
                <a:gd name="T81" fmla="*/ 709 h 1096"/>
                <a:gd name="T82" fmla="*/ 141 w 1729"/>
                <a:gd name="T83" fmla="*/ 659 h 1096"/>
                <a:gd name="T84" fmla="*/ 54 w 1729"/>
                <a:gd name="T85" fmla="*/ 659 h 1096"/>
                <a:gd name="T86" fmla="*/ 11 w 1729"/>
                <a:gd name="T87" fmla="*/ 622 h 1096"/>
                <a:gd name="T88" fmla="*/ 11 w 1729"/>
                <a:gd name="T89" fmla="*/ 547 h 10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9"/>
                <a:gd name="T136" fmla="*/ 0 h 1096"/>
                <a:gd name="T137" fmla="*/ 1729 w 1729"/>
                <a:gd name="T138" fmla="*/ 1096 h 10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9" h="1096">
                  <a:moveTo>
                    <a:pt x="0" y="465"/>
                  </a:moveTo>
                  <a:lnTo>
                    <a:pt x="11" y="410"/>
                  </a:lnTo>
                  <a:lnTo>
                    <a:pt x="11" y="373"/>
                  </a:lnTo>
                  <a:lnTo>
                    <a:pt x="54" y="348"/>
                  </a:lnTo>
                  <a:lnTo>
                    <a:pt x="98" y="335"/>
                  </a:lnTo>
                  <a:lnTo>
                    <a:pt x="126" y="298"/>
                  </a:lnTo>
                  <a:lnTo>
                    <a:pt x="170" y="273"/>
                  </a:lnTo>
                  <a:lnTo>
                    <a:pt x="184" y="236"/>
                  </a:lnTo>
                  <a:lnTo>
                    <a:pt x="184" y="199"/>
                  </a:lnTo>
                  <a:lnTo>
                    <a:pt x="184" y="161"/>
                  </a:lnTo>
                  <a:lnTo>
                    <a:pt x="227" y="136"/>
                  </a:lnTo>
                  <a:lnTo>
                    <a:pt x="271" y="124"/>
                  </a:lnTo>
                  <a:lnTo>
                    <a:pt x="314" y="124"/>
                  </a:lnTo>
                  <a:lnTo>
                    <a:pt x="372" y="124"/>
                  </a:lnTo>
                  <a:lnTo>
                    <a:pt x="415" y="124"/>
                  </a:lnTo>
                  <a:lnTo>
                    <a:pt x="473" y="111"/>
                  </a:lnTo>
                  <a:lnTo>
                    <a:pt x="516" y="99"/>
                  </a:lnTo>
                  <a:lnTo>
                    <a:pt x="559" y="87"/>
                  </a:lnTo>
                  <a:lnTo>
                    <a:pt x="602" y="62"/>
                  </a:lnTo>
                  <a:lnTo>
                    <a:pt x="660" y="37"/>
                  </a:lnTo>
                  <a:lnTo>
                    <a:pt x="718" y="12"/>
                  </a:lnTo>
                  <a:lnTo>
                    <a:pt x="776" y="12"/>
                  </a:lnTo>
                  <a:lnTo>
                    <a:pt x="891" y="12"/>
                  </a:lnTo>
                  <a:lnTo>
                    <a:pt x="977" y="12"/>
                  </a:lnTo>
                  <a:lnTo>
                    <a:pt x="1064" y="12"/>
                  </a:lnTo>
                  <a:lnTo>
                    <a:pt x="1107" y="12"/>
                  </a:lnTo>
                  <a:lnTo>
                    <a:pt x="1151" y="12"/>
                  </a:lnTo>
                  <a:lnTo>
                    <a:pt x="1194" y="0"/>
                  </a:lnTo>
                  <a:lnTo>
                    <a:pt x="1252" y="0"/>
                  </a:lnTo>
                  <a:lnTo>
                    <a:pt x="1295" y="0"/>
                  </a:lnTo>
                  <a:lnTo>
                    <a:pt x="1338" y="0"/>
                  </a:lnTo>
                  <a:lnTo>
                    <a:pt x="1396" y="0"/>
                  </a:lnTo>
                  <a:lnTo>
                    <a:pt x="1482" y="0"/>
                  </a:lnTo>
                  <a:lnTo>
                    <a:pt x="1540" y="0"/>
                  </a:lnTo>
                  <a:lnTo>
                    <a:pt x="1583" y="0"/>
                  </a:lnTo>
                  <a:lnTo>
                    <a:pt x="1670" y="0"/>
                  </a:lnTo>
                  <a:lnTo>
                    <a:pt x="1713" y="0"/>
                  </a:lnTo>
                  <a:lnTo>
                    <a:pt x="1728" y="37"/>
                  </a:lnTo>
                  <a:lnTo>
                    <a:pt x="1728" y="74"/>
                  </a:lnTo>
                  <a:lnTo>
                    <a:pt x="1728" y="161"/>
                  </a:lnTo>
                  <a:lnTo>
                    <a:pt x="1728" y="199"/>
                  </a:lnTo>
                  <a:lnTo>
                    <a:pt x="1713" y="236"/>
                  </a:lnTo>
                  <a:lnTo>
                    <a:pt x="1684" y="273"/>
                  </a:lnTo>
                  <a:lnTo>
                    <a:pt x="1655" y="311"/>
                  </a:lnTo>
                  <a:lnTo>
                    <a:pt x="1655" y="348"/>
                  </a:lnTo>
                  <a:lnTo>
                    <a:pt x="1670" y="385"/>
                  </a:lnTo>
                  <a:lnTo>
                    <a:pt x="1684" y="423"/>
                  </a:lnTo>
                  <a:lnTo>
                    <a:pt x="1684" y="522"/>
                  </a:lnTo>
                  <a:lnTo>
                    <a:pt x="1684" y="559"/>
                  </a:lnTo>
                  <a:lnTo>
                    <a:pt x="1627" y="559"/>
                  </a:lnTo>
                  <a:lnTo>
                    <a:pt x="1511" y="559"/>
                  </a:lnTo>
                  <a:lnTo>
                    <a:pt x="1468" y="559"/>
                  </a:lnTo>
                  <a:lnTo>
                    <a:pt x="1425" y="559"/>
                  </a:lnTo>
                  <a:lnTo>
                    <a:pt x="1381" y="559"/>
                  </a:lnTo>
                  <a:lnTo>
                    <a:pt x="1381" y="597"/>
                  </a:lnTo>
                  <a:lnTo>
                    <a:pt x="1381" y="634"/>
                  </a:lnTo>
                  <a:lnTo>
                    <a:pt x="1381" y="721"/>
                  </a:lnTo>
                  <a:lnTo>
                    <a:pt x="1381" y="796"/>
                  </a:lnTo>
                  <a:lnTo>
                    <a:pt x="1396" y="871"/>
                  </a:lnTo>
                  <a:lnTo>
                    <a:pt x="1396" y="908"/>
                  </a:lnTo>
                  <a:lnTo>
                    <a:pt x="1280" y="908"/>
                  </a:lnTo>
                  <a:lnTo>
                    <a:pt x="1223" y="908"/>
                  </a:lnTo>
                  <a:lnTo>
                    <a:pt x="1179" y="908"/>
                  </a:lnTo>
                  <a:lnTo>
                    <a:pt x="1136" y="895"/>
                  </a:lnTo>
                  <a:lnTo>
                    <a:pt x="1050" y="895"/>
                  </a:lnTo>
                  <a:lnTo>
                    <a:pt x="963" y="871"/>
                  </a:lnTo>
                  <a:lnTo>
                    <a:pt x="920" y="970"/>
                  </a:lnTo>
                  <a:lnTo>
                    <a:pt x="891" y="1070"/>
                  </a:lnTo>
                  <a:lnTo>
                    <a:pt x="848" y="1095"/>
                  </a:lnTo>
                  <a:lnTo>
                    <a:pt x="790" y="1082"/>
                  </a:lnTo>
                  <a:lnTo>
                    <a:pt x="689" y="995"/>
                  </a:lnTo>
                  <a:lnTo>
                    <a:pt x="588" y="958"/>
                  </a:lnTo>
                  <a:lnTo>
                    <a:pt x="545" y="920"/>
                  </a:lnTo>
                  <a:lnTo>
                    <a:pt x="516" y="883"/>
                  </a:lnTo>
                  <a:lnTo>
                    <a:pt x="473" y="858"/>
                  </a:lnTo>
                  <a:lnTo>
                    <a:pt x="429" y="846"/>
                  </a:lnTo>
                  <a:lnTo>
                    <a:pt x="386" y="833"/>
                  </a:lnTo>
                  <a:lnTo>
                    <a:pt x="343" y="821"/>
                  </a:lnTo>
                  <a:lnTo>
                    <a:pt x="300" y="808"/>
                  </a:lnTo>
                  <a:lnTo>
                    <a:pt x="285" y="771"/>
                  </a:lnTo>
                  <a:lnTo>
                    <a:pt x="242" y="746"/>
                  </a:lnTo>
                  <a:lnTo>
                    <a:pt x="199" y="709"/>
                  </a:lnTo>
                  <a:lnTo>
                    <a:pt x="184" y="671"/>
                  </a:lnTo>
                  <a:lnTo>
                    <a:pt x="141" y="659"/>
                  </a:lnTo>
                  <a:lnTo>
                    <a:pt x="98" y="659"/>
                  </a:lnTo>
                  <a:lnTo>
                    <a:pt x="54" y="659"/>
                  </a:lnTo>
                  <a:lnTo>
                    <a:pt x="11" y="659"/>
                  </a:lnTo>
                  <a:lnTo>
                    <a:pt x="11" y="622"/>
                  </a:lnTo>
                  <a:lnTo>
                    <a:pt x="11" y="584"/>
                  </a:lnTo>
                  <a:lnTo>
                    <a:pt x="11" y="547"/>
                  </a:lnTo>
                  <a:lnTo>
                    <a:pt x="0" y="465"/>
                  </a:lnTo>
                </a:path>
              </a:pathLst>
            </a:custGeom>
            <a:pattFill prst="diagBrick">
              <a:fgClr>
                <a:schemeClr val="accent1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08" name="Group 16"/>
            <p:cNvGrpSpPr>
              <a:grpSpLocks/>
            </p:cNvGrpSpPr>
            <p:nvPr/>
          </p:nvGrpSpPr>
          <p:grpSpPr bwMode="auto">
            <a:xfrm>
              <a:off x="102" y="1215"/>
              <a:ext cx="859" cy="819"/>
              <a:chOff x="102" y="1215"/>
              <a:chExt cx="859" cy="819"/>
            </a:xfrm>
          </p:grpSpPr>
          <p:grpSp>
            <p:nvGrpSpPr>
              <p:cNvPr id="6217" name="Group 6"/>
              <p:cNvGrpSpPr>
                <a:grpSpLocks/>
              </p:cNvGrpSpPr>
              <p:nvPr/>
            </p:nvGrpSpPr>
            <p:grpSpPr bwMode="auto">
              <a:xfrm>
                <a:off x="754" y="1913"/>
                <a:ext cx="47" cy="121"/>
                <a:chOff x="754" y="1913"/>
                <a:chExt cx="47" cy="121"/>
              </a:xfrm>
            </p:grpSpPr>
            <p:sp>
              <p:nvSpPr>
                <p:cNvPr id="6227" name="Freeform 4"/>
                <p:cNvSpPr>
                  <a:spLocks/>
                </p:cNvSpPr>
                <p:nvPr/>
              </p:nvSpPr>
              <p:spPr bwMode="auto">
                <a:xfrm>
                  <a:off x="784" y="1928"/>
                  <a:ext cx="17" cy="106"/>
                </a:xfrm>
                <a:custGeom>
                  <a:avLst/>
                  <a:gdLst>
                    <a:gd name="T0" fmla="*/ 0 w 17"/>
                    <a:gd name="T1" fmla="*/ 105 h 106"/>
                    <a:gd name="T2" fmla="*/ 0 w 17"/>
                    <a:gd name="T3" fmla="*/ 13 h 106"/>
                    <a:gd name="T4" fmla="*/ 16 w 17"/>
                    <a:gd name="T5" fmla="*/ 0 h 106"/>
                    <a:gd name="T6" fmla="*/ 16 w 17"/>
                    <a:gd name="T7" fmla="*/ 84 h 106"/>
                    <a:gd name="T8" fmla="*/ 0 w 17"/>
                    <a:gd name="T9" fmla="*/ 10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6"/>
                    <a:gd name="T17" fmla="*/ 17 w 1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6">
                      <a:moveTo>
                        <a:pt x="0" y="105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16" y="84"/>
                      </a:lnTo>
                      <a:lnTo>
                        <a:pt x="0" y="105"/>
                      </a:lnTo>
                    </a:path>
                  </a:pathLst>
                </a:custGeom>
                <a:solidFill>
                  <a:srgbClr val="201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28" name="Rectangle 5"/>
                <p:cNvSpPr>
                  <a:spLocks noChangeArrowheads="1"/>
                </p:cNvSpPr>
                <p:nvPr/>
              </p:nvSpPr>
              <p:spPr bwMode="auto">
                <a:xfrm>
                  <a:off x="754" y="1913"/>
                  <a:ext cx="26" cy="117"/>
                </a:xfrm>
                <a:prstGeom prst="rect">
                  <a:avLst/>
                </a:prstGeom>
                <a:solidFill>
                  <a:srgbClr val="402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6218" name="Group 9"/>
              <p:cNvGrpSpPr>
                <a:grpSpLocks/>
              </p:cNvGrpSpPr>
              <p:nvPr/>
            </p:nvGrpSpPr>
            <p:grpSpPr bwMode="auto">
              <a:xfrm>
                <a:off x="205" y="1913"/>
                <a:ext cx="47" cy="121"/>
                <a:chOff x="205" y="1913"/>
                <a:chExt cx="47" cy="121"/>
              </a:xfrm>
            </p:grpSpPr>
            <p:sp>
              <p:nvSpPr>
                <p:cNvPr id="6225" name="Freeform 7"/>
                <p:cNvSpPr>
                  <a:spLocks/>
                </p:cNvSpPr>
                <p:nvPr/>
              </p:nvSpPr>
              <p:spPr bwMode="auto">
                <a:xfrm>
                  <a:off x="235" y="1928"/>
                  <a:ext cx="17" cy="106"/>
                </a:xfrm>
                <a:custGeom>
                  <a:avLst/>
                  <a:gdLst>
                    <a:gd name="T0" fmla="*/ 0 w 17"/>
                    <a:gd name="T1" fmla="*/ 105 h 106"/>
                    <a:gd name="T2" fmla="*/ 0 w 17"/>
                    <a:gd name="T3" fmla="*/ 13 h 106"/>
                    <a:gd name="T4" fmla="*/ 16 w 17"/>
                    <a:gd name="T5" fmla="*/ 0 h 106"/>
                    <a:gd name="T6" fmla="*/ 16 w 17"/>
                    <a:gd name="T7" fmla="*/ 84 h 106"/>
                    <a:gd name="T8" fmla="*/ 0 w 17"/>
                    <a:gd name="T9" fmla="*/ 10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6"/>
                    <a:gd name="T17" fmla="*/ 17 w 1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6">
                      <a:moveTo>
                        <a:pt x="0" y="105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16" y="84"/>
                      </a:lnTo>
                      <a:lnTo>
                        <a:pt x="0" y="105"/>
                      </a:lnTo>
                    </a:path>
                  </a:pathLst>
                </a:custGeom>
                <a:solidFill>
                  <a:srgbClr val="201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26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1913"/>
                  <a:ext cx="27" cy="117"/>
                </a:xfrm>
                <a:prstGeom prst="rect">
                  <a:avLst/>
                </a:prstGeom>
                <a:solidFill>
                  <a:srgbClr val="402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6219" name="Freeform 10"/>
              <p:cNvSpPr>
                <a:spLocks/>
              </p:cNvSpPr>
              <p:nvPr/>
            </p:nvSpPr>
            <p:spPr bwMode="auto">
              <a:xfrm>
                <a:off x="841" y="1243"/>
                <a:ext cx="92" cy="708"/>
              </a:xfrm>
              <a:custGeom>
                <a:avLst/>
                <a:gdLst>
                  <a:gd name="T0" fmla="*/ 0 w 92"/>
                  <a:gd name="T1" fmla="*/ 707 h 708"/>
                  <a:gd name="T2" fmla="*/ 0 w 92"/>
                  <a:gd name="T3" fmla="*/ 274 h 708"/>
                  <a:gd name="T4" fmla="*/ 91 w 92"/>
                  <a:gd name="T5" fmla="*/ 0 h 708"/>
                  <a:gd name="T6" fmla="*/ 91 w 92"/>
                  <a:gd name="T7" fmla="*/ 359 h 708"/>
                  <a:gd name="T8" fmla="*/ 0 w 92"/>
                  <a:gd name="T9" fmla="*/ 707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08"/>
                  <a:gd name="T17" fmla="*/ 92 w 92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08">
                    <a:moveTo>
                      <a:pt x="0" y="707"/>
                    </a:moveTo>
                    <a:lnTo>
                      <a:pt x="0" y="274"/>
                    </a:lnTo>
                    <a:lnTo>
                      <a:pt x="91" y="0"/>
                    </a:lnTo>
                    <a:lnTo>
                      <a:pt x="91" y="359"/>
                    </a:lnTo>
                    <a:lnTo>
                      <a:pt x="0" y="707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0" name="Rectangle 11"/>
              <p:cNvSpPr>
                <a:spLocks noChangeArrowheads="1"/>
              </p:cNvSpPr>
              <p:nvPr/>
            </p:nvSpPr>
            <p:spPr bwMode="auto">
              <a:xfrm>
                <a:off x="157" y="1502"/>
                <a:ext cx="681" cy="445"/>
              </a:xfrm>
              <a:prstGeom prst="rect">
                <a:avLst/>
              </a:prstGeom>
              <a:solidFill>
                <a:srgbClr val="603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6221" name="Group 15"/>
              <p:cNvGrpSpPr>
                <a:grpSpLocks/>
              </p:cNvGrpSpPr>
              <p:nvPr/>
            </p:nvGrpSpPr>
            <p:grpSpPr bwMode="auto">
              <a:xfrm>
                <a:off x="102" y="1215"/>
                <a:ext cx="859" cy="326"/>
                <a:chOff x="102" y="1215"/>
                <a:chExt cx="859" cy="326"/>
              </a:xfrm>
            </p:grpSpPr>
            <p:sp>
              <p:nvSpPr>
                <p:cNvPr id="6222" name="Freeform 12"/>
                <p:cNvSpPr>
                  <a:spLocks/>
                </p:cNvSpPr>
                <p:nvPr/>
              </p:nvSpPr>
              <p:spPr bwMode="auto">
                <a:xfrm>
                  <a:off x="102" y="1215"/>
                  <a:ext cx="858" cy="275"/>
                </a:xfrm>
                <a:custGeom>
                  <a:avLst/>
                  <a:gdLst>
                    <a:gd name="T0" fmla="*/ 139 w 858"/>
                    <a:gd name="T1" fmla="*/ 0 h 275"/>
                    <a:gd name="T2" fmla="*/ 857 w 858"/>
                    <a:gd name="T3" fmla="*/ 0 h 275"/>
                    <a:gd name="T4" fmla="*/ 770 w 858"/>
                    <a:gd name="T5" fmla="*/ 274 h 275"/>
                    <a:gd name="T6" fmla="*/ 0 w 858"/>
                    <a:gd name="T7" fmla="*/ 274 h 275"/>
                    <a:gd name="T8" fmla="*/ 139 w 858"/>
                    <a:gd name="T9" fmla="*/ 0 h 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8"/>
                    <a:gd name="T16" fmla="*/ 0 h 275"/>
                    <a:gd name="T17" fmla="*/ 858 w 858"/>
                    <a:gd name="T18" fmla="*/ 275 h 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8" h="275">
                      <a:moveTo>
                        <a:pt x="139" y="0"/>
                      </a:moveTo>
                      <a:lnTo>
                        <a:pt x="857" y="0"/>
                      </a:lnTo>
                      <a:lnTo>
                        <a:pt x="770" y="274"/>
                      </a:lnTo>
                      <a:lnTo>
                        <a:pt x="0" y="274"/>
                      </a:lnTo>
                      <a:lnTo>
                        <a:pt x="139" y="0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23" name="Rectangle 13"/>
                <p:cNvSpPr>
                  <a:spLocks noChangeArrowheads="1"/>
                </p:cNvSpPr>
                <p:nvPr/>
              </p:nvSpPr>
              <p:spPr bwMode="auto">
                <a:xfrm>
                  <a:off x="105" y="1491"/>
                  <a:ext cx="764" cy="47"/>
                </a:xfrm>
                <a:prstGeom prst="rect">
                  <a:avLst/>
                </a:prstGeom>
                <a:solidFill>
                  <a:srgbClr val="603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6224" name="Freeform 14"/>
                <p:cNvSpPr>
                  <a:spLocks/>
                </p:cNvSpPr>
                <p:nvPr/>
              </p:nvSpPr>
              <p:spPr bwMode="auto">
                <a:xfrm>
                  <a:off x="873" y="1215"/>
                  <a:ext cx="88" cy="326"/>
                </a:xfrm>
                <a:custGeom>
                  <a:avLst/>
                  <a:gdLst>
                    <a:gd name="T0" fmla="*/ 0 w 88"/>
                    <a:gd name="T1" fmla="*/ 325 h 326"/>
                    <a:gd name="T2" fmla="*/ 0 w 88"/>
                    <a:gd name="T3" fmla="*/ 274 h 326"/>
                    <a:gd name="T4" fmla="*/ 87 w 88"/>
                    <a:gd name="T5" fmla="*/ 0 h 326"/>
                    <a:gd name="T6" fmla="*/ 86 w 88"/>
                    <a:gd name="T7" fmla="*/ 43 h 326"/>
                    <a:gd name="T8" fmla="*/ 0 w 88"/>
                    <a:gd name="T9" fmla="*/ 325 h 3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326"/>
                    <a:gd name="T17" fmla="*/ 88 w 88"/>
                    <a:gd name="T18" fmla="*/ 326 h 3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326">
                      <a:moveTo>
                        <a:pt x="0" y="325"/>
                      </a:moveTo>
                      <a:lnTo>
                        <a:pt x="0" y="274"/>
                      </a:lnTo>
                      <a:lnTo>
                        <a:pt x="87" y="0"/>
                      </a:lnTo>
                      <a:lnTo>
                        <a:pt x="86" y="43"/>
                      </a:lnTo>
                      <a:lnTo>
                        <a:pt x="0" y="325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6209" name="Group 23"/>
            <p:cNvGrpSpPr>
              <a:grpSpLocks/>
            </p:cNvGrpSpPr>
            <p:nvPr/>
          </p:nvGrpSpPr>
          <p:grpSpPr bwMode="auto">
            <a:xfrm>
              <a:off x="614" y="645"/>
              <a:ext cx="587" cy="717"/>
              <a:chOff x="614" y="645"/>
              <a:chExt cx="587" cy="717"/>
            </a:xfrm>
          </p:grpSpPr>
          <p:sp>
            <p:nvSpPr>
              <p:cNvPr id="6211" name="Freeform 17"/>
              <p:cNvSpPr>
                <a:spLocks/>
              </p:cNvSpPr>
              <p:nvPr/>
            </p:nvSpPr>
            <p:spPr bwMode="auto">
              <a:xfrm>
                <a:off x="777" y="645"/>
                <a:ext cx="171" cy="166"/>
              </a:xfrm>
              <a:custGeom>
                <a:avLst/>
                <a:gdLst>
                  <a:gd name="T0" fmla="*/ 34 w 171"/>
                  <a:gd name="T1" fmla="*/ 7 h 166"/>
                  <a:gd name="T2" fmla="*/ 53 w 171"/>
                  <a:gd name="T3" fmla="*/ 0 h 166"/>
                  <a:gd name="T4" fmla="*/ 67 w 171"/>
                  <a:gd name="T5" fmla="*/ 5 h 166"/>
                  <a:gd name="T6" fmla="*/ 82 w 171"/>
                  <a:gd name="T7" fmla="*/ 23 h 166"/>
                  <a:gd name="T8" fmla="*/ 91 w 171"/>
                  <a:gd name="T9" fmla="*/ 49 h 166"/>
                  <a:gd name="T10" fmla="*/ 92 w 171"/>
                  <a:gd name="T11" fmla="*/ 67 h 166"/>
                  <a:gd name="T12" fmla="*/ 93 w 171"/>
                  <a:gd name="T13" fmla="*/ 90 h 166"/>
                  <a:gd name="T14" fmla="*/ 154 w 171"/>
                  <a:gd name="T15" fmla="*/ 89 h 166"/>
                  <a:gd name="T16" fmla="*/ 170 w 171"/>
                  <a:gd name="T17" fmla="*/ 93 h 166"/>
                  <a:gd name="T18" fmla="*/ 168 w 171"/>
                  <a:gd name="T19" fmla="*/ 104 h 166"/>
                  <a:gd name="T20" fmla="*/ 135 w 171"/>
                  <a:gd name="T21" fmla="*/ 99 h 166"/>
                  <a:gd name="T22" fmla="*/ 92 w 171"/>
                  <a:gd name="T23" fmla="*/ 106 h 166"/>
                  <a:gd name="T24" fmla="*/ 83 w 171"/>
                  <a:gd name="T25" fmla="*/ 130 h 166"/>
                  <a:gd name="T26" fmla="*/ 70 w 171"/>
                  <a:gd name="T27" fmla="*/ 150 h 166"/>
                  <a:gd name="T28" fmla="*/ 56 w 171"/>
                  <a:gd name="T29" fmla="*/ 158 h 166"/>
                  <a:gd name="T30" fmla="*/ 40 w 171"/>
                  <a:gd name="T31" fmla="*/ 165 h 166"/>
                  <a:gd name="T32" fmla="*/ 29 w 171"/>
                  <a:gd name="T33" fmla="*/ 160 h 166"/>
                  <a:gd name="T34" fmla="*/ 13 w 171"/>
                  <a:gd name="T35" fmla="*/ 142 h 166"/>
                  <a:gd name="T36" fmla="*/ 2 w 171"/>
                  <a:gd name="T37" fmla="*/ 120 h 166"/>
                  <a:gd name="T38" fmla="*/ 0 w 171"/>
                  <a:gd name="T39" fmla="*/ 101 h 166"/>
                  <a:gd name="T40" fmla="*/ 5 w 171"/>
                  <a:gd name="T41" fmla="*/ 62 h 166"/>
                  <a:gd name="T42" fmla="*/ 19 w 171"/>
                  <a:gd name="T43" fmla="*/ 33 h 166"/>
                  <a:gd name="T44" fmla="*/ 29 w 171"/>
                  <a:gd name="T45" fmla="*/ 16 h 166"/>
                  <a:gd name="T46" fmla="*/ 41 w 171"/>
                  <a:gd name="T47" fmla="*/ 6 h 166"/>
                  <a:gd name="T48" fmla="*/ 34 w 171"/>
                  <a:gd name="T49" fmla="*/ 7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1"/>
                  <a:gd name="T76" fmla="*/ 0 h 166"/>
                  <a:gd name="T77" fmla="*/ 171 w 171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1" h="166">
                    <a:moveTo>
                      <a:pt x="34" y="7"/>
                    </a:moveTo>
                    <a:lnTo>
                      <a:pt x="53" y="0"/>
                    </a:lnTo>
                    <a:lnTo>
                      <a:pt x="67" y="5"/>
                    </a:lnTo>
                    <a:lnTo>
                      <a:pt x="82" y="23"/>
                    </a:lnTo>
                    <a:lnTo>
                      <a:pt x="91" y="49"/>
                    </a:lnTo>
                    <a:lnTo>
                      <a:pt x="92" y="67"/>
                    </a:lnTo>
                    <a:lnTo>
                      <a:pt x="93" y="90"/>
                    </a:lnTo>
                    <a:lnTo>
                      <a:pt x="154" y="89"/>
                    </a:lnTo>
                    <a:lnTo>
                      <a:pt x="170" y="93"/>
                    </a:lnTo>
                    <a:lnTo>
                      <a:pt x="168" y="104"/>
                    </a:lnTo>
                    <a:lnTo>
                      <a:pt x="135" y="99"/>
                    </a:lnTo>
                    <a:lnTo>
                      <a:pt x="92" y="106"/>
                    </a:lnTo>
                    <a:lnTo>
                      <a:pt x="83" y="130"/>
                    </a:lnTo>
                    <a:lnTo>
                      <a:pt x="70" y="150"/>
                    </a:lnTo>
                    <a:lnTo>
                      <a:pt x="56" y="158"/>
                    </a:lnTo>
                    <a:lnTo>
                      <a:pt x="40" y="165"/>
                    </a:lnTo>
                    <a:lnTo>
                      <a:pt x="29" y="160"/>
                    </a:lnTo>
                    <a:lnTo>
                      <a:pt x="13" y="142"/>
                    </a:lnTo>
                    <a:lnTo>
                      <a:pt x="2" y="120"/>
                    </a:lnTo>
                    <a:lnTo>
                      <a:pt x="0" y="101"/>
                    </a:lnTo>
                    <a:lnTo>
                      <a:pt x="5" y="62"/>
                    </a:lnTo>
                    <a:lnTo>
                      <a:pt x="19" y="33"/>
                    </a:lnTo>
                    <a:lnTo>
                      <a:pt x="29" y="16"/>
                    </a:lnTo>
                    <a:lnTo>
                      <a:pt x="41" y="6"/>
                    </a:lnTo>
                    <a:lnTo>
                      <a:pt x="34" y="7"/>
                    </a:ln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2" name="Freeform 18"/>
              <p:cNvSpPr>
                <a:spLocks/>
              </p:cNvSpPr>
              <p:nvPr/>
            </p:nvSpPr>
            <p:spPr bwMode="auto">
              <a:xfrm>
                <a:off x="852" y="803"/>
                <a:ext cx="349" cy="63"/>
              </a:xfrm>
              <a:custGeom>
                <a:avLst/>
                <a:gdLst>
                  <a:gd name="T0" fmla="*/ 0 w 349"/>
                  <a:gd name="T1" fmla="*/ 39 h 63"/>
                  <a:gd name="T2" fmla="*/ 29 w 349"/>
                  <a:gd name="T3" fmla="*/ 29 h 63"/>
                  <a:gd name="T4" fmla="*/ 91 w 349"/>
                  <a:gd name="T5" fmla="*/ 25 h 63"/>
                  <a:gd name="T6" fmla="*/ 143 w 349"/>
                  <a:gd name="T7" fmla="*/ 20 h 63"/>
                  <a:gd name="T8" fmla="*/ 200 w 349"/>
                  <a:gd name="T9" fmla="*/ 11 h 63"/>
                  <a:gd name="T10" fmla="*/ 243 w 349"/>
                  <a:gd name="T11" fmla="*/ 10 h 63"/>
                  <a:gd name="T12" fmla="*/ 299 w 349"/>
                  <a:gd name="T13" fmla="*/ 3 h 63"/>
                  <a:gd name="T14" fmla="*/ 347 w 349"/>
                  <a:gd name="T15" fmla="*/ 0 h 63"/>
                  <a:gd name="T16" fmla="*/ 348 w 349"/>
                  <a:gd name="T17" fmla="*/ 6 h 63"/>
                  <a:gd name="T18" fmla="*/ 336 w 349"/>
                  <a:gd name="T19" fmla="*/ 15 h 63"/>
                  <a:gd name="T20" fmla="*/ 294 w 349"/>
                  <a:gd name="T21" fmla="*/ 15 h 63"/>
                  <a:gd name="T22" fmla="*/ 297 w 349"/>
                  <a:gd name="T23" fmla="*/ 27 h 63"/>
                  <a:gd name="T24" fmla="*/ 291 w 349"/>
                  <a:gd name="T25" fmla="*/ 40 h 63"/>
                  <a:gd name="T26" fmla="*/ 280 w 349"/>
                  <a:gd name="T27" fmla="*/ 49 h 63"/>
                  <a:gd name="T28" fmla="*/ 262 w 349"/>
                  <a:gd name="T29" fmla="*/ 49 h 63"/>
                  <a:gd name="T30" fmla="*/ 247 w 349"/>
                  <a:gd name="T31" fmla="*/ 45 h 63"/>
                  <a:gd name="T32" fmla="*/ 242 w 349"/>
                  <a:gd name="T33" fmla="*/ 30 h 63"/>
                  <a:gd name="T34" fmla="*/ 242 w 349"/>
                  <a:gd name="T35" fmla="*/ 21 h 63"/>
                  <a:gd name="T36" fmla="*/ 201 w 349"/>
                  <a:gd name="T37" fmla="*/ 22 h 63"/>
                  <a:gd name="T38" fmla="*/ 184 w 349"/>
                  <a:gd name="T39" fmla="*/ 27 h 63"/>
                  <a:gd name="T40" fmla="*/ 150 w 349"/>
                  <a:gd name="T41" fmla="*/ 36 h 63"/>
                  <a:gd name="T42" fmla="*/ 102 w 349"/>
                  <a:gd name="T43" fmla="*/ 41 h 63"/>
                  <a:gd name="T44" fmla="*/ 61 w 349"/>
                  <a:gd name="T45" fmla="*/ 42 h 63"/>
                  <a:gd name="T46" fmla="*/ 35 w 349"/>
                  <a:gd name="T47" fmla="*/ 48 h 63"/>
                  <a:gd name="T48" fmla="*/ 10 w 349"/>
                  <a:gd name="T49" fmla="*/ 62 h 63"/>
                  <a:gd name="T50" fmla="*/ 0 w 349"/>
                  <a:gd name="T51" fmla="*/ 48 h 63"/>
                  <a:gd name="T52" fmla="*/ 6 w 349"/>
                  <a:gd name="T53" fmla="*/ 36 h 63"/>
                  <a:gd name="T54" fmla="*/ 12 w 349"/>
                  <a:gd name="T55" fmla="*/ 32 h 63"/>
                  <a:gd name="T56" fmla="*/ 0 w 349"/>
                  <a:gd name="T57" fmla="*/ 39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9"/>
                  <a:gd name="T88" fmla="*/ 0 h 63"/>
                  <a:gd name="T89" fmla="*/ 349 w 349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9" h="63">
                    <a:moveTo>
                      <a:pt x="0" y="39"/>
                    </a:moveTo>
                    <a:lnTo>
                      <a:pt x="29" y="29"/>
                    </a:lnTo>
                    <a:lnTo>
                      <a:pt x="91" y="25"/>
                    </a:lnTo>
                    <a:lnTo>
                      <a:pt x="143" y="20"/>
                    </a:lnTo>
                    <a:lnTo>
                      <a:pt x="200" y="11"/>
                    </a:lnTo>
                    <a:lnTo>
                      <a:pt x="243" y="10"/>
                    </a:lnTo>
                    <a:lnTo>
                      <a:pt x="299" y="3"/>
                    </a:lnTo>
                    <a:lnTo>
                      <a:pt x="347" y="0"/>
                    </a:lnTo>
                    <a:lnTo>
                      <a:pt x="348" y="6"/>
                    </a:lnTo>
                    <a:lnTo>
                      <a:pt x="336" y="15"/>
                    </a:lnTo>
                    <a:lnTo>
                      <a:pt x="294" y="15"/>
                    </a:lnTo>
                    <a:lnTo>
                      <a:pt x="297" y="27"/>
                    </a:lnTo>
                    <a:lnTo>
                      <a:pt x="291" y="40"/>
                    </a:lnTo>
                    <a:lnTo>
                      <a:pt x="280" y="49"/>
                    </a:lnTo>
                    <a:lnTo>
                      <a:pt x="262" y="49"/>
                    </a:lnTo>
                    <a:lnTo>
                      <a:pt x="247" y="45"/>
                    </a:lnTo>
                    <a:lnTo>
                      <a:pt x="242" y="30"/>
                    </a:lnTo>
                    <a:lnTo>
                      <a:pt x="242" y="21"/>
                    </a:lnTo>
                    <a:lnTo>
                      <a:pt x="201" y="22"/>
                    </a:lnTo>
                    <a:lnTo>
                      <a:pt x="184" y="27"/>
                    </a:lnTo>
                    <a:lnTo>
                      <a:pt x="150" y="36"/>
                    </a:lnTo>
                    <a:lnTo>
                      <a:pt x="102" y="41"/>
                    </a:lnTo>
                    <a:lnTo>
                      <a:pt x="61" y="42"/>
                    </a:lnTo>
                    <a:lnTo>
                      <a:pt x="35" y="48"/>
                    </a:lnTo>
                    <a:lnTo>
                      <a:pt x="10" y="62"/>
                    </a:lnTo>
                    <a:lnTo>
                      <a:pt x="0" y="48"/>
                    </a:lnTo>
                    <a:lnTo>
                      <a:pt x="6" y="36"/>
                    </a:lnTo>
                    <a:lnTo>
                      <a:pt x="12" y="32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3" name="Freeform 19"/>
              <p:cNvSpPr>
                <a:spLocks/>
              </p:cNvSpPr>
              <p:nvPr/>
            </p:nvSpPr>
            <p:spPr bwMode="auto">
              <a:xfrm>
                <a:off x="743" y="818"/>
                <a:ext cx="137" cy="284"/>
              </a:xfrm>
              <a:custGeom>
                <a:avLst/>
                <a:gdLst>
                  <a:gd name="T0" fmla="*/ 60 w 137"/>
                  <a:gd name="T1" fmla="*/ 0 h 284"/>
                  <a:gd name="T2" fmla="*/ 77 w 137"/>
                  <a:gd name="T3" fmla="*/ 3 h 284"/>
                  <a:gd name="T4" fmla="*/ 97 w 137"/>
                  <a:gd name="T5" fmla="*/ 3 h 284"/>
                  <a:gd name="T6" fmla="*/ 124 w 137"/>
                  <a:gd name="T7" fmla="*/ 16 h 284"/>
                  <a:gd name="T8" fmla="*/ 134 w 137"/>
                  <a:gd name="T9" fmla="*/ 43 h 284"/>
                  <a:gd name="T10" fmla="*/ 136 w 137"/>
                  <a:gd name="T11" fmla="*/ 80 h 284"/>
                  <a:gd name="T12" fmla="*/ 125 w 137"/>
                  <a:gd name="T13" fmla="*/ 122 h 284"/>
                  <a:gd name="T14" fmla="*/ 107 w 137"/>
                  <a:gd name="T15" fmla="*/ 161 h 284"/>
                  <a:gd name="T16" fmla="*/ 94 w 137"/>
                  <a:gd name="T17" fmla="*/ 195 h 284"/>
                  <a:gd name="T18" fmla="*/ 80 w 137"/>
                  <a:gd name="T19" fmla="*/ 242 h 284"/>
                  <a:gd name="T20" fmla="*/ 64 w 137"/>
                  <a:gd name="T21" fmla="*/ 270 h 284"/>
                  <a:gd name="T22" fmla="*/ 45 w 137"/>
                  <a:gd name="T23" fmla="*/ 283 h 284"/>
                  <a:gd name="T24" fmla="*/ 27 w 137"/>
                  <a:gd name="T25" fmla="*/ 283 h 284"/>
                  <a:gd name="T26" fmla="*/ 8 w 137"/>
                  <a:gd name="T27" fmla="*/ 270 h 284"/>
                  <a:gd name="T28" fmla="*/ 0 w 137"/>
                  <a:gd name="T29" fmla="*/ 252 h 284"/>
                  <a:gd name="T30" fmla="*/ 0 w 137"/>
                  <a:gd name="T31" fmla="*/ 223 h 284"/>
                  <a:gd name="T32" fmla="*/ 11 w 137"/>
                  <a:gd name="T33" fmla="*/ 184 h 284"/>
                  <a:gd name="T34" fmla="*/ 20 w 137"/>
                  <a:gd name="T35" fmla="*/ 132 h 284"/>
                  <a:gd name="T36" fmla="*/ 23 w 137"/>
                  <a:gd name="T37" fmla="*/ 66 h 284"/>
                  <a:gd name="T38" fmla="*/ 18 w 137"/>
                  <a:gd name="T39" fmla="*/ 17 h 284"/>
                  <a:gd name="T40" fmla="*/ 34 w 137"/>
                  <a:gd name="T41" fmla="*/ 0 h 284"/>
                  <a:gd name="T42" fmla="*/ 60 w 137"/>
                  <a:gd name="T43" fmla="*/ 0 h 2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7"/>
                  <a:gd name="T67" fmla="*/ 0 h 284"/>
                  <a:gd name="T68" fmla="*/ 137 w 137"/>
                  <a:gd name="T69" fmla="*/ 284 h 2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7" h="284">
                    <a:moveTo>
                      <a:pt x="60" y="0"/>
                    </a:moveTo>
                    <a:lnTo>
                      <a:pt x="77" y="3"/>
                    </a:lnTo>
                    <a:lnTo>
                      <a:pt x="97" y="3"/>
                    </a:lnTo>
                    <a:lnTo>
                      <a:pt x="124" y="16"/>
                    </a:lnTo>
                    <a:lnTo>
                      <a:pt x="134" y="43"/>
                    </a:lnTo>
                    <a:lnTo>
                      <a:pt x="136" y="80"/>
                    </a:lnTo>
                    <a:lnTo>
                      <a:pt x="125" y="122"/>
                    </a:lnTo>
                    <a:lnTo>
                      <a:pt x="107" y="161"/>
                    </a:lnTo>
                    <a:lnTo>
                      <a:pt x="94" y="195"/>
                    </a:lnTo>
                    <a:lnTo>
                      <a:pt x="80" y="242"/>
                    </a:lnTo>
                    <a:lnTo>
                      <a:pt x="64" y="270"/>
                    </a:lnTo>
                    <a:lnTo>
                      <a:pt x="45" y="283"/>
                    </a:lnTo>
                    <a:lnTo>
                      <a:pt x="27" y="283"/>
                    </a:lnTo>
                    <a:lnTo>
                      <a:pt x="8" y="270"/>
                    </a:lnTo>
                    <a:lnTo>
                      <a:pt x="0" y="252"/>
                    </a:lnTo>
                    <a:lnTo>
                      <a:pt x="0" y="223"/>
                    </a:lnTo>
                    <a:lnTo>
                      <a:pt x="11" y="184"/>
                    </a:lnTo>
                    <a:lnTo>
                      <a:pt x="20" y="132"/>
                    </a:lnTo>
                    <a:lnTo>
                      <a:pt x="23" y="66"/>
                    </a:lnTo>
                    <a:lnTo>
                      <a:pt x="18" y="17"/>
                    </a:lnTo>
                    <a:lnTo>
                      <a:pt x="34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4" name="Freeform 20"/>
              <p:cNvSpPr>
                <a:spLocks/>
              </p:cNvSpPr>
              <p:nvPr/>
            </p:nvSpPr>
            <p:spPr bwMode="auto">
              <a:xfrm>
                <a:off x="621" y="829"/>
                <a:ext cx="157" cy="254"/>
              </a:xfrm>
              <a:custGeom>
                <a:avLst/>
                <a:gdLst>
                  <a:gd name="T0" fmla="*/ 118 w 157"/>
                  <a:gd name="T1" fmla="*/ 9 h 254"/>
                  <a:gd name="T2" fmla="*/ 135 w 157"/>
                  <a:gd name="T3" fmla="*/ 0 h 254"/>
                  <a:gd name="T4" fmla="*/ 147 w 157"/>
                  <a:gd name="T5" fmla="*/ 0 h 254"/>
                  <a:gd name="T6" fmla="*/ 156 w 157"/>
                  <a:gd name="T7" fmla="*/ 8 h 254"/>
                  <a:gd name="T8" fmla="*/ 151 w 157"/>
                  <a:gd name="T9" fmla="*/ 23 h 254"/>
                  <a:gd name="T10" fmla="*/ 141 w 157"/>
                  <a:gd name="T11" fmla="*/ 33 h 254"/>
                  <a:gd name="T12" fmla="*/ 121 w 157"/>
                  <a:gd name="T13" fmla="*/ 43 h 254"/>
                  <a:gd name="T14" fmla="*/ 84 w 157"/>
                  <a:gd name="T15" fmla="*/ 58 h 254"/>
                  <a:gd name="T16" fmla="*/ 37 w 157"/>
                  <a:gd name="T17" fmla="*/ 84 h 254"/>
                  <a:gd name="T18" fmla="*/ 19 w 157"/>
                  <a:gd name="T19" fmla="*/ 85 h 254"/>
                  <a:gd name="T20" fmla="*/ 29 w 157"/>
                  <a:gd name="T21" fmla="*/ 108 h 254"/>
                  <a:gd name="T22" fmla="*/ 49 w 157"/>
                  <a:gd name="T23" fmla="*/ 134 h 254"/>
                  <a:gd name="T24" fmla="*/ 66 w 157"/>
                  <a:gd name="T25" fmla="*/ 166 h 254"/>
                  <a:gd name="T26" fmla="*/ 73 w 157"/>
                  <a:gd name="T27" fmla="*/ 199 h 254"/>
                  <a:gd name="T28" fmla="*/ 70 w 157"/>
                  <a:gd name="T29" fmla="*/ 209 h 254"/>
                  <a:gd name="T30" fmla="*/ 60 w 157"/>
                  <a:gd name="T31" fmla="*/ 215 h 254"/>
                  <a:gd name="T32" fmla="*/ 46 w 157"/>
                  <a:gd name="T33" fmla="*/ 220 h 254"/>
                  <a:gd name="T34" fmla="*/ 32 w 157"/>
                  <a:gd name="T35" fmla="*/ 230 h 254"/>
                  <a:gd name="T36" fmla="*/ 27 w 157"/>
                  <a:gd name="T37" fmla="*/ 240 h 254"/>
                  <a:gd name="T38" fmla="*/ 24 w 157"/>
                  <a:gd name="T39" fmla="*/ 253 h 254"/>
                  <a:gd name="T40" fmla="*/ 13 w 157"/>
                  <a:gd name="T41" fmla="*/ 253 h 254"/>
                  <a:gd name="T42" fmla="*/ 9 w 157"/>
                  <a:gd name="T43" fmla="*/ 243 h 254"/>
                  <a:gd name="T44" fmla="*/ 17 w 157"/>
                  <a:gd name="T45" fmla="*/ 229 h 254"/>
                  <a:gd name="T46" fmla="*/ 36 w 157"/>
                  <a:gd name="T47" fmla="*/ 219 h 254"/>
                  <a:gd name="T48" fmla="*/ 47 w 157"/>
                  <a:gd name="T49" fmla="*/ 209 h 254"/>
                  <a:gd name="T50" fmla="*/ 57 w 157"/>
                  <a:gd name="T51" fmla="*/ 203 h 254"/>
                  <a:gd name="T52" fmla="*/ 61 w 157"/>
                  <a:gd name="T53" fmla="*/ 193 h 254"/>
                  <a:gd name="T54" fmla="*/ 56 w 157"/>
                  <a:gd name="T55" fmla="*/ 166 h 254"/>
                  <a:gd name="T56" fmla="*/ 40 w 157"/>
                  <a:gd name="T57" fmla="*/ 146 h 254"/>
                  <a:gd name="T58" fmla="*/ 27 w 157"/>
                  <a:gd name="T59" fmla="*/ 128 h 254"/>
                  <a:gd name="T60" fmla="*/ 9 w 157"/>
                  <a:gd name="T61" fmla="*/ 107 h 254"/>
                  <a:gd name="T62" fmla="*/ 0 w 157"/>
                  <a:gd name="T63" fmla="*/ 88 h 254"/>
                  <a:gd name="T64" fmla="*/ 0 w 157"/>
                  <a:gd name="T65" fmla="*/ 77 h 254"/>
                  <a:gd name="T66" fmla="*/ 9 w 157"/>
                  <a:gd name="T67" fmla="*/ 71 h 254"/>
                  <a:gd name="T68" fmla="*/ 44 w 157"/>
                  <a:gd name="T69" fmla="*/ 51 h 254"/>
                  <a:gd name="T70" fmla="*/ 78 w 157"/>
                  <a:gd name="T71" fmla="*/ 33 h 254"/>
                  <a:gd name="T72" fmla="*/ 111 w 157"/>
                  <a:gd name="T73" fmla="*/ 16 h 254"/>
                  <a:gd name="T74" fmla="*/ 118 w 157"/>
                  <a:gd name="T75" fmla="*/ 9 h 2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7"/>
                  <a:gd name="T115" fmla="*/ 0 h 254"/>
                  <a:gd name="T116" fmla="*/ 157 w 157"/>
                  <a:gd name="T117" fmla="*/ 254 h 2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7" h="254">
                    <a:moveTo>
                      <a:pt x="118" y="9"/>
                    </a:moveTo>
                    <a:lnTo>
                      <a:pt x="135" y="0"/>
                    </a:lnTo>
                    <a:lnTo>
                      <a:pt x="147" y="0"/>
                    </a:lnTo>
                    <a:lnTo>
                      <a:pt x="156" y="8"/>
                    </a:lnTo>
                    <a:lnTo>
                      <a:pt x="151" y="23"/>
                    </a:lnTo>
                    <a:lnTo>
                      <a:pt x="141" y="33"/>
                    </a:lnTo>
                    <a:lnTo>
                      <a:pt x="121" y="43"/>
                    </a:lnTo>
                    <a:lnTo>
                      <a:pt x="84" y="58"/>
                    </a:lnTo>
                    <a:lnTo>
                      <a:pt x="37" y="84"/>
                    </a:lnTo>
                    <a:lnTo>
                      <a:pt x="19" y="85"/>
                    </a:lnTo>
                    <a:lnTo>
                      <a:pt x="29" y="108"/>
                    </a:lnTo>
                    <a:lnTo>
                      <a:pt x="49" y="134"/>
                    </a:lnTo>
                    <a:lnTo>
                      <a:pt x="66" y="166"/>
                    </a:lnTo>
                    <a:lnTo>
                      <a:pt x="73" y="199"/>
                    </a:lnTo>
                    <a:lnTo>
                      <a:pt x="70" y="209"/>
                    </a:lnTo>
                    <a:lnTo>
                      <a:pt x="60" y="215"/>
                    </a:lnTo>
                    <a:lnTo>
                      <a:pt x="46" y="220"/>
                    </a:lnTo>
                    <a:lnTo>
                      <a:pt x="32" y="230"/>
                    </a:lnTo>
                    <a:lnTo>
                      <a:pt x="27" y="240"/>
                    </a:lnTo>
                    <a:lnTo>
                      <a:pt x="24" y="253"/>
                    </a:lnTo>
                    <a:lnTo>
                      <a:pt x="13" y="253"/>
                    </a:lnTo>
                    <a:lnTo>
                      <a:pt x="9" y="243"/>
                    </a:lnTo>
                    <a:lnTo>
                      <a:pt x="17" y="229"/>
                    </a:lnTo>
                    <a:lnTo>
                      <a:pt x="36" y="219"/>
                    </a:lnTo>
                    <a:lnTo>
                      <a:pt x="47" y="209"/>
                    </a:lnTo>
                    <a:lnTo>
                      <a:pt x="57" y="203"/>
                    </a:lnTo>
                    <a:lnTo>
                      <a:pt x="61" y="193"/>
                    </a:lnTo>
                    <a:lnTo>
                      <a:pt x="56" y="166"/>
                    </a:lnTo>
                    <a:lnTo>
                      <a:pt x="40" y="146"/>
                    </a:lnTo>
                    <a:lnTo>
                      <a:pt x="27" y="128"/>
                    </a:lnTo>
                    <a:lnTo>
                      <a:pt x="9" y="107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9" y="71"/>
                    </a:lnTo>
                    <a:lnTo>
                      <a:pt x="44" y="51"/>
                    </a:lnTo>
                    <a:lnTo>
                      <a:pt x="78" y="33"/>
                    </a:lnTo>
                    <a:lnTo>
                      <a:pt x="111" y="16"/>
                    </a:lnTo>
                    <a:lnTo>
                      <a:pt x="118" y="9"/>
                    </a:ln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5" name="Freeform 21"/>
              <p:cNvSpPr>
                <a:spLocks/>
              </p:cNvSpPr>
              <p:nvPr/>
            </p:nvSpPr>
            <p:spPr bwMode="auto">
              <a:xfrm>
                <a:off x="773" y="1077"/>
                <a:ext cx="105" cy="275"/>
              </a:xfrm>
              <a:custGeom>
                <a:avLst/>
                <a:gdLst>
                  <a:gd name="T0" fmla="*/ 19 w 105"/>
                  <a:gd name="T1" fmla="*/ 31 h 275"/>
                  <a:gd name="T2" fmla="*/ 5 w 105"/>
                  <a:gd name="T3" fmla="*/ 13 h 275"/>
                  <a:gd name="T4" fmla="*/ 10 w 105"/>
                  <a:gd name="T5" fmla="*/ 0 h 275"/>
                  <a:gd name="T6" fmla="*/ 23 w 105"/>
                  <a:gd name="T7" fmla="*/ 0 h 275"/>
                  <a:gd name="T8" fmla="*/ 39 w 105"/>
                  <a:gd name="T9" fmla="*/ 14 h 275"/>
                  <a:gd name="T10" fmla="*/ 60 w 105"/>
                  <a:gd name="T11" fmla="*/ 44 h 275"/>
                  <a:gd name="T12" fmla="*/ 71 w 105"/>
                  <a:gd name="T13" fmla="*/ 74 h 275"/>
                  <a:gd name="T14" fmla="*/ 81 w 105"/>
                  <a:gd name="T15" fmla="*/ 102 h 275"/>
                  <a:gd name="T16" fmla="*/ 84 w 105"/>
                  <a:gd name="T17" fmla="*/ 128 h 275"/>
                  <a:gd name="T18" fmla="*/ 83 w 105"/>
                  <a:gd name="T19" fmla="*/ 141 h 275"/>
                  <a:gd name="T20" fmla="*/ 73 w 105"/>
                  <a:gd name="T21" fmla="*/ 158 h 275"/>
                  <a:gd name="T22" fmla="*/ 56 w 105"/>
                  <a:gd name="T23" fmla="*/ 203 h 275"/>
                  <a:gd name="T24" fmla="*/ 37 w 105"/>
                  <a:gd name="T25" fmla="*/ 229 h 275"/>
                  <a:gd name="T26" fmla="*/ 32 w 105"/>
                  <a:gd name="T27" fmla="*/ 240 h 275"/>
                  <a:gd name="T28" fmla="*/ 51 w 105"/>
                  <a:gd name="T29" fmla="*/ 242 h 275"/>
                  <a:gd name="T30" fmla="*/ 74 w 105"/>
                  <a:gd name="T31" fmla="*/ 242 h 275"/>
                  <a:gd name="T32" fmla="*/ 104 w 105"/>
                  <a:gd name="T33" fmla="*/ 252 h 275"/>
                  <a:gd name="T34" fmla="*/ 101 w 105"/>
                  <a:gd name="T35" fmla="*/ 260 h 275"/>
                  <a:gd name="T36" fmla="*/ 97 w 105"/>
                  <a:gd name="T37" fmla="*/ 269 h 275"/>
                  <a:gd name="T38" fmla="*/ 88 w 105"/>
                  <a:gd name="T39" fmla="*/ 274 h 275"/>
                  <a:gd name="T40" fmla="*/ 70 w 105"/>
                  <a:gd name="T41" fmla="*/ 267 h 275"/>
                  <a:gd name="T42" fmla="*/ 51 w 105"/>
                  <a:gd name="T43" fmla="*/ 257 h 275"/>
                  <a:gd name="T44" fmla="*/ 23 w 105"/>
                  <a:gd name="T45" fmla="*/ 256 h 275"/>
                  <a:gd name="T46" fmla="*/ 6 w 105"/>
                  <a:gd name="T47" fmla="*/ 259 h 275"/>
                  <a:gd name="T48" fmla="*/ 0 w 105"/>
                  <a:gd name="T49" fmla="*/ 254 h 275"/>
                  <a:gd name="T50" fmla="*/ 0 w 105"/>
                  <a:gd name="T51" fmla="*/ 246 h 275"/>
                  <a:gd name="T52" fmla="*/ 9 w 105"/>
                  <a:gd name="T53" fmla="*/ 237 h 275"/>
                  <a:gd name="T54" fmla="*/ 23 w 105"/>
                  <a:gd name="T55" fmla="*/ 222 h 275"/>
                  <a:gd name="T56" fmla="*/ 49 w 105"/>
                  <a:gd name="T57" fmla="*/ 185 h 275"/>
                  <a:gd name="T58" fmla="*/ 61 w 105"/>
                  <a:gd name="T59" fmla="*/ 152 h 275"/>
                  <a:gd name="T60" fmla="*/ 64 w 105"/>
                  <a:gd name="T61" fmla="*/ 121 h 275"/>
                  <a:gd name="T62" fmla="*/ 63 w 105"/>
                  <a:gd name="T63" fmla="*/ 104 h 275"/>
                  <a:gd name="T64" fmla="*/ 54 w 105"/>
                  <a:gd name="T65" fmla="*/ 74 h 275"/>
                  <a:gd name="T66" fmla="*/ 30 w 105"/>
                  <a:gd name="T67" fmla="*/ 41 h 275"/>
                  <a:gd name="T68" fmla="*/ 13 w 105"/>
                  <a:gd name="T69" fmla="*/ 24 h 275"/>
                  <a:gd name="T70" fmla="*/ 19 w 105"/>
                  <a:gd name="T71" fmla="*/ 31 h 27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5"/>
                  <a:gd name="T109" fmla="*/ 0 h 275"/>
                  <a:gd name="T110" fmla="*/ 105 w 105"/>
                  <a:gd name="T111" fmla="*/ 275 h 27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5" h="275">
                    <a:moveTo>
                      <a:pt x="19" y="31"/>
                    </a:moveTo>
                    <a:lnTo>
                      <a:pt x="5" y="1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9" y="14"/>
                    </a:lnTo>
                    <a:lnTo>
                      <a:pt x="60" y="44"/>
                    </a:lnTo>
                    <a:lnTo>
                      <a:pt x="71" y="74"/>
                    </a:lnTo>
                    <a:lnTo>
                      <a:pt x="81" y="102"/>
                    </a:lnTo>
                    <a:lnTo>
                      <a:pt x="84" y="128"/>
                    </a:lnTo>
                    <a:lnTo>
                      <a:pt x="83" y="141"/>
                    </a:lnTo>
                    <a:lnTo>
                      <a:pt x="73" y="158"/>
                    </a:lnTo>
                    <a:lnTo>
                      <a:pt x="56" y="203"/>
                    </a:lnTo>
                    <a:lnTo>
                      <a:pt x="37" y="229"/>
                    </a:lnTo>
                    <a:lnTo>
                      <a:pt x="32" y="240"/>
                    </a:lnTo>
                    <a:lnTo>
                      <a:pt x="51" y="242"/>
                    </a:lnTo>
                    <a:lnTo>
                      <a:pt x="74" y="242"/>
                    </a:lnTo>
                    <a:lnTo>
                      <a:pt x="104" y="252"/>
                    </a:lnTo>
                    <a:lnTo>
                      <a:pt x="101" y="260"/>
                    </a:lnTo>
                    <a:lnTo>
                      <a:pt x="97" y="269"/>
                    </a:lnTo>
                    <a:lnTo>
                      <a:pt x="88" y="274"/>
                    </a:lnTo>
                    <a:lnTo>
                      <a:pt x="70" y="267"/>
                    </a:lnTo>
                    <a:lnTo>
                      <a:pt x="51" y="257"/>
                    </a:lnTo>
                    <a:lnTo>
                      <a:pt x="23" y="256"/>
                    </a:lnTo>
                    <a:lnTo>
                      <a:pt x="6" y="259"/>
                    </a:lnTo>
                    <a:lnTo>
                      <a:pt x="0" y="254"/>
                    </a:lnTo>
                    <a:lnTo>
                      <a:pt x="0" y="246"/>
                    </a:lnTo>
                    <a:lnTo>
                      <a:pt x="9" y="237"/>
                    </a:lnTo>
                    <a:lnTo>
                      <a:pt x="23" y="222"/>
                    </a:lnTo>
                    <a:lnTo>
                      <a:pt x="49" y="185"/>
                    </a:lnTo>
                    <a:lnTo>
                      <a:pt x="61" y="152"/>
                    </a:lnTo>
                    <a:lnTo>
                      <a:pt x="64" y="121"/>
                    </a:lnTo>
                    <a:lnTo>
                      <a:pt x="63" y="104"/>
                    </a:lnTo>
                    <a:lnTo>
                      <a:pt x="54" y="74"/>
                    </a:lnTo>
                    <a:lnTo>
                      <a:pt x="30" y="41"/>
                    </a:lnTo>
                    <a:lnTo>
                      <a:pt x="13" y="24"/>
                    </a:lnTo>
                    <a:lnTo>
                      <a:pt x="19" y="31"/>
                    </a:ln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6" name="Freeform 22"/>
              <p:cNvSpPr>
                <a:spLocks/>
              </p:cNvSpPr>
              <p:nvPr/>
            </p:nvSpPr>
            <p:spPr bwMode="auto">
              <a:xfrm>
                <a:off x="614" y="1058"/>
                <a:ext cx="153" cy="304"/>
              </a:xfrm>
              <a:custGeom>
                <a:avLst/>
                <a:gdLst>
                  <a:gd name="T0" fmla="*/ 88 w 153"/>
                  <a:gd name="T1" fmla="*/ 53 h 304"/>
                  <a:gd name="T2" fmla="*/ 111 w 153"/>
                  <a:gd name="T3" fmla="*/ 23 h 304"/>
                  <a:gd name="T4" fmla="*/ 131 w 153"/>
                  <a:gd name="T5" fmla="*/ 0 h 304"/>
                  <a:gd name="T6" fmla="*/ 145 w 153"/>
                  <a:gd name="T7" fmla="*/ 2 h 304"/>
                  <a:gd name="T8" fmla="*/ 152 w 153"/>
                  <a:gd name="T9" fmla="*/ 12 h 304"/>
                  <a:gd name="T10" fmla="*/ 152 w 153"/>
                  <a:gd name="T11" fmla="*/ 30 h 304"/>
                  <a:gd name="T12" fmla="*/ 139 w 153"/>
                  <a:gd name="T13" fmla="*/ 40 h 304"/>
                  <a:gd name="T14" fmla="*/ 118 w 153"/>
                  <a:gd name="T15" fmla="*/ 53 h 304"/>
                  <a:gd name="T16" fmla="*/ 101 w 153"/>
                  <a:gd name="T17" fmla="*/ 71 h 304"/>
                  <a:gd name="T18" fmla="*/ 82 w 153"/>
                  <a:gd name="T19" fmla="*/ 93 h 304"/>
                  <a:gd name="T20" fmla="*/ 74 w 153"/>
                  <a:gd name="T21" fmla="*/ 110 h 304"/>
                  <a:gd name="T22" fmla="*/ 65 w 153"/>
                  <a:gd name="T23" fmla="*/ 130 h 304"/>
                  <a:gd name="T24" fmla="*/ 60 w 153"/>
                  <a:gd name="T25" fmla="*/ 157 h 304"/>
                  <a:gd name="T26" fmla="*/ 60 w 153"/>
                  <a:gd name="T27" fmla="*/ 182 h 304"/>
                  <a:gd name="T28" fmla="*/ 65 w 153"/>
                  <a:gd name="T29" fmla="*/ 213 h 304"/>
                  <a:gd name="T30" fmla="*/ 77 w 153"/>
                  <a:gd name="T31" fmla="*/ 242 h 304"/>
                  <a:gd name="T32" fmla="*/ 87 w 153"/>
                  <a:gd name="T33" fmla="*/ 259 h 304"/>
                  <a:gd name="T34" fmla="*/ 94 w 153"/>
                  <a:gd name="T35" fmla="*/ 270 h 304"/>
                  <a:gd name="T36" fmla="*/ 94 w 153"/>
                  <a:gd name="T37" fmla="*/ 279 h 304"/>
                  <a:gd name="T38" fmla="*/ 87 w 153"/>
                  <a:gd name="T39" fmla="*/ 282 h 304"/>
                  <a:gd name="T40" fmla="*/ 71 w 153"/>
                  <a:gd name="T41" fmla="*/ 282 h 304"/>
                  <a:gd name="T42" fmla="*/ 47 w 153"/>
                  <a:gd name="T43" fmla="*/ 287 h 304"/>
                  <a:gd name="T44" fmla="*/ 28 w 153"/>
                  <a:gd name="T45" fmla="*/ 293 h 304"/>
                  <a:gd name="T46" fmla="*/ 16 w 153"/>
                  <a:gd name="T47" fmla="*/ 303 h 304"/>
                  <a:gd name="T48" fmla="*/ 6 w 153"/>
                  <a:gd name="T49" fmla="*/ 299 h 304"/>
                  <a:gd name="T50" fmla="*/ 0 w 153"/>
                  <a:gd name="T51" fmla="*/ 287 h 304"/>
                  <a:gd name="T52" fmla="*/ 1 w 153"/>
                  <a:gd name="T53" fmla="*/ 277 h 304"/>
                  <a:gd name="T54" fmla="*/ 20 w 153"/>
                  <a:gd name="T55" fmla="*/ 269 h 304"/>
                  <a:gd name="T56" fmla="*/ 50 w 153"/>
                  <a:gd name="T57" fmla="*/ 267 h 304"/>
                  <a:gd name="T58" fmla="*/ 78 w 153"/>
                  <a:gd name="T59" fmla="*/ 267 h 304"/>
                  <a:gd name="T60" fmla="*/ 67 w 153"/>
                  <a:gd name="T61" fmla="*/ 253 h 304"/>
                  <a:gd name="T62" fmla="*/ 61 w 153"/>
                  <a:gd name="T63" fmla="*/ 236 h 304"/>
                  <a:gd name="T64" fmla="*/ 54 w 153"/>
                  <a:gd name="T65" fmla="*/ 213 h 304"/>
                  <a:gd name="T66" fmla="*/ 45 w 153"/>
                  <a:gd name="T67" fmla="*/ 188 h 304"/>
                  <a:gd name="T68" fmla="*/ 45 w 153"/>
                  <a:gd name="T69" fmla="*/ 158 h 304"/>
                  <a:gd name="T70" fmla="*/ 47 w 153"/>
                  <a:gd name="T71" fmla="*/ 130 h 304"/>
                  <a:gd name="T72" fmla="*/ 57 w 153"/>
                  <a:gd name="T73" fmla="*/ 104 h 304"/>
                  <a:gd name="T74" fmla="*/ 75 w 153"/>
                  <a:gd name="T75" fmla="*/ 71 h 304"/>
                  <a:gd name="T76" fmla="*/ 88 w 153"/>
                  <a:gd name="T77" fmla="*/ 53 h 3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3"/>
                  <a:gd name="T118" fmla="*/ 0 h 304"/>
                  <a:gd name="T119" fmla="*/ 153 w 153"/>
                  <a:gd name="T120" fmla="*/ 304 h 3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3" h="304">
                    <a:moveTo>
                      <a:pt x="88" y="53"/>
                    </a:moveTo>
                    <a:lnTo>
                      <a:pt x="111" y="23"/>
                    </a:lnTo>
                    <a:lnTo>
                      <a:pt x="131" y="0"/>
                    </a:lnTo>
                    <a:lnTo>
                      <a:pt x="145" y="2"/>
                    </a:lnTo>
                    <a:lnTo>
                      <a:pt x="152" y="12"/>
                    </a:lnTo>
                    <a:lnTo>
                      <a:pt x="152" y="30"/>
                    </a:lnTo>
                    <a:lnTo>
                      <a:pt x="139" y="40"/>
                    </a:lnTo>
                    <a:lnTo>
                      <a:pt x="118" y="53"/>
                    </a:lnTo>
                    <a:lnTo>
                      <a:pt x="101" y="71"/>
                    </a:lnTo>
                    <a:lnTo>
                      <a:pt x="82" y="93"/>
                    </a:lnTo>
                    <a:lnTo>
                      <a:pt x="74" y="110"/>
                    </a:lnTo>
                    <a:lnTo>
                      <a:pt x="65" y="130"/>
                    </a:lnTo>
                    <a:lnTo>
                      <a:pt x="60" y="157"/>
                    </a:lnTo>
                    <a:lnTo>
                      <a:pt x="60" y="182"/>
                    </a:lnTo>
                    <a:lnTo>
                      <a:pt x="65" y="213"/>
                    </a:lnTo>
                    <a:lnTo>
                      <a:pt x="77" y="242"/>
                    </a:lnTo>
                    <a:lnTo>
                      <a:pt x="87" y="259"/>
                    </a:lnTo>
                    <a:lnTo>
                      <a:pt x="94" y="270"/>
                    </a:lnTo>
                    <a:lnTo>
                      <a:pt x="94" y="279"/>
                    </a:lnTo>
                    <a:lnTo>
                      <a:pt x="87" y="282"/>
                    </a:lnTo>
                    <a:lnTo>
                      <a:pt x="71" y="282"/>
                    </a:lnTo>
                    <a:lnTo>
                      <a:pt x="47" y="287"/>
                    </a:lnTo>
                    <a:lnTo>
                      <a:pt x="28" y="293"/>
                    </a:lnTo>
                    <a:lnTo>
                      <a:pt x="16" y="303"/>
                    </a:lnTo>
                    <a:lnTo>
                      <a:pt x="6" y="299"/>
                    </a:lnTo>
                    <a:lnTo>
                      <a:pt x="0" y="287"/>
                    </a:lnTo>
                    <a:lnTo>
                      <a:pt x="1" y="277"/>
                    </a:lnTo>
                    <a:lnTo>
                      <a:pt x="20" y="269"/>
                    </a:lnTo>
                    <a:lnTo>
                      <a:pt x="50" y="267"/>
                    </a:lnTo>
                    <a:lnTo>
                      <a:pt x="78" y="267"/>
                    </a:lnTo>
                    <a:lnTo>
                      <a:pt x="67" y="253"/>
                    </a:lnTo>
                    <a:lnTo>
                      <a:pt x="61" y="236"/>
                    </a:lnTo>
                    <a:lnTo>
                      <a:pt x="54" y="213"/>
                    </a:lnTo>
                    <a:lnTo>
                      <a:pt x="45" y="188"/>
                    </a:lnTo>
                    <a:lnTo>
                      <a:pt x="45" y="158"/>
                    </a:lnTo>
                    <a:lnTo>
                      <a:pt x="47" y="130"/>
                    </a:lnTo>
                    <a:lnTo>
                      <a:pt x="57" y="104"/>
                    </a:lnTo>
                    <a:lnTo>
                      <a:pt x="75" y="71"/>
                    </a:lnTo>
                    <a:lnTo>
                      <a:pt x="88" y="53"/>
                    </a:ln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210" name="Line 24"/>
            <p:cNvSpPr>
              <a:spLocks noChangeShapeType="1"/>
            </p:cNvSpPr>
            <p:nvPr/>
          </p:nvSpPr>
          <p:spPr bwMode="auto">
            <a:xfrm>
              <a:off x="1200" y="913"/>
              <a:ext cx="0" cy="5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2700338" y="1938338"/>
            <a:ext cx="4035425" cy="4033837"/>
            <a:chOff x="1701" y="1221"/>
            <a:chExt cx="2542" cy="2541"/>
          </a:xfrm>
        </p:grpSpPr>
        <p:grpSp>
          <p:nvGrpSpPr>
            <p:cNvPr id="6159" name="Group 37"/>
            <p:cNvGrpSpPr>
              <a:grpSpLocks/>
            </p:cNvGrpSpPr>
            <p:nvPr/>
          </p:nvGrpSpPr>
          <p:grpSpPr bwMode="auto">
            <a:xfrm>
              <a:off x="2404" y="1924"/>
              <a:ext cx="1095" cy="1098"/>
              <a:chOff x="2404" y="1924"/>
              <a:chExt cx="1095" cy="1098"/>
            </a:xfrm>
          </p:grpSpPr>
          <p:sp>
            <p:nvSpPr>
              <p:cNvPr id="6196" name="Oval 26"/>
              <p:cNvSpPr>
                <a:spLocks noChangeArrowheads="1"/>
              </p:cNvSpPr>
              <p:nvPr/>
            </p:nvSpPr>
            <p:spPr bwMode="auto">
              <a:xfrm>
                <a:off x="2404" y="1924"/>
                <a:ext cx="1095" cy="1098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6197" name="Freeform 27"/>
              <p:cNvSpPr>
                <a:spLocks/>
              </p:cNvSpPr>
              <p:nvPr/>
            </p:nvSpPr>
            <p:spPr bwMode="auto">
              <a:xfrm>
                <a:off x="2587" y="2064"/>
                <a:ext cx="433" cy="926"/>
              </a:xfrm>
              <a:custGeom>
                <a:avLst/>
                <a:gdLst>
                  <a:gd name="T0" fmla="*/ 158 w 433"/>
                  <a:gd name="T1" fmla="*/ 8 h 926"/>
                  <a:gd name="T2" fmla="*/ 95 w 433"/>
                  <a:gd name="T3" fmla="*/ 14 h 926"/>
                  <a:gd name="T4" fmla="*/ 123 w 433"/>
                  <a:gd name="T5" fmla="*/ 95 h 926"/>
                  <a:gd name="T6" fmla="*/ 69 w 433"/>
                  <a:gd name="T7" fmla="*/ 172 h 926"/>
                  <a:gd name="T8" fmla="*/ 17 w 433"/>
                  <a:gd name="T9" fmla="*/ 247 h 926"/>
                  <a:gd name="T10" fmla="*/ 0 w 433"/>
                  <a:gd name="T11" fmla="*/ 325 h 926"/>
                  <a:gd name="T12" fmla="*/ 28 w 433"/>
                  <a:gd name="T13" fmla="*/ 308 h 926"/>
                  <a:gd name="T14" fmla="*/ 28 w 433"/>
                  <a:gd name="T15" fmla="*/ 403 h 926"/>
                  <a:gd name="T16" fmla="*/ 77 w 433"/>
                  <a:gd name="T17" fmla="*/ 452 h 926"/>
                  <a:gd name="T18" fmla="*/ 112 w 433"/>
                  <a:gd name="T19" fmla="*/ 486 h 926"/>
                  <a:gd name="T20" fmla="*/ 152 w 433"/>
                  <a:gd name="T21" fmla="*/ 527 h 926"/>
                  <a:gd name="T22" fmla="*/ 144 w 433"/>
                  <a:gd name="T23" fmla="*/ 573 h 926"/>
                  <a:gd name="T24" fmla="*/ 132 w 433"/>
                  <a:gd name="T25" fmla="*/ 610 h 926"/>
                  <a:gd name="T26" fmla="*/ 164 w 433"/>
                  <a:gd name="T27" fmla="*/ 677 h 926"/>
                  <a:gd name="T28" fmla="*/ 207 w 433"/>
                  <a:gd name="T29" fmla="*/ 703 h 926"/>
                  <a:gd name="T30" fmla="*/ 201 w 433"/>
                  <a:gd name="T31" fmla="*/ 806 h 926"/>
                  <a:gd name="T32" fmla="*/ 216 w 433"/>
                  <a:gd name="T33" fmla="*/ 907 h 926"/>
                  <a:gd name="T34" fmla="*/ 241 w 433"/>
                  <a:gd name="T35" fmla="*/ 925 h 926"/>
                  <a:gd name="T36" fmla="*/ 256 w 433"/>
                  <a:gd name="T37" fmla="*/ 890 h 926"/>
                  <a:gd name="T38" fmla="*/ 279 w 433"/>
                  <a:gd name="T39" fmla="*/ 824 h 926"/>
                  <a:gd name="T40" fmla="*/ 293 w 433"/>
                  <a:gd name="T41" fmla="*/ 798 h 926"/>
                  <a:gd name="T42" fmla="*/ 331 w 433"/>
                  <a:gd name="T43" fmla="*/ 783 h 926"/>
                  <a:gd name="T44" fmla="*/ 365 w 433"/>
                  <a:gd name="T45" fmla="*/ 734 h 926"/>
                  <a:gd name="T46" fmla="*/ 403 w 433"/>
                  <a:gd name="T47" fmla="*/ 680 h 926"/>
                  <a:gd name="T48" fmla="*/ 429 w 433"/>
                  <a:gd name="T49" fmla="*/ 622 h 926"/>
                  <a:gd name="T50" fmla="*/ 371 w 433"/>
                  <a:gd name="T51" fmla="*/ 605 h 926"/>
                  <a:gd name="T52" fmla="*/ 328 w 433"/>
                  <a:gd name="T53" fmla="*/ 596 h 926"/>
                  <a:gd name="T54" fmla="*/ 316 w 433"/>
                  <a:gd name="T55" fmla="*/ 570 h 926"/>
                  <a:gd name="T56" fmla="*/ 259 w 433"/>
                  <a:gd name="T57" fmla="*/ 533 h 926"/>
                  <a:gd name="T58" fmla="*/ 218 w 433"/>
                  <a:gd name="T59" fmla="*/ 515 h 926"/>
                  <a:gd name="T60" fmla="*/ 175 w 433"/>
                  <a:gd name="T61" fmla="*/ 510 h 926"/>
                  <a:gd name="T62" fmla="*/ 158 w 433"/>
                  <a:gd name="T63" fmla="*/ 515 h 926"/>
                  <a:gd name="T64" fmla="*/ 138 w 433"/>
                  <a:gd name="T65" fmla="*/ 469 h 926"/>
                  <a:gd name="T66" fmla="*/ 118 w 433"/>
                  <a:gd name="T67" fmla="*/ 440 h 926"/>
                  <a:gd name="T68" fmla="*/ 89 w 433"/>
                  <a:gd name="T69" fmla="*/ 429 h 926"/>
                  <a:gd name="T70" fmla="*/ 72 w 433"/>
                  <a:gd name="T71" fmla="*/ 397 h 926"/>
                  <a:gd name="T72" fmla="*/ 89 w 433"/>
                  <a:gd name="T73" fmla="*/ 383 h 926"/>
                  <a:gd name="T74" fmla="*/ 123 w 433"/>
                  <a:gd name="T75" fmla="*/ 380 h 926"/>
                  <a:gd name="T76" fmla="*/ 169 w 433"/>
                  <a:gd name="T77" fmla="*/ 414 h 926"/>
                  <a:gd name="T78" fmla="*/ 201 w 433"/>
                  <a:gd name="T79" fmla="*/ 368 h 926"/>
                  <a:gd name="T80" fmla="*/ 218 w 433"/>
                  <a:gd name="T81" fmla="*/ 345 h 926"/>
                  <a:gd name="T82" fmla="*/ 244 w 433"/>
                  <a:gd name="T83" fmla="*/ 322 h 926"/>
                  <a:gd name="T84" fmla="*/ 282 w 433"/>
                  <a:gd name="T85" fmla="*/ 322 h 926"/>
                  <a:gd name="T86" fmla="*/ 302 w 433"/>
                  <a:gd name="T87" fmla="*/ 285 h 926"/>
                  <a:gd name="T88" fmla="*/ 322 w 433"/>
                  <a:gd name="T89" fmla="*/ 308 h 926"/>
                  <a:gd name="T90" fmla="*/ 313 w 433"/>
                  <a:gd name="T91" fmla="*/ 262 h 926"/>
                  <a:gd name="T92" fmla="*/ 296 w 433"/>
                  <a:gd name="T93" fmla="*/ 236 h 926"/>
                  <a:gd name="T94" fmla="*/ 279 w 433"/>
                  <a:gd name="T95" fmla="*/ 207 h 926"/>
                  <a:gd name="T96" fmla="*/ 244 w 433"/>
                  <a:gd name="T97" fmla="*/ 230 h 926"/>
                  <a:gd name="T98" fmla="*/ 221 w 433"/>
                  <a:gd name="T99" fmla="*/ 259 h 926"/>
                  <a:gd name="T100" fmla="*/ 210 w 433"/>
                  <a:gd name="T101" fmla="*/ 224 h 926"/>
                  <a:gd name="T102" fmla="*/ 221 w 433"/>
                  <a:gd name="T103" fmla="*/ 187 h 926"/>
                  <a:gd name="T104" fmla="*/ 267 w 433"/>
                  <a:gd name="T105" fmla="*/ 172 h 926"/>
                  <a:gd name="T106" fmla="*/ 253 w 433"/>
                  <a:gd name="T107" fmla="*/ 152 h 926"/>
                  <a:gd name="T108" fmla="*/ 230 w 433"/>
                  <a:gd name="T109" fmla="*/ 146 h 926"/>
                  <a:gd name="T110" fmla="*/ 210 w 433"/>
                  <a:gd name="T111" fmla="*/ 135 h 926"/>
                  <a:gd name="T112" fmla="*/ 233 w 433"/>
                  <a:gd name="T113" fmla="*/ 135 h 926"/>
                  <a:gd name="T114" fmla="*/ 230 w 433"/>
                  <a:gd name="T115" fmla="*/ 106 h 926"/>
                  <a:gd name="T116" fmla="*/ 210 w 433"/>
                  <a:gd name="T117" fmla="*/ 123 h 926"/>
                  <a:gd name="T118" fmla="*/ 204 w 433"/>
                  <a:gd name="T119" fmla="*/ 17 h 9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3"/>
                  <a:gd name="T181" fmla="*/ 0 h 926"/>
                  <a:gd name="T182" fmla="*/ 433 w 433"/>
                  <a:gd name="T183" fmla="*/ 926 h 9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3" h="926">
                    <a:moveTo>
                      <a:pt x="204" y="17"/>
                    </a:moveTo>
                    <a:lnTo>
                      <a:pt x="181" y="0"/>
                    </a:lnTo>
                    <a:lnTo>
                      <a:pt x="158" y="8"/>
                    </a:lnTo>
                    <a:lnTo>
                      <a:pt x="146" y="2"/>
                    </a:lnTo>
                    <a:lnTo>
                      <a:pt x="112" y="25"/>
                    </a:lnTo>
                    <a:lnTo>
                      <a:pt x="95" y="14"/>
                    </a:lnTo>
                    <a:lnTo>
                      <a:pt x="120" y="40"/>
                    </a:lnTo>
                    <a:lnTo>
                      <a:pt x="129" y="40"/>
                    </a:lnTo>
                    <a:lnTo>
                      <a:pt x="123" y="95"/>
                    </a:lnTo>
                    <a:lnTo>
                      <a:pt x="89" y="144"/>
                    </a:lnTo>
                    <a:lnTo>
                      <a:pt x="89" y="170"/>
                    </a:lnTo>
                    <a:lnTo>
                      <a:pt x="69" y="172"/>
                    </a:lnTo>
                    <a:lnTo>
                      <a:pt x="63" y="190"/>
                    </a:lnTo>
                    <a:lnTo>
                      <a:pt x="46" y="204"/>
                    </a:lnTo>
                    <a:lnTo>
                      <a:pt x="17" y="247"/>
                    </a:lnTo>
                    <a:lnTo>
                      <a:pt x="17" y="262"/>
                    </a:lnTo>
                    <a:lnTo>
                      <a:pt x="17" y="293"/>
                    </a:lnTo>
                    <a:lnTo>
                      <a:pt x="0" y="325"/>
                    </a:lnTo>
                    <a:lnTo>
                      <a:pt x="17" y="368"/>
                    </a:lnTo>
                    <a:lnTo>
                      <a:pt x="17" y="334"/>
                    </a:lnTo>
                    <a:lnTo>
                      <a:pt x="28" y="308"/>
                    </a:lnTo>
                    <a:lnTo>
                      <a:pt x="28" y="345"/>
                    </a:lnTo>
                    <a:lnTo>
                      <a:pt x="28" y="368"/>
                    </a:lnTo>
                    <a:lnTo>
                      <a:pt x="28" y="403"/>
                    </a:lnTo>
                    <a:lnTo>
                      <a:pt x="51" y="440"/>
                    </a:lnTo>
                    <a:lnTo>
                      <a:pt x="63" y="449"/>
                    </a:lnTo>
                    <a:lnTo>
                      <a:pt x="77" y="452"/>
                    </a:lnTo>
                    <a:lnTo>
                      <a:pt x="89" y="455"/>
                    </a:lnTo>
                    <a:lnTo>
                      <a:pt x="95" y="486"/>
                    </a:lnTo>
                    <a:lnTo>
                      <a:pt x="112" y="486"/>
                    </a:lnTo>
                    <a:lnTo>
                      <a:pt x="118" y="521"/>
                    </a:lnTo>
                    <a:lnTo>
                      <a:pt x="132" y="527"/>
                    </a:lnTo>
                    <a:lnTo>
                      <a:pt x="152" y="527"/>
                    </a:lnTo>
                    <a:lnTo>
                      <a:pt x="169" y="535"/>
                    </a:lnTo>
                    <a:lnTo>
                      <a:pt x="152" y="573"/>
                    </a:lnTo>
                    <a:lnTo>
                      <a:pt x="144" y="573"/>
                    </a:lnTo>
                    <a:lnTo>
                      <a:pt x="144" y="584"/>
                    </a:lnTo>
                    <a:lnTo>
                      <a:pt x="138" y="599"/>
                    </a:lnTo>
                    <a:lnTo>
                      <a:pt x="132" y="610"/>
                    </a:lnTo>
                    <a:lnTo>
                      <a:pt x="146" y="633"/>
                    </a:lnTo>
                    <a:lnTo>
                      <a:pt x="158" y="659"/>
                    </a:lnTo>
                    <a:lnTo>
                      <a:pt x="164" y="677"/>
                    </a:lnTo>
                    <a:lnTo>
                      <a:pt x="175" y="685"/>
                    </a:lnTo>
                    <a:lnTo>
                      <a:pt x="192" y="691"/>
                    </a:lnTo>
                    <a:lnTo>
                      <a:pt x="207" y="703"/>
                    </a:lnTo>
                    <a:lnTo>
                      <a:pt x="207" y="760"/>
                    </a:lnTo>
                    <a:lnTo>
                      <a:pt x="207" y="775"/>
                    </a:lnTo>
                    <a:lnTo>
                      <a:pt x="201" y="806"/>
                    </a:lnTo>
                    <a:lnTo>
                      <a:pt x="201" y="835"/>
                    </a:lnTo>
                    <a:lnTo>
                      <a:pt x="216" y="864"/>
                    </a:lnTo>
                    <a:lnTo>
                      <a:pt x="216" y="907"/>
                    </a:lnTo>
                    <a:lnTo>
                      <a:pt x="233" y="916"/>
                    </a:lnTo>
                    <a:lnTo>
                      <a:pt x="244" y="910"/>
                    </a:lnTo>
                    <a:lnTo>
                      <a:pt x="241" y="925"/>
                    </a:lnTo>
                    <a:lnTo>
                      <a:pt x="270" y="925"/>
                    </a:lnTo>
                    <a:lnTo>
                      <a:pt x="247" y="907"/>
                    </a:lnTo>
                    <a:lnTo>
                      <a:pt x="256" y="890"/>
                    </a:lnTo>
                    <a:lnTo>
                      <a:pt x="259" y="861"/>
                    </a:lnTo>
                    <a:lnTo>
                      <a:pt x="259" y="847"/>
                    </a:lnTo>
                    <a:lnTo>
                      <a:pt x="279" y="824"/>
                    </a:lnTo>
                    <a:lnTo>
                      <a:pt x="288" y="827"/>
                    </a:lnTo>
                    <a:lnTo>
                      <a:pt x="302" y="812"/>
                    </a:lnTo>
                    <a:lnTo>
                      <a:pt x="293" y="798"/>
                    </a:lnTo>
                    <a:lnTo>
                      <a:pt x="311" y="806"/>
                    </a:lnTo>
                    <a:lnTo>
                      <a:pt x="328" y="786"/>
                    </a:lnTo>
                    <a:lnTo>
                      <a:pt x="331" y="783"/>
                    </a:lnTo>
                    <a:lnTo>
                      <a:pt x="351" y="760"/>
                    </a:lnTo>
                    <a:lnTo>
                      <a:pt x="339" y="749"/>
                    </a:lnTo>
                    <a:lnTo>
                      <a:pt x="365" y="734"/>
                    </a:lnTo>
                    <a:lnTo>
                      <a:pt x="394" y="720"/>
                    </a:lnTo>
                    <a:lnTo>
                      <a:pt x="403" y="711"/>
                    </a:lnTo>
                    <a:lnTo>
                      <a:pt x="403" y="680"/>
                    </a:lnTo>
                    <a:lnTo>
                      <a:pt x="423" y="659"/>
                    </a:lnTo>
                    <a:lnTo>
                      <a:pt x="432" y="633"/>
                    </a:lnTo>
                    <a:lnTo>
                      <a:pt x="429" y="622"/>
                    </a:lnTo>
                    <a:lnTo>
                      <a:pt x="414" y="619"/>
                    </a:lnTo>
                    <a:lnTo>
                      <a:pt x="394" y="605"/>
                    </a:lnTo>
                    <a:lnTo>
                      <a:pt x="371" y="605"/>
                    </a:lnTo>
                    <a:lnTo>
                      <a:pt x="348" y="596"/>
                    </a:lnTo>
                    <a:lnTo>
                      <a:pt x="331" y="599"/>
                    </a:lnTo>
                    <a:lnTo>
                      <a:pt x="328" y="596"/>
                    </a:lnTo>
                    <a:lnTo>
                      <a:pt x="334" y="593"/>
                    </a:lnTo>
                    <a:lnTo>
                      <a:pt x="328" y="570"/>
                    </a:lnTo>
                    <a:lnTo>
                      <a:pt x="316" y="570"/>
                    </a:lnTo>
                    <a:lnTo>
                      <a:pt x="305" y="556"/>
                    </a:lnTo>
                    <a:lnTo>
                      <a:pt x="288" y="550"/>
                    </a:lnTo>
                    <a:lnTo>
                      <a:pt x="259" y="533"/>
                    </a:lnTo>
                    <a:lnTo>
                      <a:pt x="253" y="524"/>
                    </a:lnTo>
                    <a:lnTo>
                      <a:pt x="221" y="524"/>
                    </a:lnTo>
                    <a:lnTo>
                      <a:pt x="218" y="515"/>
                    </a:lnTo>
                    <a:lnTo>
                      <a:pt x="207" y="521"/>
                    </a:lnTo>
                    <a:lnTo>
                      <a:pt x="207" y="510"/>
                    </a:lnTo>
                    <a:lnTo>
                      <a:pt x="175" y="510"/>
                    </a:lnTo>
                    <a:lnTo>
                      <a:pt x="169" y="521"/>
                    </a:lnTo>
                    <a:lnTo>
                      <a:pt x="164" y="521"/>
                    </a:lnTo>
                    <a:lnTo>
                      <a:pt x="158" y="515"/>
                    </a:lnTo>
                    <a:lnTo>
                      <a:pt x="135" y="515"/>
                    </a:lnTo>
                    <a:lnTo>
                      <a:pt x="132" y="510"/>
                    </a:lnTo>
                    <a:lnTo>
                      <a:pt x="138" y="469"/>
                    </a:lnTo>
                    <a:lnTo>
                      <a:pt x="132" y="463"/>
                    </a:lnTo>
                    <a:lnTo>
                      <a:pt x="118" y="458"/>
                    </a:lnTo>
                    <a:lnTo>
                      <a:pt x="118" y="440"/>
                    </a:lnTo>
                    <a:lnTo>
                      <a:pt x="120" y="426"/>
                    </a:lnTo>
                    <a:lnTo>
                      <a:pt x="103" y="426"/>
                    </a:lnTo>
                    <a:lnTo>
                      <a:pt x="89" y="429"/>
                    </a:lnTo>
                    <a:lnTo>
                      <a:pt x="80" y="429"/>
                    </a:lnTo>
                    <a:lnTo>
                      <a:pt x="72" y="414"/>
                    </a:lnTo>
                    <a:lnTo>
                      <a:pt x="72" y="397"/>
                    </a:lnTo>
                    <a:lnTo>
                      <a:pt x="83" y="394"/>
                    </a:lnTo>
                    <a:lnTo>
                      <a:pt x="89" y="394"/>
                    </a:lnTo>
                    <a:lnTo>
                      <a:pt x="89" y="383"/>
                    </a:lnTo>
                    <a:lnTo>
                      <a:pt x="92" y="368"/>
                    </a:lnTo>
                    <a:lnTo>
                      <a:pt x="118" y="368"/>
                    </a:lnTo>
                    <a:lnTo>
                      <a:pt x="123" y="380"/>
                    </a:lnTo>
                    <a:lnTo>
                      <a:pt x="155" y="383"/>
                    </a:lnTo>
                    <a:lnTo>
                      <a:pt x="158" y="414"/>
                    </a:lnTo>
                    <a:lnTo>
                      <a:pt x="169" y="414"/>
                    </a:lnTo>
                    <a:lnTo>
                      <a:pt x="169" y="397"/>
                    </a:lnTo>
                    <a:lnTo>
                      <a:pt x="172" y="383"/>
                    </a:lnTo>
                    <a:lnTo>
                      <a:pt x="201" y="368"/>
                    </a:lnTo>
                    <a:lnTo>
                      <a:pt x="210" y="360"/>
                    </a:lnTo>
                    <a:lnTo>
                      <a:pt x="216" y="348"/>
                    </a:lnTo>
                    <a:lnTo>
                      <a:pt x="218" y="345"/>
                    </a:lnTo>
                    <a:lnTo>
                      <a:pt x="227" y="340"/>
                    </a:lnTo>
                    <a:lnTo>
                      <a:pt x="241" y="340"/>
                    </a:lnTo>
                    <a:lnTo>
                      <a:pt x="244" y="322"/>
                    </a:lnTo>
                    <a:lnTo>
                      <a:pt x="247" y="319"/>
                    </a:lnTo>
                    <a:lnTo>
                      <a:pt x="267" y="314"/>
                    </a:lnTo>
                    <a:lnTo>
                      <a:pt x="282" y="322"/>
                    </a:lnTo>
                    <a:lnTo>
                      <a:pt x="273" y="308"/>
                    </a:lnTo>
                    <a:lnTo>
                      <a:pt x="282" y="285"/>
                    </a:lnTo>
                    <a:lnTo>
                      <a:pt x="302" y="285"/>
                    </a:lnTo>
                    <a:lnTo>
                      <a:pt x="302" y="296"/>
                    </a:lnTo>
                    <a:lnTo>
                      <a:pt x="302" y="305"/>
                    </a:lnTo>
                    <a:lnTo>
                      <a:pt x="322" y="308"/>
                    </a:lnTo>
                    <a:lnTo>
                      <a:pt x="316" y="296"/>
                    </a:lnTo>
                    <a:lnTo>
                      <a:pt x="313" y="285"/>
                    </a:lnTo>
                    <a:lnTo>
                      <a:pt x="313" y="262"/>
                    </a:lnTo>
                    <a:lnTo>
                      <a:pt x="302" y="262"/>
                    </a:lnTo>
                    <a:lnTo>
                      <a:pt x="302" y="242"/>
                    </a:lnTo>
                    <a:lnTo>
                      <a:pt x="296" y="236"/>
                    </a:lnTo>
                    <a:lnTo>
                      <a:pt x="282" y="233"/>
                    </a:lnTo>
                    <a:lnTo>
                      <a:pt x="279" y="219"/>
                    </a:lnTo>
                    <a:lnTo>
                      <a:pt x="279" y="207"/>
                    </a:lnTo>
                    <a:lnTo>
                      <a:pt x="244" y="210"/>
                    </a:lnTo>
                    <a:lnTo>
                      <a:pt x="241" y="216"/>
                    </a:lnTo>
                    <a:lnTo>
                      <a:pt x="244" y="230"/>
                    </a:lnTo>
                    <a:lnTo>
                      <a:pt x="230" y="239"/>
                    </a:lnTo>
                    <a:lnTo>
                      <a:pt x="230" y="256"/>
                    </a:lnTo>
                    <a:lnTo>
                      <a:pt x="221" y="259"/>
                    </a:lnTo>
                    <a:lnTo>
                      <a:pt x="218" y="242"/>
                    </a:lnTo>
                    <a:lnTo>
                      <a:pt x="227" y="236"/>
                    </a:lnTo>
                    <a:lnTo>
                      <a:pt x="210" y="224"/>
                    </a:lnTo>
                    <a:lnTo>
                      <a:pt x="204" y="216"/>
                    </a:lnTo>
                    <a:lnTo>
                      <a:pt x="204" y="195"/>
                    </a:lnTo>
                    <a:lnTo>
                      <a:pt x="221" y="187"/>
                    </a:lnTo>
                    <a:lnTo>
                      <a:pt x="244" y="184"/>
                    </a:lnTo>
                    <a:lnTo>
                      <a:pt x="253" y="172"/>
                    </a:lnTo>
                    <a:lnTo>
                      <a:pt x="267" y="172"/>
                    </a:lnTo>
                    <a:lnTo>
                      <a:pt x="267" y="158"/>
                    </a:lnTo>
                    <a:lnTo>
                      <a:pt x="256" y="152"/>
                    </a:lnTo>
                    <a:lnTo>
                      <a:pt x="253" y="152"/>
                    </a:lnTo>
                    <a:lnTo>
                      <a:pt x="253" y="126"/>
                    </a:lnTo>
                    <a:lnTo>
                      <a:pt x="241" y="146"/>
                    </a:lnTo>
                    <a:lnTo>
                      <a:pt x="230" y="146"/>
                    </a:lnTo>
                    <a:lnTo>
                      <a:pt x="221" y="138"/>
                    </a:lnTo>
                    <a:lnTo>
                      <a:pt x="221" y="135"/>
                    </a:lnTo>
                    <a:lnTo>
                      <a:pt x="210" y="135"/>
                    </a:lnTo>
                    <a:lnTo>
                      <a:pt x="210" y="118"/>
                    </a:lnTo>
                    <a:lnTo>
                      <a:pt x="227" y="135"/>
                    </a:lnTo>
                    <a:lnTo>
                      <a:pt x="233" y="135"/>
                    </a:lnTo>
                    <a:lnTo>
                      <a:pt x="241" y="118"/>
                    </a:lnTo>
                    <a:lnTo>
                      <a:pt x="247" y="109"/>
                    </a:lnTo>
                    <a:lnTo>
                      <a:pt x="230" y="106"/>
                    </a:lnTo>
                    <a:lnTo>
                      <a:pt x="227" y="97"/>
                    </a:lnTo>
                    <a:lnTo>
                      <a:pt x="221" y="109"/>
                    </a:lnTo>
                    <a:lnTo>
                      <a:pt x="210" y="123"/>
                    </a:lnTo>
                    <a:lnTo>
                      <a:pt x="207" y="86"/>
                    </a:lnTo>
                    <a:lnTo>
                      <a:pt x="195" y="77"/>
                    </a:lnTo>
                    <a:lnTo>
                      <a:pt x="204" y="17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8" name="Freeform 28"/>
              <p:cNvSpPr>
                <a:spLocks/>
              </p:cNvSpPr>
              <p:nvPr/>
            </p:nvSpPr>
            <p:spPr bwMode="auto">
              <a:xfrm>
                <a:off x="2754" y="1926"/>
                <a:ext cx="695" cy="473"/>
              </a:xfrm>
              <a:custGeom>
                <a:avLst/>
                <a:gdLst>
                  <a:gd name="T0" fmla="*/ 112 w 695"/>
                  <a:gd name="T1" fmla="*/ 17 h 473"/>
                  <a:gd name="T2" fmla="*/ 66 w 695"/>
                  <a:gd name="T3" fmla="*/ 46 h 473"/>
                  <a:gd name="T4" fmla="*/ 66 w 695"/>
                  <a:gd name="T5" fmla="*/ 17 h 473"/>
                  <a:gd name="T6" fmla="*/ 37 w 695"/>
                  <a:gd name="T7" fmla="*/ 40 h 473"/>
                  <a:gd name="T8" fmla="*/ 20 w 695"/>
                  <a:gd name="T9" fmla="*/ 89 h 473"/>
                  <a:gd name="T10" fmla="*/ 31 w 695"/>
                  <a:gd name="T11" fmla="*/ 126 h 473"/>
                  <a:gd name="T12" fmla="*/ 80 w 695"/>
                  <a:gd name="T13" fmla="*/ 97 h 473"/>
                  <a:gd name="T14" fmla="*/ 126 w 695"/>
                  <a:gd name="T15" fmla="*/ 89 h 473"/>
                  <a:gd name="T16" fmla="*/ 155 w 695"/>
                  <a:gd name="T17" fmla="*/ 77 h 473"/>
                  <a:gd name="T18" fmla="*/ 210 w 695"/>
                  <a:gd name="T19" fmla="*/ 92 h 473"/>
                  <a:gd name="T20" fmla="*/ 221 w 695"/>
                  <a:gd name="T21" fmla="*/ 123 h 473"/>
                  <a:gd name="T22" fmla="*/ 279 w 695"/>
                  <a:gd name="T23" fmla="*/ 132 h 473"/>
                  <a:gd name="T24" fmla="*/ 296 w 695"/>
                  <a:gd name="T25" fmla="*/ 141 h 473"/>
                  <a:gd name="T26" fmla="*/ 328 w 695"/>
                  <a:gd name="T27" fmla="*/ 138 h 473"/>
                  <a:gd name="T28" fmla="*/ 325 w 695"/>
                  <a:gd name="T29" fmla="*/ 149 h 473"/>
                  <a:gd name="T30" fmla="*/ 331 w 695"/>
                  <a:gd name="T31" fmla="*/ 181 h 473"/>
                  <a:gd name="T32" fmla="*/ 339 w 695"/>
                  <a:gd name="T33" fmla="*/ 207 h 473"/>
                  <a:gd name="T34" fmla="*/ 345 w 695"/>
                  <a:gd name="T35" fmla="*/ 230 h 473"/>
                  <a:gd name="T36" fmla="*/ 328 w 695"/>
                  <a:gd name="T37" fmla="*/ 221 h 473"/>
                  <a:gd name="T38" fmla="*/ 302 w 695"/>
                  <a:gd name="T39" fmla="*/ 247 h 473"/>
                  <a:gd name="T40" fmla="*/ 319 w 695"/>
                  <a:gd name="T41" fmla="*/ 284 h 473"/>
                  <a:gd name="T42" fmla="*/ 339 w 695"/>
                  <a:gd name="T43" fmla="*/ 322 h 473"/>
                  <a:gd name="T44" fmla="*/ 371 w 695"/>
                  <a:gd name="T45" fmla="*/ 310 h 473"/>
                  <a:gd name="T46" fmla="*/ 351 w 695"/>
                  <a:gd name="T47" fmla="*/ 287 h 473"/>
                  <a:gd name="T48" fmla="*/ 339 w 695"/>
                  <a:gd name="T49" fmla="*/ 256 h 473"/>
                  <a:gd name="T50" fmla="*/ 359 w 695"/>
                  <a:gd name="T51" fmla="*/ 276 h 473"/>
                  <a:gd name="T52" fmla="*/ 380 w 695"/>
                  <a:gd name="T53" fmla="*/ 284 h 473"/>
                  <a:gd name="T54" fmla="*/ 377 w 695"/>
                  <a:gd name="T55" fmla="*/ 316 h 473"/>
                  <a:gd name="T56" fmla="*/ 359 w 695"/>
                  <a:gd name="T57" fmla="*/ 333 h 473"/>
                  <a:gd name="T58" fmla="*/ 357 w 695"/>
                  <a:gd name="T59" fmla="*/ 333 h 473"/>
                  <a:gd name="T60" fmla="*/ 357 w 695"/>
                  <a:gd name="T61" fmla="*/ 368 h 473"/>
                  <a:gd name="T62" fmla="*/ 348 w 695"/>
                  <a:gd name="T63" fmla="*/ 397 h 473"/>
                  <a:gd name="T64" fmla="*/ 342 w 695"/>
                  <a:gd name="T65" fmla="*/ 437 h 473"/>
                  <a:gd name="T66" fmla="*/ 362 w 695"/>
                  <a:gd name="T67" fmla="*/ 472 h 473"/>
                  <a:gd name="T68" fmla="*/ 394 w 695"/>
                  <a:gd name="T69" fmla="*/ 451 h 473"/>
                  <a:gd name="T70" fmla="*/ 397 w 695"/>
                  <a:gd name="T71" fmla="*/ 425 h 473"/>
                  <a:gd name="T72" fmla="*/ 443 w 695"/>
                  <a:gd name="T73" fmla="*/ 391 h 473"/>
                  <a:gd name="T74" fmla="*/ 443 w 695"/>
                  <a:gd name="T75" fmla="*/ 379 h 473"/>
                  <a:gd name="T76" fmla="*/ 429 w 695"/>
                  <a:gd name="T77" fmla="*/ 374 h 473"/>
                  <a:gd name="T78" fmla="*/ 478 w 695"/>
                  <a:gd name="T79" fmla="*/ 377 h 473"/>
                  <a:gd name="T80" fmla="*/ 483 w 695"/>
                  <a:gd name="T81" fmla="*/ 359 h 473"/>
                  <a:gd name="T82" fmla="*/ 518 w 695"/>
                  <a:gd name="T83" fmla="*/ 356 h 473"/>
                  <a:gd name="T84" fmla="*/ 547 w 695"/>
                  <a:gd name="T85" fmla="*/ 388 h 473"/>
                  <a:gd name="T86" fmla="*/ 593 w 695"/>
                  <a:gd name="T87" fmla="*/ 397 h 473"/>
                  <a:gd name="T88" fmla="*/ 633 w 695"/>
                  <a:gd name="T89" fmla="*/ 414 h 473"/>
                  <a:gd name="T90" fmla="*/ 685 w 695"/>
                  <a:gd name="T91" fmla="*/ 425 h 473"/>
                  <a:gd name="T92" fmla="*/ 691 w 695"/>
                  <a:gd name="T93" fmla="*/ 371 h 473"/>
                  <a:gd name="T94" fmla="*/ 679 w 695"/>
                  <a:gd name="T95" fmla="*/ 310 h 473"/>
                  <a:gd name="T96" fmla="*/ 656 w 695"/>
                  <a:gd name="T97" fmla="*/ 287 h 473"/>
                  <a:gd name="T98" fmla="*/ 645 w 695"/>
                  <a:gd name="T99" fmla="*/ 322 h 473"/>
                  <a:gd name="T100" fmla="*/ 604 w 695"/>
                  <a:gd name="T101" fmla="*/ 307 h 473"/>
                  <a:gd name="T102" fmla="*/ 647 w 695"/>
                  <a:gd name="T103" fmla="*/ 273 h 473"/>
                  <a:gd name="T104" fmla="*/ 610 w 695"/>
                  <a:gd name="T105" fmla="*/ 195 h 473"/>
                  <a:gd name="T106" fmla="*/ 541 w 695"/>
                  <a:gd name="T107" fmla="*/ 126 h 473"/>
                  <a:gd name="T108" fmla="*/ 472 w 695"/>
                  <a:gd name="T109" fmla="*/ 77 h 473"/>
                  <a:gd name="T110" fmla="*/ 382 w 695"/>
                  <a:gd name="T111" fmla="*/ 34 h 473"/>
                  <a:gd name="T112" fmla="*/ 296 w 695"/>
                  <a:gd name="T113" fmla="*/ 11 h 473"/>
                  <a:gd name="T114" fmla="*/ 215 w 695"/>
                  <a:gd name="T115" fmla="*/ 2 h 4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5"/>
                  <a:gd name="T175" fmla="*/ 0 h 473"/>
                  <a:gd name="T176" fmla="*/ 695 w 695"/>
                  <a:gd name="T177" fmla="*/ 473 h 4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5" h="473">
                    <a:moveTo>
                      <a:pt x="161" y="2"/>
                    </a:moveTo>
                    <a:lnTo>
                      <a:pt x="132" y="5"/>
                    </a:lnTo>
                    <a:lnTo>
                      <a:pt x="112" y="17"/>
                    </a:lnTo>
                    <a:lnTo>
                      <a:pt x="83" y="20"/>
                    </a:lnTo>
                    <a:lnTo>
                      <a:pt x="83" y="40"/>
                    </a:lnTo>
                    <a:lnTo>
                      <a:pt x="66" y="46"/>
                    </a:lnTo>
                    <a:lnTo>
                      <a:pt x="51" y="51"/>
                    </a:lnTo>
                    <a:lnTo>
                      <a:pt x="54" y="34"/>
                    </a:lnTo>
                    <a:lnTo>
                      <a:pt x="66" y="17"/>
                    </a:lnTo>
                    <a:lnTo>
                      <a:pt x="37" y="25"/>
                    </a:lnTo>
                    <a:lnTo>
                      <a:pt x="28" y="40"/>
                    </a:lnTo>
                    <a:lnTo>
                      <a:pt x="37" y="40"/>
                    </a:lnTo>
                    <a:lnTo>
                      <a:pt x="37" y="57"/>
                    </a:lnTo>
                    <a:lnTo>
                      <a:pt x="23" y="69"/>
                    </a:lnTo>
                    <a:lnTo>
                      <a:pt x="20" y="89"/>
                    </a:lnTo>
                    <a:lnTo>
                      <a:pt x="37" y="103"/>
                    </a:lnTo>
                    <a:lnTo>
                      <a:pt x="0" y="123"/>
                    </a:lnTo>
                    <a:lnTo>
                      <a:pt x="31" y="126"/>
                    </a:lnTo>
                    <a:lnTo>
                      <a:pt x="43" y="112"/>
                    </a:lnTo>
                    <a:lnTo>
                      <a:pt x="69" y="118"/>
                    </a:lnTo>
                    <a:lnTo>
                      <a:pt x="80" y="97"/>
                    </a:lnTo>
                    <a:lnTo>
                      <a:pt x="80" y="92"/>
                    </a:lnTo>
                    <a:lnTo>
                      <a:pt x="95" y="89"/>
                    </a:lnTo>
                    <a:lnTo>
                      <a:pt x="126" y="89"/>
                    </a:lnTo>
                    <a:lnTo>
                      <a:pt x="138" y="92"/>
                    </a:lnTo>
                    <a:lnTo>
                      <a:pt x="161" y="92"/>
                    </a:lnTo>
                    <a:lnTo>
                      <a:pt x="155" y="77"/>
                    </a:lnTo>
                    <a:lnTo>
                      <a:pt x="198" y="74"/>
                    </a:lnTo>
                    <a:lnTo>
                      <a:pt x="195" y="92"/>
                    </a:lnTo>
                    <a:lnTo>
                      <a:pt x="210" y="92"/>
                    </a:lnTo>
                    <a:lnTo>
                      <a:pt x="236" y="106"/>
                    </a:lnTo>
                    <a:lnTo>
                      <a:pt x="215" y="106"/>
                    </a:lnTo>
                    <a:lnTo>
                      <a:pt x="221" y="123"/>
                    </a:lnTo>
                    <a:lnTo>
                      <a:pt x="247" y="123"/>
                    </a:lnTo>
                    <a:lnTo>
                      <a:pt x="267" y="132"/>
                    </a:lnTo>
                    <a:lnTo>
                      <a:pt x="279" y="132"/>
                    </a:lnTo>
                    <a:lnTo>
                      <a:pt x="287" y="123"/>
                    </a:lnTo>
                    <a:lnTo>
                      <a:pt x="287" y="132"/>
                    </a:lnTo>
                    <a:lnTo>
                      <a:pt x="296" y="141"/>
                    </a:lnTo>
                    <a:lnTo>
                      <a:pt x="308" y="138"/>
                    </a:lnTo>
                    <a:lnTo>
                      <a:pt x="316" y="126"/>
                    </a:lnTo>
                    <a:lnTo>
                      <a:pt x="328" y="138"/>
                    </a:lnTo>
                    <a:lnTo>
                      <a:pt x="316" y="138"/>
                    </a:lnTo>
                    <a:lnTo>
                      <a:pt x="290" y="149"/>
                    </a:lnTo>
                    <a:lnTo>
                      <a:pt x="325" y="149"/>
                    </a:lnTo>
                    <a:lnTo>
                      <a:pt x="325" y="158"/>
                    </a:lnTo>
                    <a:lnTo>
                      <a:pt x="319" y="166"/>
                    </a:lnTo>
                    <a:lnTo>
                      <a:pt x="331" y="181"/>
                    </a:lnTo>
                    <a:lnTo>
                      <a:pt x="339" y="192"/>
                    </a:lnTo>
                    <a:lnTo>
                      <a:pt x="339" y="204"/>
                    </a:lnTo>
                    <a:lnTo>
                      <a:pt x="339" y="207"/>
                    </a:lnTo>
                    <a:lnTo>
                      <a:pt x="351" y="218"/>
                    </a:lnTo>
                    <a:lnTo>
                      <a:pt x="359" y="230"/>
                    </a:lnTo>
                    <a:lnTo>
                      <a:pt x="345" y="230"/>
                    </a:lnTo>
                    <a:lnTo>
                      <a:pt x="345" y="224"/>
                    </a:lnTo>
                    <a:lnTo>
                      <a:pt x="336" y="212"/>
                    </a:lnTo>
                    <a:lnTo>
                      <a:pt x="328" y="221"/>
                    </a:lnTo>
                    <a:lnTo>
                      <a:pt x="305" y="224"/>
                    </a:lnTo>
                    <a:lnTo>
                      <a:pt x="313" y="227"/>
                    </a:lnTo>
                    <a:lnTo>
                      <a:pt x="302" y="247"/>
                    </a:lnTo>
                    <a:lnTo>
                      <a:pt x="308" y="259"/>
                    </a:lnTo>
                    <a:lnTo>
                      <a:pt x="313" y="282"/>
                    </a:lnTo>
                    <a:lnTo>
                      <a:pt x="319" y="284"/>
                    </a:lnTo>
                    <a:lnTo>
                      <a:pt x="322" y="310"/>
                    </a:lnTo>
                    <a:lnTo>
                      <a:pt x="331" y="316"/>
                    </a:lnTo>
                    <a:lnTo>
                      <a:pt x="339" y="322"/>
                    </a:lnTo>
                    <a:lnTo>
                      <a:pt x="351" y="319"/>
                    </a:lnTo>
                    <a:lnTo>
                      <a:pt x="365" y="316"/>
                    </a:lnTo>
                    <a:lnTo>
                      <a:pt x="371" y="310"/>
                    </a:lnTo>
                    <a:lnTo>
                      <a:pt x="362" y="299"/>
                    </a:lnTo>
                    <a:lnTo>
                      <a:pt x="362" y="290"/>
                    </a:lnTo>
                    <a:lnTo>
                      <a:pt x="351" y="287"/>
                    </a:lnTo>
                    <a:lnTo>
                      <a:pt x="348" y="284"/>
                    </a:lnTo>
                    <a:lnTo>
                      <a:pt x="345" y="276"/>
                    </a:lnTo>
                    <a:lnTo>
                      <a:pt x="339" y="256"/>
                    </a:lnTo>
                    <a:lnTo>
                      <a:pt x="348" y="270"/>
                    </a:lnTo>
                    <a:lnTo>
                      <a:pt x="351" y="282"/>
                    </a:lnTo>
                    <a:lnTo>
                      <a:pt x="359" y="276"/>
                    </a:lnTo>
                    <a:lnTo>
                      <a:pt x="374" y="267"/>
                    </a:lnTo>
                    <a:lnTo>
                      <a:pt x="371" y="276"/>
                    </a:lnTo>
                    <a:lnTo>
                      <a:pt x="380" y="284"/>
                    </a:lnTo>
                    <a:lnTo>
                      <a:pt x="377" y="299"/>
                    </a:lnTo>
                    <a:lnTo>
                      <a:pt x="388" y="302"/>
                    </a:lnTo>
                    <a:lnTo>
                      <a:pt x="377" y="316"/>
                    </a:lnTo>
                    <a:lnTo>
                      <a:pt x="382" y="319"/>
                    </a:lnTo>
                    <a:lnTo>
                      <a:pt x="368" y="336"/>
                    </a:lnTo>
                    <a:lnTo>
                      <a:pt x="359" y="333"/>
                    </a:lnTo>
                    <a:lnTo>
                      <a:pt x="359" y="319"/>
                    </a:lnTo>
                    <a:lnTo>
                      <a:pt x="354" y="325"/>
                    </a:lnTo>
                    <a:lnTo>
                      <a:pt x="357" y="333"/>
                    </a:lnTo>
                    <a:lnTo>
                      <a:pt x="365" y="342"/>
                    </a:lnTo>
                    <a:lnTo>
                      <a:pt x="357" y="356"/>
                    </a:lnTo>
                    <a:lnTo>
                      <a:pt x="357" y="368"/>
                    </a:lnTo>
                    <a:lnTo>
                      <a:pt x="348" y="391"/>
                    </a:lnTo>
                    <a:lnTo>
                      <a:pt x="345" y="391"/>
                    </a:lnTo>
                    <a:lnTo>
                      <a:pt x="348" y="397"/>
                    </a:lnTo>
                    <a:lnTo>
                      <a:pt x="371" y="397"/>
                    </a:lnTo>
                    <a:lnTo>
                      <a:pt x="368" y="414"/>
                    </a:lnTo>
                    <a:lnTo>
                      <a:pt x="342" y="437"/>
                    </a:lnTo>
                    <a:lnTo>
                      <a:pt x="351" y="451"/>
                    </a:lnTo>
                    <a:lnTo>
                      <a:pt x="348" y="454"/>
                    </a:lnTo>
                    <a:lnTo>
                      <a:pt x="362" y="472"/>
                    </a:lnTo>
                    <a:lnTo>
                      <a:pt x="374" y="466"/>
                    </a:lnTo>
                    <a:lnTo>
                      <a:pt x="385" y="451"/>
                    </a:lnTo>
                    <a:lnTo>
                      <a:pt x="394" y="451"/>
                    </a:lnTo>
                    <a:lnTo>
                      <a:pt x="385" y="440"/>
                    </a:lnTo>
                    <a:lnTo>
                      <a:pt x="388" y="428"/>
                    </a:lnTo>
                    <a:lnTo>
                      <a:pt x="397" y="425"/>
                    </a:lnTo>
                    <a:lnTo>
                      <a:pt x="397" y="405"/>
                    </a:lnTo>
                    <a:lnTo>
                      <a:pt x="408" y="391"/>
                    </a:lnTo>
                    <a:lnTo>
                      <a:pt x="443" y="391"/>
                    </a:lnTo>
                    <a:lnTo>
                      <a:pt x="443" y="397"/>
                    </a:lnTo>
                    <a:lnTo>
                      <a:pt x="449" y="391"/>
                    </a:lnTo>
                    <a:lnTo>
                      <a:pt x="443" y="379"/>
                    </a:lnTo>
                    <a:lnTo>
                      <a:pt x="420" y="379"/>
                    </a:lnTo>
                    <a:lnTo>
                      <a:pt x="414" y="368"/>
                    </a:lnTo>
                    <a:lnTo>
                      <a:pt x="429" y="374"/>
                    </a:lnTo>
                    <a:lnTo>
                      <a:pt x="454" y="371"/>
                    </a:lnTo>
                    <a:lnTo>
                      <a:pt x="475" y="388"/>
                    </a:lnTo>
                    <a:lnTo>
                      <a:pt x="478" y="377"/>
                    </a:lnTo>
                    <a:lnTo>
                      <a:pt x="475" y="359"/>
                    </a:lnTo>
                    <a:lnTo>
                      <a:pt x="486" y="345"/>
                    </a:lnTo>
                    <a:lnTo>
                      <a:pt x="483" y="359"/>
                    </a:lnTo>
                    <a:lnTo>
                      <a:pt x="495" y="371"/>
                    </a:lnTo>
                    <a:lnTo>
                      <a:pt x="512" y="371"/>
                    </a:lnTo>
                    <a:lnTo>
                      <a:pt x="518" y="356"/>
                    </a:lnTo>
                    <a:lnTo>
                      <a:pt x="535" y="342"/>
                    </a:lnTo>
                    <a:lnTo>
                      <a:pt x="547" y="365"/>
                    </a:lnTo>
                    <a:lnTo>
                      <a:pt x="547" y="388"/>
                    </a:lnTo>
                    <a:lnTo>
                      <a:pt x="561" y="394"/>
                    </a:lnTo>
                    <a:lnTo>
                      <a:pt x="578" y="391"/>
                    </a:lnTo>
                    <a:lnTo>
                      <a:pt x="593" y="397"/>
                    </a:lnTo>
                    <a:lnTo>
                      <a:pt x="610" y="394"/>
                    </a:lnTo>
                    <a:lnTo>
                      <a:pt x="613" y="405"/>
                    </a:lnTo>
                    <a:lnTo>
                      <a:pt x="633" y="414"/>
                    </a:lnTo>
                    <a:lnTo>
                      <a:pt x="653" y="423"/>
                    </a:lnTo>
                    <a:lnTo>
                      <a:pt x="673" y="443"/>
                    </a:lnTo>
                    <a:lnTo>
                      <a:pt x="685" y="425"/>
                    </a:lnTo>
                    <a:lnTo>
                      <a:pt x="691" y="397"/>
                    </a:lnTo>
                    <a:lnTo>
                      <a:pt x="691" y="382"/>
                    </a:lnTo>
                    <a:lnTo>
                      <a:pt x="691" y="371"/>
                    </a:lnTo>
                    <a:lnTo>
                      <a:pt x="694" y="354"/>
                    </a:lnTo>
                    <a:lnTo>
                      <a:pt x="688" y="336"/>
                    </a:lnTo>
                    <a:lnTo>
                      <a:pt x="679" y="310"/>
                    </a:lnTo>
                    <a:lnTo>
                      <a:pt x="688" y="319"/>
                    </a:lnTo>
                    <a:lnTo>
                      <a:pt x="670" y="290"/>
                    </a:lnTo>
                    <a:lnTo>
                      <a:pt x="656" y="287"/>
                    </a:lnTo>
                    <a:lnTo>
                      <a:pt x="653" y="299"/>
                    </a:lnTo>
                    <a:lnTo>
                      <a:pt x="642" y="293"/>
                    </a:lnTo>
                    <a:lnTo>
                      <a:pt x="645" y="322"/>
                    </a:lnTo>
                    <a:lnTo>
                      <a:pt x="616" y="322"/>
                    </a:lnTo>
                    <a:lnTo>
                      <a:pt x="601" y="316"/>
                    </a:lnTo>
                    <a:lnTo>
                      <a:pt x="604" y="307"/>
                    </a:lnTo>
                    <a:lnTo>
                      <a:pt x="619" y="305"/>
                    </a:lnTo>
                    <a:lnTo>
                      <a:pt x="639" y="282"/>
                    </a:lnTo>
                    <a:lnTo>
                      <a:pt x="647" y="273"/>
                    </a:lnTo>
                    <a:lnTo>
                      <a:pt x="647" y="253"/>
                    </a:lnTo>
                    <a:lnTo>
                      <a:pt x="639" y="236"/>
                    </a:lnTo>
                    <a:lnTo>
                      <a:pt x="610" y="195"/>
                    </a:lnTo>
                    <a:lnTo>
                      <a:pt x="584" y="164"/>
                    </a:lnTo>
                    <a:lnTo>
                      <a:pt x="564" y="146"/>
                    </a:lnTo>
                    <a:lnTo>
                      <a:pt x="541" y="126"/>
                    </a:lnTo>
                    <a:lnTo>
                      <a:pt x="518" y="109"/>
                    </a:lnTo>
                    <a:lnTo>
                      <a:pt x="495" y="94"/>
                    </a:lnTo>
                    <a:lnTo>
                      <a:pt x="472" y="77"/>
                    </a:lnTo>
                    <a:lnTo>
                      <a:pt x="443" y="60"/>
                    </a:lnTo>
                    <a:lnTo>
                      <a:pt x="411" y="46"/>
                    </a:lnTo>
                    <a:lnTo>
                      <a:pt x="382" y="34"/>
                    </a:lnTo>
                    <a:lnTo>
                      <a:pt x="348" y="23"/>
                    </a:lnTo>
                    <a:lnTo>
                      <a:pt x="322" y="17"/>
                    </a:lnTo>
                    <a:lnTo>
                      <a:pt x="296" y="11"/>
                    </a:lnTo>
                    <a:lnTo>
                      <a:pt x="267" y="5"/>
                    </a:lnTo>
                    <a:lnTo>
                      <a:pt x="241" y="2"/>
                    </a:lnTo>
                    <a:lnTo>
                      <a:pt x="215" y="2"/>
                    </a:lnTo>
                    <a:lnTo>
                      <a:pt x="187" y="0"/>
                    </a:lnTo>
                    <a:lnTo>
                      <a:pt x="161" y="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9" name="Freeform 29"/>
              <p:cNvSpPr>
                <a:spLocks/>
              </p:cNvSpPr>
              <p:nvPr/>
            </p:nvSpPr>
            <p:spPr bwMode="auto">
              <a:xfrm>
                <a:off x="3103" y="2317"/>
                <a:ext cx="384" cy="494"/>
              </a:xfrm>
              <a:custGeom>
                <a:avLst/>
                <a:gdLst>
                  <a:gd name="T0" fmla="*/ 192 w 384"/>
                  <a:gd name="T1" fmla="*/ 8 h 494"/>
                  <a:gd name="T2" fmla="*/ 158 w 384"/>
                  <a:gd name="T3" fmla="*/ 23 h 494"/>
                  <a:gd name="T4" fmla="*/ 152 w 384"/>
                  <a:gd name="T5" fmla="*/ 43 h 494"/>
                  <a:gd name="T6" fmla="*/ 109 w 384"/>
                  <a:gd name="T7" fmla="*/ 54 h 494"/>
                  <a:gd name="T8" fmla="*/ 63 w 384"/>
                  <a:gd name="T9" fmla="*/ 60 h 494"/>
                  <a:gd name="T10" fmla="*/ 46 w 384"/>
                  <a:gd name="T11" fmla="*/ 83 h 494"/>
                  <a:gd name="T12" fmla="*/ 23 w 384"/>
                  <a:gd name="T13" fmla="*/ 106 h 494"/>
                  <a:gd name="T14" fmla="*/ 17 w 384"/>
                  <a:gd name="T15" fmla="*/ 141 h 494"/>
                  <a:gd name="T16" fmla="*/ 5 w 384"/>
                  <a:gd name="T17" fmla="*/ 167 h 494"/>
                  <a:gd name="T18" fmla="*/ 11 w 384"/>
                  <a:gd name="T19" fmla="*/ 204 h 494"/>
                  <a:gd name="T20" fmla="*/ 25 w 384"/>
                  <a:gd name="T21" fmla="*/ 247 h 494"/>
                  <a:gd name="T22" fmla="*/ 71 w 384"/>
                  <a:gd name="T23" fmla="*/ 276 h 494"/>
                  <a:gd name="T24" fmla="*/ 115 w 384"/>
                  <a:gd name="T25" fmla="*/ 259 h 494"/>
                  <a:gd name="T26" fmla="*/ 141 w 384"/>
                  <a:gd name="T27" fmla="*/ 242 h 494"/>
                  <a:gd name="T28" fmla="*/ 158 w 384"/>
                  <a:gd name="T29" fmla="*/ 247 h 494"/>
                  <a:gd name="T30" fmla="*/ 184 w 384"/>
                  <a:gd name="T31" fmla="*/ 250 h 494"/>
                  <a:gd name="T32" fmla="*/ 190 w 384"/>
                  <a:gd name="T33" fmla="*/ 285 h 494"/>
                  <a:gd name="T34" fmla="*/ 207 w 384"/>
                  <a:gd name="T35" fmla="*/ 296 h 494"/>
                  <a:gd name="T36" fmla="*/ 230 w 384"/>
                  <a:gd name="T37" fmla="*/ 340 h 494"/>
                  <a:gd name="T38" fmla="*/ 215 w 384"/>
                  <a:gd name="T39" fmla="*/ 369 h 494"/>
                  <a:gd name="T40" fmla="*/ 218 w 384"/>
                  <a:gd name="T41" fmla="*/ 394 h 494"/>
                  <a:gd name="T42" fmla="*/ 236 w 384"/>
                  <a:gd name="T43" fmla="*/ 429 h 494"/>
                  <a:gd name="T44" fmla="*/ 247 w 384"/>
                  <a:gd name="T45" fmla="*/ 469 h 494"/>
                  <a:gd name="T46" fmla="*/ 264 w 384"/>
                  <a:gd name="T47" fmla="*/ 493 h 494"/>
                  <a:gd name="T48" fmla="*/ 299 w 384"/>
                  <a:gd name="T49" fmla="*/ 455 h 494"/>
                  <a:gd name="T50" fmla="*/ 342 w 384"/>
                  <a:gd name="T51" fmla="*/ 374 h 494"/>
                  <a:gd name="T52" fmla="*/ 371 w 384"/>
                  <a:gd name="T53" fmla="*/ 291 h 494"/>
                  <a:gd name="T54" fmla="*/ 374 w 384"/>
                  <a:gd name="T55" fmla="*/ 236 h 494"/>
                  <a:gd name="T56" fmla="*/ 371 w 384"/>
                  <a:gd name="T57" fmla="*/ 216 h 494"/>
                  <a:gd name="T58" fmla="*/ 374 w 384"/>
                  <a:gd name="T59" fmla="*/ 147 h 494"/>
                  <a:gd name="T60" fmla="*/ 380 w 384"/>
                  <a:gd name="T61" fmla="*/ 98 h 494"/>
                  <a:gd name="T62" fmla="*/ 380 w 384"/>
                  <a:gd name="T63" fmla="*/ 80 h 494"/>
                  <a:gd name="T64" fmla="*/ 374 w 384"/>
                  <a:gd name="T65" fmla="*/ 54 h 494"/>
                  <a:gd name="T66" fmla="*/ 357 w 384"/>
                  <a:gd name="T67" fmla="*/ 28 h 494"/>
                  <a:gd name="T68" fmla="*/ 334 w 384"/>
                  <a:gd name="T69" fmla="*/ 60 h 494"/>
                  <a:gd name="T70" fmla="*/ 299 w 384"/>
                  <a:gd name="T71" fmla="*/ 54 h 494"/>
                  <a:gd name="T72" fmla="*/ 273 w 384"/>
                  <a:gd name="T73" fmla="*/ 46 h 494"/>
                  <a:gd name="T74" fmla="*/ 250 w 384"/>
                  <a:gd name="T75" fmla="*/ 25 h 494"/>
                  <a:gd name="T76" fmla="*/ 221 w 384"/>
                  <a:gd name="T77" fmla="*/ 8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4"/>
                  <a:gd name="T118" fmla="*/ 0 h 494"/>
                  <a:gd name="T119" fmla="*/ 384 w 384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4" h="494">
                    <a:moveTo>
                      <a:pt x="195" y="0"/>
                    </a:moveTo>
                    <a:lnTo>
                      <a:pt x="192" y="8"/>
                    </a:lnTo>
                    <a:lnTo>
                      <a:pt x="164" y="23"/>
                    </a:lnTo>
                    <a:lnTo>
                      <a:pt x="158" y="23"/>
                    </a:lnTo>
                    <a:lnTo>
                      <a:pt x="149" y="34"/>
                    </a:lnTo>
                    <a:lnTo>
                      <a:pt x="152" y="43"/>
                    </a:lnTo>
                    <a:lnTo>
                      <a:pt x="141" y="51"/>
                    </a:lnTo>
                    <a:lnTo>
                      <a:pt x="109" y="54"/>
                    </a:lnTo>
                    <a:lnTo>
                      <a:pt x="92" y="40"/>
                    </a:lnTo>
                    <a:lnTo>
                      <a:pt x="63" y="60"/>
                    </a:lnTo>
                    <a:lnTo>
                      <a:pt x="57" y="66"/>
                    </a:lnTo>
                    <a:lnTo>
                      <a:pt x="46" y="83"/>
                    </a:lnTo>
                    <a:lnTo>
                      <a:pt x="28" y="83"/>
                    </a:lnTo>
                    <a:lnTo>
                      <a:pt x="23" y="106"/>
                    </a:lnTo>
                    <a:lnTo>
                      <a:pt x="23" y="123"/>
                    </a:lnTo>
                    <a:lnTo>
                      <a:pt x="17" y="141"/>
                    </a:lnTo>
                    <a:lnTo>
                      <a:pt x="11" y="144"/>
                    </a:lnTo>
                    <a:lnTo>
                      <a:pt x="5" y="167"/>
                    </a:lnTo>
                    <a:lnTo>
                      <a:pt x="0" y="184"/>
                    </a:lnTo>
                    <a:lnTo>
                      <a:pt x="11" y="204"/>
                    </a:lnTo>
                    <a:lnTo>
                      <a:pt x="11" y="224"/>
                    </a:lnTo>
                    <a:lnTo>
                      <a:pt x="25" y="247"/>
                    </a:lnTo>
                    <a:lnTo>
                      <a:pt x="57" y="271"/>
                    </a:lnTo>
                    <a:lnTo>
                      <a:pt x="71" y="276"/>
                    </a:lnTo>
                    <a:lnTo>
                      <a:pt x="97" y="265"/>
                    </a:lnTo>
                    <a:lnTo>
                      <a:pt x="115" y="259"/>
                    </a:lnTo>
                    <a:lnTo>
                      <a:pt x="138" y="245"/>
                    </a:lnTo>
                    <a:lnTo>
                      <a:pt x="141" y="242"/>
                    </a:lnTo>
                    <a:lnTo>
                      <a:pt x="149" y="239"/>
                    </a:lnTo>
                    <a:lnTo>
                      <a:pt x="158" y="247"/>
                    </a:lnTo>
                    <a:lnTo>
                      <a:pt x="172" y="242"/>
                    </a:lnTo>
                    <a:lnTo>
                      <a:pt x="184" y="250"/>
                    </a:lnTo>
                    <a:lnTo>
                      <a:pt x="187" y="273"/>
                    </a:lnTo>
                    <a:lnTo>
                      <a:pt x="190" y="285"/>
                    </a:lnTo>
                    <a:lnTo>
                      <a:pt x="195" y="288"/>
                    </a:lnTo>
                    <a:lnTo>
                      <a:pt x="207" y="296"/>
                    </a:lnTo>
                    <a:lnTo>
                      <a:pt x="215" y="305"/>
                    </a:lnTo>
                    <a:lnTo>
                      <a:pt x="230" y="340"/>
                    </a:lnTo>
                    <a:lnTo>
                      <a:pt x="224" y="343"/>
                    </a:lnTo>
                    <a:lnTo>
                      <a:pt x="215" y="369"/>
                    </a:lnTo>
                    <a:lnTo>
                      <a:pt x="213" y="377"/>
                    </a:lnTo>
                    <a:lnTo>
                      <a:pt x="218" y="394"/>
                    </a:lnTo>
                    <a:lnTo>
                      <a:pt x="230" y="412"/>
                    </a:lnTo>
                    <a:lnTo>
                      <a:pt x="236" y="429"/>
                    </a:lnTo>
                    <a:lnTo>
                      <a:pt x="239" y="446"/>
                    </a:lnTo>
                    <a:lnTo>
                      <a:pt x="247" y="469"/>
                    </a:lnTo>
                    <a:lnTo>
                      <a:pt x="247" y="493"/>
                    </a:lnTo>
                    <a:lnTo>
                      <a:pt x="264" y="493"/>
                    </a:lnTo>
                    <a:lnTo>
                      <a:pt x="279" y="487"/>
                    </a:lnTo>
                    <a:lnTo>
                      <a:pt x="299" y="455"/>
                    </a:lnTo>
                    <a:lnTo>
                      <a:pt x="319" y="420"/>
                    </a:lnTo>
                    <a:lnTo>
                      <a:pt x="342" y="374"/>
                    </a:lnTo>
                    <a:lnTo>
                      <a:pt x="359" y="325"/>
                    </a:lnTo>
                    <a:lnTo>
                      <a:pt x="371" y="291"/>
                    </a:lnTo>
                    <a:lnTo>
                      <a:pt x="380" y="247"/>
                    </a:lnTo>
                    <a:lnTo>
                      <a:pt x="374" y="236"/>
                    </a:lnTo>
                    <a:lnTo>
                      <a:pt x="374" y="227"/>
                    </a:lnTo>
                    <a:lnTo>
                      <a:pt x="371" y="216"/>
                    </a:lnTo>
                    <a:lnTo>
                      <a:pt x="368" y="175"/>
                    </a:lnTo>
                    <a:lnTo>
                      <a:pt x="374" y="147"/>
                    </a:lnTo>
                    <a:lnTo>
                      <a:pt x="383" y="121"/>
                    </a:lnTo>
                    <a:lnTo>
                      <a:pt x="380" y="98"/>
                    </a:lnTo>
                    <a:lnTo>
                      <a:pt x="380" y="86"/>
                    </a:lnTo>
                    <a:lnTo>
                      <a:pt x="380" y="80"/>
                    </a:lnTo>
                    <a:lnTo>
                      <a:pt x="374" y="66"/>
                    </a:lnTo>
                    <a:lnTo>
                      <a:pt x="374" y="54"/>
                    </a:lnTo>
                    <a:lnTo>
                      <a:pt x="365" y="28"/>
                    </a:lnTo>
                    <a:lnTo>
                      <a:pt x="357" y="28"/>
                    </a:lnTo>
                    <a:lnTo>
                      <a:pt x="345" y="51"/>
                    </a:lnTo>
                    <a:lnTo>
                      <a:pt x="334" y="60"/>
                    </a:lnTo>
                    <a:lnTo>
                      <a:pt x="325" y="49"/>
                    </a:lnTo>
                    <a:lnTo>
                      <a:pt x="299" y="54"/>
                    </a:lnTo>
                    <a:lnTo>
                      <a:pt x="287" y="43"/>
                    </a:lnTo>
                    <a:lnTo>
                      <a:pt x="273" y="46"/>
                    </a:lnTo>
                    <a:lnTo>
                      <a:pt x="259" y="28"/>
                    </a:lnTo>
                    <a:lnTo>
                      <a:pt x="250" y="25"/>
                    </a:lnTo>
                    <a:lnTo>
                      <a:pt x="236" y="17"/>
                    </a:lnTo>
                    <a:lnTo>
                      <a:pt x="221" y="8"/>
                    </a:lnTo>
                    <a:lnTo>
                      <a:pt x="19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0" name="Freeform 30"/>
              <p:cNvSpPr>
                <a:spLocks/>
              </p:cNvSpPr>
              <p:nvPr/>
            </p:nvSpPr>
            <p:spPr bwMode="auto">
              <a:xfrm>
                <a:off x="2846" y="2197"/>
                <a:ext cx="47" cy="81"/>
              </a:xfrm>
              <a:custGeom>
                <a:avLst/>
                <a:gdLst>
                  <a:gd name="T0" fmla="*/ 15 w 47"/>
                  <a:gd name="T1" fmla="*/ 0 h 81"/>
                  <a:gd name="T2" fmla="*/ 0 w 47"/>
                  <a:gd name="T3" fmla="*/ 11 h 81"/>
                  <a:gd name="T4" fmla="*/ 12 w 47"/>
                  <a:gd name="T5" fmla="*/ 22 h 81"/>
                  <a:gd name="T6" fmla="*/ 18 w 47"/>
                  <a:gd name="T7" fmla="*/ 22 h 81"/>
                  <a:gd name="T8" fmla="*/ 24 w 47"/>
                  <a:gd name="T9" fmla="*/ 40 h 81"/>
                  <a:gd name="T10" fmla="*/ 15 w 47"/>
                  <a:gd name="T11" fmla="*/ 54 h 81"/>
                  <a:gd name="T12" fmla="*/ 0 w 47"/>
                  <a:gd name="T13" fmla="*/ 57 h 81"/>
                  <a:gd name="T14" fmla="*/ 15 w 47"/>
                  <a:gd name="T15" fmla="*/ 60 h 81"/>
                  <a:gd name="T16" fmla="*/ 30 w 47"/>
                  <a:gd name="T17" fmla="*/ 80 h 81"/>
                  <a:gd name="T18" fmla="*/ 30 w 47"/>
                  <a:gd name="T19" fmla="*/ 71 h 81"/>
                  <a:gd name="T20" fmla="*/ 36 w 47"/>
                  <a:gd name="T21" fmla="*/ 71 h 81"/>
                  <a:gd name="T22" fmla="*/ 36 w 47"/>
                  <a:gd name="T23" fmla="*/ 54 h 81"/>
                  <a:gd name="T24" fmla="*/ 42 w 47"/>
                  <a:gd name="T25" fmla="*/ 60 h 81"/>
                  <a:gd name="T26" fmla="*/ 46 w 47"/>
                  <a:gd name="T27" fmla="*/ 54 h 81"/>
                  <a:gd name="T28" fmla="*/ 39 w 47"/>
                  <a:gd name="T29" fmla="*/ 42 h 81"/>
                  <a:gd name="T30" fmla="*/ 42 w 47"/>
                  <a:gd name="T31" fmla="*/ 31 h 81"/>
                  <a:gd name="T32" fmla="*/ 33 w 47"/>
                  <a:gd name="T33" fmla="*/ 20 h 81"/>
                  <a:gd name="T34" fmla="*/ 30 w 47"/>
                  <a:gd name="T35" fmla="*/ 17 h 81"/>
                  <a:gd name="T36" fmla="*/ 15 w 4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81"/>
                  <a:gd name="T59" fmla="*/ 47 w 47"/>
                  <a:gd name="T60" fmla="*/ 81 h 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81">
                    <a:moveTo>
                      <a:pt x="15" y="0"/>
                    </a:moveTo>
                    <a:lnTo>
                      <a:pt x="0" y="1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4" y="40"/>
                    </a:lnTo>
                    <a:lnTo>
                      <a:pt x="15" y="54"/>
                    </a:lnTo>
                    <a:lnTo>
                      <a:pt x="0" y="57"/>
                    </a:lnTo>
                    <a:lnTo>
                      <a:pt x="15" y="60"/>
                    </a:lnTo>
                    <a:lnTo>
                      <a:pt x="30" y="80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6" y="54"/>
                    </a:lnTo>
                    <a:lnTo>
                      <a:pt x="39" y="42"/>
                    </a:lnTo>
                    <a:lnTo>
                      <a:pt x="42" y="31"/>
                    </a:lnTo>
                    <a:lnTo>
                      <a:pt x="33" y="20"/>
                    </a:lnTo>
                    <a:lnTo>
                      <a:pt x="30" y="17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1" name="Freeform 31"/>
              <p:cNvSpPr>
                <a:spLocks/>
              </p:cNvSpPr>
              <p:nvPr/>
            </p:nvSpPr>
            <p:spPr bwMode="auto">
              <a:xfrm>
                <a:off x="2875" y="2153"/>
                <a:ext cx="47" cy="47"/>
              </a:xfrm>
              <a:custGeom>
                <a:avLst/>
                <a:gdLst>
                  <a:gd name="T0" fmla="*/ 46 w 47"/>
                  <a:gd name="T1" fmla="*/ 0 h 47"/>
                  <a:gd name="T2" fmla="*/ 39 w 47"/>
                  <a:gd name="T3" fmla="*/ 16 h 47"/>
                  <a:gd name="T4" fmla="*/ 9 w 47"/>
                  <a:gd name="T5" fmla="*/ 46 h 47"/>
                  <a:gd name="T6" fmla="*/ 0 w 47"/>
                  <a:gd name="T7" fmla="*/ 33 h 47"/>
                  <a:gd name="T8" fmla="*/ 19 w 47"/>
                  <a:gd name="T9" fmla="*/ 12 h 47"/>
                  <a:gd name="T10" fmla="*/ 26 w 47"/>
                  <a:gd name="T11" fmla="*/ 0 h 47"/>
                  <a:gd name="T12" fmla="*/ 46 w 4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7"/>
                  <a:gd name="T23" fmla="*/ 47 w 4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7">
                    <a:moveTo>
                      <a:pt x="46" y="0"/>
                    </a:moveTo>
                    <a:lnTo>
                      <a:pt x="39" y="16"/>
                    </a:lnTo>
                    <a:lnTo>
                      <a:pt x="9" y="46"/>
                    </a:lnTo>
                    <a:lnTo>
                      <a:pt x="0" y="33"/>
                    </a:lnTo>
                    <a:lnTo>
                      <a:pt x="19" y="12"/>
                    </a:lnTo>
                    <a:lnTo>
                      <a:pt x="26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2" name="Freeform 32"/>
              <p:cNvSpPr>
                <a:spLocks/>
              </p:cNvSpPr>
              <p:nvPr/>
            </p:nvSpPr>
            <p:spPr bwMode="auto">
              <a:xfrm>
                <a:off x="2904" y="2156"/>
                <a:ext cx="79" cy="134"/>
              </a:xfrm>
              <a:custGeom>
                <a:avLst/>
                <a:gdLst>
                  <a:gd name="T0" fmla="*/ 57 w 79"/>
                  <a:gd name="T1" fmla="*/ 0 h 134"/>
                  <a:gd name="T2" fmla="*/ 52 w 79"/>
                  <a:gd name="T3" fmla="*/ 8 h 134"/>
                  <a:gd name="T4" fmla="*/ 43 w 79"/>
                  <a:gd name="T5" fmla="*/ 0 h 134"/>
                  <a:gd name="T6" fmla="*/ 26 w 79"/>
                  <a:gd name="T7" fmla="*/ 2 h 134"/>
                  <a:gd name="T8" fmla="*/ 17 w 79"/>
                  <a:gd name="T9" fmla="*/ 11 h 134"/>
                  <a:gd name="T10" fmla="*/ 11 w 79"/>
                  <a:gd name="T11" fmla="*/ 11 h 134"/>
                  <a:gd name="T12" fmla="*/ 5 w 79"/>
                  <a:gd name="T13" fmla="*/ 23 h 134"/>
                  <a:gd name="T14" fmla="*/ 0 w 79"/>
                  <a:gd name="T15" fmla="*/ 28 h 134"/>
                  <a:gd name="T16" fmla="*/ 0 w 79"/>
                  <a:gd name="T17" fmla="*/ 37 h 134"/>
                  <a:gd name="T18" fmla="*/ 11 w 79"/>
                  <a:gd name="T19" fmla="*/ 43 h 134"/>
                  <a:gd name="T20" fmla="*/ 14 w 79"/>
                  <a:gd name="T21" fmla="*/ 52 h 134"/>
                  <a:gd name="T22" fmla="*/ 14 w 79"/>
                  <a:gd name="T23" fmla="*/ 66 h 134"/>
                  <a:gd name="T24" fmla="*/ 17 w 79"/>
                  <a:gd name="T25" fmla="*/ 78 h 134"/>
                  <a:gd name="T26" fmla="*/ 23 w 79"/>
                  <a:gd name="T27" fmla="*/ 83 h 134"/>
                  <a:gd name="T28" fmla="*/ 14 w 79"/>
                  <a:gd name="T29" fmla="*/ 95 h 134"/>
                  <a:gd name="T30" fmla="*/ 14 w 79"/>
                  <a:gd name="T31" fmla="*/ 101 h 134"/>
                  <a:gd name="T32" fmla="*/ 17 w 79"/>
                  <a:gd name="T33" fmla="*/ 118 h 134"/>
                  <a:gd name="T34" fmla="*/ 20 w 79"/>
                  <a:gd name="T35" fmla="*/ 130 h 134"/>
                  <a:gd name="T36" fmla="*/ 26 w 79"/>
                  <a:gd name="T37" fmla="*/ 127 h 134"/>
                  <a:gd name="T38" fmla="*/ 31 w 79"/>
                  <a:gd name="T39" fmla="*/ 133 h 134"/>
                  <a:gd name="T40" fmla="*/ 43 w 79"/>
                  <a:gd name="T41" fmla="*/ 130 h 134"/>
                  <a:gd name="T42" fmla="*/ 46 w 79"/>
                  <a:gd name="T43" fmla="*/ 115 h 134"/>
                  <a:gd name="T44" fmla="*/ 46 w 79"/>
                  <a:gd name="T45" fmla="*/ 109 h 134"/>
                  <a:gd name="T46" fmla="*/ 52 w 79"/>
                  <a:gd name="T47" fmla="*/ 101 h 134"/>
                  <a:gd name="T48" fmla="*/ 60 w 79"/>
                  <a:gd name="T49" fmla="*/ 98 h 134"/>
                  <a:gd name="T50" fmla="*/ 69 w 79"/>
                  <a:gd name="T51" fmla="*/ 80 h 134"/>
                  <a:gd name="T52" fmla="*/ 75 w 79"/>
                  <a:gd name="T53" fmla="*/ 80 h 134"/>
                  <a:gd name="T54" fmla="*/ 78 w 79"/>
                  <a:gd name="T55" fmla="*/ 72 h 134"/>
                  <a:gd name="T56" fmla="*/ 78 w 79"/>
                  <a:gd name="T57" fmla="*/ 63 h 134"/>
                  <a:gd name="T58" fmla="*/ 72 w 79"/>
                  <a:gd name="T59" fmla="*/ 57 h 134"/>
                  <a:gd name="T60" fmla="*/ 72 w 79"/>
                  <a:gd name="T61" fmla="*/ 43 h 134"/>
                  <a:gd name="T62" fmla="*/ 66 w 79"/>
                  <a:gd name="T63" fmla="*/ 34 h 134"/>
                  <a:gd name="T64" fmla="*/ 60 w 79"/>
                  <a:gd name="T65" fmla="*/ 20 h 134"/>
                  <a:gd name="T66" fmla="*/ 57 w 79"/>
                  <a:gd name="T67" fmla="*/ 0 h 1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"/>
                  <a:gd name="T103" fmla="*/ 0 h 134"/>
                  <a:gd name="T104" fmla="*/ 79 w 79"/>
                  <a:gd name="T105" fmla="*/ 134 h 1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" h="134">
                    <a:moveTo>
                      <a:pt x="57" y="0"/>
                    </a:moveTo>
                    <a:lnTo>
                      <a:pt x="52" y="8"/>
                    </a:lnTo>
                    <a:lnTo>
                      <a:pt x="43" y="0"/>
                    </a:lnTo>
                    <a:lnTo>
                      <a:pt x="26" y="2"/>
                    </a:lnTo>
                    <a:lnTo>
                      <a:pt x="17" y="11"/>
                    </a:lnTo>
                    <a:lnTo>
                      <a:pt x="11" y="11"/>
                    </a:lnTo>
                    <a:lnTo>
                      <a:pt x="5" y="23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11" y="43"/>
                    </a:lnTo>
                    <a:lnTo>
                      <a:pt x="14" y="52"/>
                    </a:lnTo>
                    <a:lnTo>
                      <a:pt x="14" y="66"/>
                    </a:lnTo>
                    <a:lnTo>
                      <a:pt x="17" y="78"/>
                    </a:lnTo>
                    <a:lnTo>
                      <a:pt x="23" y="83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17" y="118"/>
                    </a:lnTo>
                    <a:lnTo>
                      <a:pt x="20" y="130"/>
                    </a:lnTo>
                    <a:lnTo>
                      <a:pt x="26" y="127"/>
                    </a:lnTo>
                    <a:lnTo>
                      <a:pt x="31" y="133"/>
                    </a:lnTo>
                    <a:lnTo>
                      <a:pt x="43" y="130"/>
                    </a:lnTo>
                    <a:lnTo>
                      <a:pt x="46" y="115"/>
                    </a:lnTo>
                    <a:lnTo>
                      <a:pt x="46" y="109"/>
                    </a:lnTo>
                    <a:lnTo>
                      <a:pt x="52" y="101"/>
                    </a:lnTo>
                    <a:lnTo>
                      <a:pt x="60" y="98"/>
                    </a:lnTo>
                    <a:lnTo>
                      <a:pt x="69" y="80"/>
                    </a:lnTo>
                    <a:lnTo>
                      <a:pt x="75" y="80"/>
                    </a:lnTo>
                    <a:lnTo>
                      <a:pt x="78" y="72"/>
                    </a:lnTo>
                    <a:lnTo>
                      <a:pt x="78" y="63"/>
                    </a:lnTo>
                    <a:lnTo>
                      <a:pt x="72" y="57"/>
                    </a:lnTo>
                    <a:lnTo>
                      <a:pt x="72" y="43"/>
                    </a:lnTo>
                    <a:lnTo>
                      <a:pt x="66" y="34"/>
                    </a:lnTo>
                    <a:lnTo>
                      <a:pt x="60" y="2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3" name="Freeform 33"/>
              <p:cNvSpPr>
                <a:spLocks/>
              </p:cNvSpPr>
              <p:nvPr/>
            </p:nvSpPr>
            <p:spPr bwMode="auto">
              <a:xfrm>
                <a:off x="2999" y="2243"/>
                <a:ext cx="47" cy="47"/>
              </a:xfrm>
              <a:custGeom>
                <a:avLst/>
                <a:gdLst>
                  <a:gd name="T0" fmla="*/ 30 w 47"/>
                  <a:gd name="T1" fmla="*/ 0 h 47"/>
                  <a:gd name="T2" fmla="*/ 46 w 47"/>
                  <a:gd name="T3" fmla="*/ 15 h 47"/>
                  <a:gd name="T4" fmla="*/ 30 w 47"/>
                  <a:gd name="T5" fmla="*/ 46 h 47"/>
                  <a:gd name="T6" fmla="*/ 7 w 47"/>
                  <a:gd name="T7" fmla="*/ 46 h 47"/>
                  <a:gd name="T8" fmla="*/ 0 w 47"/>
                  <a:gd name="T9" fmla="*/ 15 h 47"/>
                  <a:gd name="T10" fmla="*/ 30 w 4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47"/>
                  <a:gd name="T20" fmla="*/ 47 w 47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47">
                    <a:moveTo>
                      <a:pt x="30" y="0"/>
                    </a:moveTo>
                    <a:lnTo>
                      <a:pt x="46" y="15"/>
                    </a:lnTo>
                    <a:lnTo>
                      <a:pt x="30" y="46"/>
                    </a:lnTo>
                    <a:lnTo>
                      <a:pt x="7" y="46"/>
                    </a:lnTo>
                    <a:lnTo>
                      <a:pt x="0" y="15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4" name="Freeform 34"/>
              <p:cNvSpPr>
                <a:spLocks/>
              </p:cNvSpPr>
              <p:nvPr/>
            </p:nvSpPr>
            <p:spPr bwMode="auto">
              <a:xfrm>
                <a:off x="3068" y="2271"/>
                <a:ext cx="47" cy="47"/>
              </a:xfrm>
              <a:custGeom>
                <a:avLst/>
                <a:gdLst>
                  <a:gd name="T0" fmla="*/ 46 w 47"/>
                  <a:gd name="T1" fmla="*/ 33 h 47"/>
                  <a:gd name="T2" fmla="*/ 30 w 47"/>
                  <a:gd name="T3" fmla="*/ 12 h 47"/>
                  <a:gd name="T4" fmla="*/ 15 w 47"/>
                  <a:gd name="T5" fmla="*/ 6 h 47"/>
                  <a:gd name="T6" fmla="*/ 0 w 47"/>
                  <a:gd name="T7" fmla="*/ 0 h 47"/>
                  <a:gd name="T8" fmla="*/ 0 w 47"/>
                  <a:gd name="T9" fmla="*/ 9 h 47"/>
                  <a:gd name="T10" fmla="*/ 30 w 47"/>
                  <a:gd name="T11" fmla="*/ 33 h 47"/>
                  <a:gd name="T12" fmla="*/ 30 w 47"/>
                  <a:gd name="T13" fmla="*/ 46 h 47"/>
                  <a:gd name="T14" fmla="*/ 46 w 47"/>
                  <a:gd name="T15" fmla="*/ 33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47"/>
                  <a:gd name="T26" fmla="*/ 47 w 47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47">
                    <a:moveTo>
                      <a:pt x="46" y="33"/>
                    </a:moveTo>
                    <a:lnTo>
                      <a:pt x="30" y="12"/>
                    </a:lnTo>
                    <a:lnTo>
                      <a:pt x="15" y="6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0" y="33"/>
                    </a:lnTo>
                    <a:lnTo>
                      <a:pt x="30" y="46"/>
                    </a:lnTo>
                    <a:lnTo>
                      <a:pt x="46" y="3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5" name="Freeform 35"/>
              <p:cNvSpPr>
                <a:spLocks/>
              </p:cNvSpPr>
              <p:nvPr/>
            </p:nvSpPr>
            <p:spPr bwMode="auto">
              <a:xfrm>
                <a:off x="3068" y="2289"/>
                <a:ext cx="47" cy="47"/>
              </a:xfrm>
              <a:custGeom>
                <a:avLst/>
                <a:gdLst>
                  <a:gd name="T0" fmla="*/ 46 w 47"/>
                  <a:gd name="T1" fmla="*/ 46 h 47"/>
                  <a:gd name="T2" fmla="*/ 9 w 47"/>
                  <a:gd name="T3" fmla="*/ 0 h 47"/>
                  <a:gd name="T4" fmla="*/ 0 w 47"/>
                  <a:gd name="T5" fmla="*/ 46 h 47"/>
                  <a:gd name="T6" fmla="*/ 46 w 47"/>
                  <a:gd name="T7" fmla="*/ 46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7"/>
                  <a:gd name="T14" fmla="*/ 47 w 47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7">
                    <a:moveTo>
                      <a:pt x="46" y="46"/>
                    </a:moveTo>
                    <a:lnTo>
                      <a:pt x="9" y="0"/>
                    </a:lnTo>
                    <a:lnTo>
                      <a:pt x="0" y="46"/>
                    </a:lnTo>
                    <a:lnTo>
                      <a:pt x="46" y="46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6" name="Freeform 36"/>
              <p:cNvSpPr>
                <a:spLocks/>
              </p:cNvSpPr>
              <p:nvPr/>
            </p:nvSpPr>
            <p:spPr bwMode="auto">
              <a:xfrm>
                <a:off x="3022" y="2081"/>
                <a:ext cx="47" cy="47"/>
              </a:xfrm>
              <a:custGeom>
                <a:avLst/>
                <a:gdLst>
                  <a:gd name="T0" fmla="*/ 46 w 47"/>
                  <a:gd name="T1" fmla="*/ 40 h 47"/>
                  <a:gd name="T2" fmla="*/ 33 w 47"/>
                  <a:gd name="T3" fmla="*/ 34 h 47"/>
                  <a:gd name="T4" fmla="*/ 24 w 47"/>
                  <a:gd name="T5" fmla="*/ 28 h 47"/>
                  <a:gd name="T6" fmla="*/ 0 w 47"/>
                  <a:gd name="T7" fmla="*/ 0 h 47"/>
                  <a:gd name="T8" fmla="*/ 12 w 47"/>
                  <a:gd name="T9" fmla="*/ 28 h 47"/>
                  <a:gd name="T10" fmla="*/ 21 w 47"/>
                  <a:gd name="T11" fmla="*/ 46 h 47"/>
                  <a:gd name="T12" fmla="*/ 46 w 47"/>
                  <a:gd name="T13" fmla="*/ 4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47"/>
                  <a:gd name="T23" fmla="*/ 47 w 4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47">
                    <a:moveTo>
                      <a:pt x="46" y="40"/>
                    </a:moveTo>
                    <a:lnTo>
                      <a:pt x="33" y="34"/>
                    </a:lnTo>
                    <a:lnTo>
                      <a:pt x="24" y="28"/>
                    </a:lnTo>
                    <a:lnTo>
                      <a:pt x="0" y="0"/>
                    </a:lnTo>
                    <a:lnTo>
                      <a:pt x="12" y="28"/>
                    </a:lnTo>
                    <a:lnTo>
                      <a:pt x="21" y="46"/>
                    </a:lnTo>
                    <a:lnTo>
                      <a:pt x="46" y="4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60" name="Group 46"/>
            <p:cNvGrpSpPr>
              <a:grpSpLocks/>
            </p:cNvGrpSpPr>
            <p:nvPr/>
          </p:nvGrpSpPr>
          <p:grpSpPr bwMode="auto">
            <a:xfrm>
              <a:off x="2774" y="1221"/>
              <a:ext cx="587" cy="717"/>
              <a:chOff x="2774" y="1221"/>
              <a:chExt cx="587" cy="717"/>
            </a:xfrm>
          </p:grpSpPr>
          <p:grpSp>
            <p:nvGrpSpPr>
              <p:cNvPr id="6188" name="Group 44"/>
              <p:cNvGrpSpPr>
                <a:grpSpLocks/>
              </p:cNvGrpSpPr>
              <p:nvPr/>
            </p:nvGrpSpPr>
            <p:grpSpPr bwMode="auto">
              <a:xfrm>
                <a:off x="2774" y="1221"/>
                <a:ext cx="587" cy="717"/>
                <a:chOff x="2774" y="1221"/>
                <a:chExt cx="587" cy="717"/>
              </a:xfrm>
            </p:grpSpPr>
            <p:sp>
              <p:nvSpPr>
                <p:cNvPr id="6190" name="Freeform 38"/>
                <p:cNvSpPr>
                  <a:spLocks/>
                </p:cNvSpPr>
                <p:nvPr/>
              </p:nvSpPr>
              <p:spPr bwMode="auto">
                <a:xfrm>
                  <a:off x="2937" y="1221"/>
                  <a:ext cx="171" cy="166"/>
                </a:xfrm>
                <a:custGeom>
                  <a:avLst/>
                  <a:gdLst>
                    <a:gd name="T0" fmla="*/ 34 w 171"/>
                    <a:gd name="T1" fmla="*/ 7 h 166"/>
                    <a:gd name="T2" fmla="*/ 53 w 171"/>
                    <a:gd name="T3" fmla="*/ 0 h 166"/>
                    <a:gd name="T4" fmla="*/ 67 w 171"/>
                    <a:gd name="T5" fmla="*/ 5 h 166"/>
                    <a:gd name="T6" fmla="*/ 82 w 171"/>
                    <a:gd name="T7" fmla="*/ 23 h 166"/>
                    <a:gd name="T8" fmla="*/ 91 w 171"/>
                    <a:gd name="T9" fmla="*/ 49 h 166"/>
                    <a:gd name="T10" fmla="*/ 92 w 171"/>
                    <a:gd name="T11" fmla="*/ 67 h 166"/>
                    <a:gd name="T12" fmla="*/ 93 w 171"/>
                    <a:gd name="T13" fmla="*/ 90 h 166"/>
                    <a:gd name="T14" fmla="*/ 154 w 171"/>
                    <a:gd name="T15" fmla="*/ 89 h 166"/>
                    <a:gd name="T16" fmla="*/ 170 w 171"/>
                    <a:gd name="T17" fmla="*/ 93 h 166"/>
                    <a:gd name="T18" fmla="*/ 168 w 171"/>
                    <a:gd name="T19" fmla="*/ 104 h 166"/>
                    <a:gd name="T20" fmla="*/ 135 w 171"/>
                    <a:gd name="T21" fmla="*/ 99 h 166"/>
                    <a:gd name="T22" fmla="*/ 92 w 171"/>
                    <a:gd name="T23" fmla="*/ 106 h 166"/>
                    <a:gd name="T24" fmla="*/ 83 w 171"/>
                    <a:gd name="T25" fmla="*/ 130 h 166"/>
                    <a:gd name="T26" fmla="*/ 70 w 171"/>
                    <a:gd name="T27" fmla="*/ 150 h 166"/>
                    <a:gd name="T28" fmla="*/ 56 w 171"/>
                    <a:gd name="T29" fmla="*/ 158 h 166"/>
                    <a:gd name="T30" fmla="*/ 40 w 171"/>
                    <a:gd name="T31" fmla="*/ 165 h 166"/>
                    <a:gd name="T32" fmla="*/ 29 w 171"/>
                    <a:gd name="T33" fmla="*/ 160 h 166"/>
                    <a:gd name="T34" fmla="*/ 13 w 171"/>
                    <a:gd name="T35" fmla="*/ 142 h 166"/>
                    <a:gd name="T36" fmla="*/ 2 w 171"/>
                    <a:gd name="T37" fmla="*/ 120 h 166"/>
                    <a:gd name="T38" fmla="*/ 0 w 171"/>
                    <a:gd name="T39" fmla="*/ 101 h 166"/>
                    <a:gd name="T40" fmla="*/ 5 w 171"/>
                    <a:gd name="T41" fmla="*/ 62 h 166"/>
                    <a:gd name="T42" fmla="*/ 19 w 171"/>
                    <a:gd name="T43" fmla="*/ 33 h 166"/>
                    <a:gd name="T44" fmla="*/ 29 w 171"/>
                    <a:gd name="T45" fmla="*/ 16 h 166"/>
                    <a:gd name="T46" fmla="*/ 41 w 171"/>
                    <a:gd name="T47" fmla="*/ 6 h 166"/>
                    <a:gd name="T48" fmla="*/ 34 w 171"/>
                    <a:gd name="T49" fmla="*/ 7 h 1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1"/>
                    <a:gd name="T76" fmla="*/ 0 h 166"/>
                    <a:gd name="T77" fmla="*/ 171 w 171"/>
                    <a:gd name="T78" fmla="*/ 166 h 16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1" h="166">
                      <a:moveTo>
                        <a:pt x="34" y="7"/>
                      </a:moveTo>
                      <a:lnTo>
                        <a:pt x="53" y="0"/>
                      </a:lnTo>
                      <a:lnTo>
                        <a:pt x="67" y="5"/>
                      </a:lnTo>
                      <a:lnTo>
                        <a:pt x="82" y="23"/>
                      </a:lnTo>
                      <a:lnTo>
                        <a:pt x="91" y="49"/>
                      </a:lnTo>
                      <a:lnTo>
                        <a:pt x="92" y="67"/>
                      </a:lnTo>
                      <a:lnTo>
                        <a:pt x="93" y="90"/>
                      </a:lnTo>
                      <a:lnTo>
                        <a:pt x="154" y="89"/>
                      </a:lnTo>
                      <a:lnTo>
                        <a:pt x="170" y="93"/>
                      </a:lnTo>
                      <a:lnTo>
                        <a:pt x="168" y="104"/>
                      </a:lnTo>
                      <a:lnTo>
                        <a:pt x="135" y="99"/>
                      </a:lnTo>
                      <a:lnTo>
                        <a:pt x="92" y="106"/>
                      </a:lnTo>
                      <a:lnTo>
                        <a:pt x="83" y="130"/>
                      </a:lnTo>
                      <a:lnTo>
                        <a:pt x="70" y="150"/>
                      </a:lnTo>
                      <a:lnTo>
                        <a:pt x="56" y="158"/>
                      </a:lnTo>
                      <a:lnTo>
                        <a:pt x="40" y="165"/>
                      </a:lnTo>
                      <a:lnTo>
                        <a:pt x="29" y="160"/>
                      </a:lnTo>
                      <a:lnTo>
                        <a:pt x="13" y="142"/>
                      </a:lnTo>
                      <a:lnTo>
                        <a:pt x="2" y="120"/>
                      </a:lnTo>
                      <a:lnTo>
                        <a:pt x="0" y="101"/>
                      </a:lnTo>
                      <a:lnTo>
                        <a:pt x="5" y="62"/>
                      </a:lnTo>
                      <a:lnTo>
                        <a:pt x="19" y="33"/>
                      </a:lnTo>
                      <a:lnTo>
                        <a:pt x="29" y="16"/>
                      </a:lnTo>
                      <a:lnTo>
                        <a:pt x="41" y="6"/>
                      </a:lnTo>
                      <a:lnTo>
                        <a:pt x="34" y="7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91" name="Freeform 39"/>
                <p:cNvSpPr>
                  <a:spLocks/>
                </p:cNvSpPr>
                <p:nvPr/>
              </p:nvSpPr>
              <p:spPr bwMode="auto">
                <a:xfrm>
                  <a:off x="3012" y="1379"/>
                  <a:ext cx="349" cy="63"/>
                </a:xfrm>
                <a:custGeom>
                  <a:avLst/>
                  <a:gdLst>
                    <a:gd name="T0" fmla="*/ 0 w 349"/>
                    <a:gd name="T1" fmla="*/ 39 h 63"/>
                    <a:gd name="T2" fmla="*/ 29 w 349"/>
                    <a:gd name="T3" fmla="*/ 29 h 63"/>
                    <a:gd name="T4" fmla="*/ 91 w 349"/>
                    <a:gd name="T5" fmla="*/ 25 h 63"/>
                    <a:gd name="T6" fmla="*/ 143 w 349"/>
                    <a:gd name="T7" fmla="*/ 20 h 63"/>
                    <a:gd name="T8" fmla="*/ 200 w 349"/>
                    <a:gd name="T9" fmla="*/ 11 h 63"/>
                    <a:gd name="T10" fmla="*/ 243 w 349"/>
                    <a:gd name="T11" fmla="*/ 10 h 63"/>
                    <a:gd name="T12" fmla="*/ 299 w 349"/>
                    <a:gd name="T13" fmla="*/ 3 h 63"/>
                    <a:gd name="T14" fmla="*/ 347 w 349"/>
                    <a:gd name="T15" fmla="*/ 0 h 63"/>
                    <a:gd name="T16" fmla="*/ 348 w 349"/>
                    <a:gd name="T17" fmla="*/ 6 h 63"/>
                    <a:gd name="T18" fmla="*/ 336 w 349"/>
                    <a:gd name="T19" fmla="*/ 15 h 63"/>
                    <a:gd name="T20" fmla="*/ 294 w 349"/>
                    <a:gd name="T21" fmla="*/ 15 h 63"/>
                    <a:gd name="T22" fmla="*/ 297 w 349"/>
                    <a:gd name="T23" fmla="*/ 27 h 63"/>
                    <a:gd name="T24" fmla="*/ 291 w 349"/>
                    <a:gd name="T25" fmla="*/ 40 h 63"/>
                    <a:gd name="T26" fmla="*/ 280 w 349"/>
                    <a:gd name="T27" fmla="*/ 49 h 63"/>
                    <a:gd name="T28" fmla="*/ 262 w 349"/>
                    <a:gd name="T29" fmla="*/ 49 h 63"/>
                    <a:gd name="T30" fmla="*/ 247 w 349"/>
                    <a:gd name="T31" fmla="*/ 45 h 63"/>
                    <a:gd name="T32" fmla="*/ 242 w 349"/>
                    <a:gd name="T33" fmla="*/ 30 h 63"/>
                    <a:gd name="T34" fmla="*/ 242 w 349"/>
                    <a:gd name="T35" fmla="*/ 21 h 63"/>
                    <a:gd name="T36" fmla="*/ 201 w 349"/>
                    <a:gd name="T37" fmla="*/ 22 h 63"/>
                    <a:gd name="T38" fmla="*/ 184 w 349"/>
                    <a:gd name="T39" fmla="*/ 27 h 63"/>
                    <a:gd name="T40" fmla="*/ 150 w 349"/>
                    <a:gd name="T41" fmla="*/ 36 h 63"/>
                    <a:gd name="T42" fmla="*/ 102 w 349"/>
                    <a:gd name="T43" fmla="*/ 41 h 63"/>
                    <a:gd name="T44" fmla="*/ 61 w 349"/>
                    <a:gd name="T45" fmla="*/ 42 h 63"/>
                    <a:gd name="T46" fmla="*/ 35 w 349"/>
                    <a:gd name="T47" fmla="*/ 48 h 63"/>
                    <a:gd name="T48" fmla="*/ 10 w 349"/>
                    <a:gd name="T49" fmla="*/ 62 h 63"/>
                    <a:gd name="T50" fmla="*/ 0 w 349"/>
                    <a:gd name="T51" fmla="*/ 48 h 63"/>
                    <a:gd name="T52" fmla="*/ 6 w 349"/>
                    <a:gd name="T53" fmla="*/ 36 h 63"/>
                    <a:gd name="T54" fmla="*/ 12 w 349"/>
                    <a:gd name="T55" fmla="*/ 32 h 63"/>
                    <a:gd name="T56" fmla="*/ 0 w 349"/>
                    <a:gd name="T57" fmla="*/ 39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9"/>
                    <a:gd name="T88" fmla="*/ 0 h 63"/>
                    <a:gd name="T89" fmla="*/ 349 w 349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9" h="63">
                      <a:moveTo>
                        <a:pt x="0" y="39"/>
                      </a:moveTo>
                      <a:lnTo>
                        <a:pt x="29" y="29"/>
                      </a:lnTo>
                      <a:lnTo>
                        <a:pt x="91" y="25"/>
                      </a:lnTo>
                      <a:lnTo>
                        <a:pt x="143" y="20"/>
                      </a:lnTo>
                      <a:lnTo>
                        <a:pt x="200" y="11"/>
                      </a:lnTo>
                      <a:lnTo>
                        <a:pt x="243" y="10"/>
                      </a:lnTo>
                      <a:lnTo>
                        <a:pt x="299" y="3"/>
                      </a:lnTo>
                      <a:lnTo>
                        <a:pt x="347" y="0"/>
                      </a:lnTo>
                      <a:lnTo>
                        <a:pt x="348" y="6"/>
                      </a:lnTo>
                      <a:lnTo>
                        <a:pt x="336" y="15"/>
                      </a:lnTo>
                      <a:lnTo>
                        <a:pt x="294" y="15"/>
                      </a:lnTo>
                      <a:lnTo>
                        <a:pt x="297" y="27"/>
                      </a:lnTo>
                      <a:lnTo>
                        <a:pt x="291" y="40"/>
                      </a:lnTo>
                      <a:lnTo>
                        <a:pt x="280" y="49"/>
                      </a:lnTo>
                      <a:lnTo>
                        <a:pt x="262" y="49"/>
                      </a:lnTo>
                      <a:lnTo>
                        <a:pt x="247" y="45"/>
                      </a:lnTo>
                      <a:lnTo>
                        <a:pt x="242" y="30"/>
                      </a:lnTo>
                      <a:lnTo>
                        <a:pt x="242" y="21"/>
                      </a:lnTo>
                      <a:lnTo>
                        <a:pt x="201" y="22"/>
                      </a:lnTo>
                      <a:lnTo>
                        <a:pt x="184" y="27"/>
                      </a:lnTo>
                      <a:lnTo>
                        <a:pt x="150" y="36"/>
                      </a:lnTo>
                      <a:lnTo>
                        <a:pt x="102" y="41"/>
                      </a:lnTo>
                      <a:lnTo>
                        <a:pt x="61" y="42"/>
                      </a:lnTo>
                      <a:lnTo>
                        <a:pt x="35" y="48"/>
                      </a:lnTo>
                      <a:lnTo>
                        <a:pt x="10" y="62"/>
                      </a:lnTo>
                      <a:lnTo>
                        <a:pt x="0" y="48"/>
                      </a:lnTo>
                      <a:lnTo>
                        <a:pt x="6" y="36"/>
                      </a:lnTo>
                      <a:lnTo>
                        <a:pt x="12" y="32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92" name="Freeform 40"/>
                <p:cNvSpPr>
                  <a:spLocks/>
                </p:cNvSpPr>
                <p:nvPr/>
              </p:nvSpPr>
              <p:spPr bwMode="auto">
                <a:xfrm>
                  <a:off x="2903" y="1394"/>
                  <a:ext cx="137" cy="284"/>
                </a:xfrm>
                <a:custGeom>
                  <a:avLst/>
                  <a:gdLst>
                    <a:gd name="T0" fmla="*/ 60 w 137"/>
                    <a:gd name="T1" fmla="*/ 0 h 284"/>
                    <a:gd name="T2" fmla="*/ 77 w 137"/>
                    <a:gd name="T3" fmla="*/ 3 h 284"/>
                    <a:gd name="T4" fmla="*/ 97 w 137"/>
                    <a:gd name="T5" fmla="*/ 3 h 284"/>
                    <a:gd name="T6" fmla="*/ 124 w 137"/>
                    <a:gd name="T7" fmla="*/ 16 h 284"/>
                    <a:gd name="T8" fmla="*/ 134 w 137"/>
                    <a:gd name="T9" fmla="*/ 43 h 284"/>
                    <a:gd name="T10" fmla="*/ 136 w 137"/>
                    <a:gd name="T11" fmla="*/ 80 h 284"/>
                    <a:gd name="T12" fmla="*/ 125 w 137"/>
                    <a:gd name="T13" fmla="*/ 122 h 284"/>
                    <a:gd name="T14" fmla="*/ 107 w 137"/>
                    <a:gd name="T15" fmla="*/ 161 h 284"/>
                    <a:gd name="T16" fmla="*/ 94 w 137"/>
                    <a:gd name="T17" fmla="*/ 195 h 284"/>
                    <a:gd name="T18" fmla="*/ 80 w 137"/>
                    <a:gd name="T19" fmla="*/ 242 h 284"/>
                    <a:gd name="T20" fmla="*/ 64 w 137"/>
                    <a:gd name="T21" fmla="*/ 270 h 284"/>
                    <a:gd name="T22" fmla="*/ 45 w 137"/>
                    <a:gd name="T23" fmla="*/ 283 h 284"/>
                    <a:gd name="T24" fmla="*/ 27 w 137"/>
                    <a:gd name="T25" fmla="*/ 283 h 284"/>
                    <a:gd name="T26" fmla="*/ 8 w 137"/>
                    <a:gd name="T27" fmla="*/ 270 h 284"/>
                    <a:gd name="T28" fmla="*/ 0 w 137"/>
                    <a:gd name="T29" fmla="*/ 252 h 284"/>
                    <a:gd name="T30" fmla="*/ 0 w 137"/>
                    <a:gd name="T31" fmla="*/ 223 h 284"/>
                    <a:gd name="T32" fmla="*/ 11 w 137"/>
                    <a:gd name="T33" fmla="*/ 184 h 284"/>
                    <a:gd name="T34" fmla="*/ 20 w 137"/>
                    <a:gd name="T35" fmla="*/ 132 h 284"/>
                    <a:gd name="T36" fmla="*/ 23 w 137"/>
                    <a:gd name="T37" fmla="*/ 66 h 284"/>
                    <a:gd name="T38" fmla="*/ 18 w 137"/>
                    <a:gd name="T39" fmla="*/ 17 h 284"/>
                    <a:gd name="T40" fmla="*/ 34 w 137"/>
                    <a:gd name="T41" fmla="*/ 0 h 284"/>
                    <a:gd name="T42" fmla="*/ 60 w 137"/>
                    <a:gd name="T43" fmla="*/ 0 h 28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7"/>
                    <a:gd name="T67" fmla="*/ 0 h 284"/>
                    <a:gd name="T68" fmla="*/ 137 w 137"/>
                    <a:gd name="T69" fmla="*/ 284 h 28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7" h="284">
                      <a:moveTo>
                        <a:pt x="60" y="0"/>
                      </a:moveTo>
                      <a:lnTo>
                        <a:pt x="77" y="3"/>
                      </a:lnTo>
                      <a:lnTo>
                        <a:pt x="97" y="3"/>
                      </a:lnTo>
                      <a:lnTo>
                        <a:pt x="124" y="16"/>
                      </a:lnTo>
                      <a:lnTo>
                        <a:pt x="134" y="43"/>
                      </a:lnTo>
                      <a:lnTo>
                        <a:pt x="136" y="80"/>
                      </a:lnTo>
                      <a:lnTo>
                        <a:pt x="125" y="122"/>
                      </a:lnTo>
                      <a:lnTo>
                        <a:pt x="107" y="161"/>
                      </a:lnTo>
                      <a:lnTo>
                        <a:pt x="94" y="195"/>
                      </a:lnTo>
                      <a:lnTo>
                        <a:pt x="80" y="242"/>
                      </a:lnTo>
                      <a:lnTo>
                        <a:pt x="64" y="270"/>
                      </a:lnTo>
                      <a:lnTo>
                        <a:pt x="45" y="283"/>
                      </a:lnTo>
                      <a:lnTo>
                        <a:pt x="27" y="283"/>
                      </a:lnTo>
                      <a:lnTo>
                        <a:pt x="8" y="270"/>
                      </a:lnTo>
                      <a:lnTo>
                        <a:pt x="0" y="252"/>
                      </a:lnTo>
                      <a:lnTo>
                        <a:pt x="0" y="223"/>
                      </a:lnTo>
                      <a:lnTo>
                        <a:pt x="11" y="184"/>
                      </a:lnTo>
                      <a:lnTo>
                        <a:pt x="20" y="132"/>
                      </a:lnTo>
                      <a:lnTo>
                        <a:pt x="23" y="66"/>
                      </a:lnTo>
                      <a:lnTo>
                        <a:pt x="18" y="17"/>
                      </a:lnTo>
                      <a:lnTo>
                        <a:pt x="34" y="0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93" name="Freeform 41"/>
                <p:cNvSpPr>
                  <a:spLocks/>
                </p:cNvSpPr>
                <p:nvPr/>
              </p:nvSpPr>
              <p:spPr bwMode="auto">
                <a:xfrm>
                  <a:off x="2781" y="1405"/>
                  <a:ext cx="157" cy="254"/>
                </a:xfrm>
                <a:custGeom>
                  <a:avLst/>
                  <a:gdLst>
                    <a:gd name="T0" fmla="*/ 118 w 157"/>
                    <a:gd name="T1" fmla="*/ 9 h 254"/>
                    <a:gd name="T2" fmla="*/ 135 w 157"/>
                    <a:gd name="T3" fmla="*/ 0 h 254"/>
                    <a:gd name="T4" fmla="*/ 147 w 157"/>
                    <a:gd name="T5" fmla="*/ 0 h 254"/>
                    <a:gd name="T6" fmla="*/ 156 w 157"/>
                    <a:gd name="T7" fmla="*/ 8 h 254"/>
                    <a:gd name="T8" fmla="*/ 151 w 157"/>
                    <a:gd name="T9" fmla="*/ 23 h 254"/>
                    <a:gd name="T10" fmla="*/ 141 w 157"/>
                    <a:gd name="T11" fmla="*/ 33 h 254"/>
                    <a:gd name="T12" fmla="*/ 121 w 157"/>
                    <a:gd name="T13" fmla="*/ 43 h 254"/>
                    <a:gd name="T14" fmla="*/ 84 w 157"/>
                    <a:gd name="T15" fmla="*/ 58 h 254"/>
                    <a:gd name="T16" fmla="*/ 37 w 157"/>
                    <a:gd name="T17" fmla="*/ 84 h 254"/>
                    <a:gd name="T18" fmla="*/ 19 w 157"/>
                    <a:gd name="T19" fmla="*/ 85 h 254"/>
                    <a:gd name="T20" fmla="*/ 29 w 157"/>
                    <a:gd name="T21" fmla="*/ 108 h 254"/>
                    <a:gd name="T22" fmla="*/ 49 w 157"/>
                    <a:gd name="T23" fmla="*/ 134 h 254"/>
                    <a:gd name="T24" fmla="*/ 66 w 157"/>
                    <a:gd name="T25" fmla="*/ 166 h 254"/>
                    <a:gd name="T26" fmla="*/ 73 w 157"/>
                    <a:gd name="T27" fmla="*/ 199 h 254"/>
                    <a:gd name="T28" fmla="*/ 70 w 157"/>
                    <a:gd name="T29" fmla="*/ 209 h 254"/>
                    <a:gd name="T30" fmla="*/ 60 w 157"/>
                    <a:gd name="T31" fmla="*/ 215 h 254"/>
                    <a:gd name="T32" fmla="*/ 46 w 157"/>
                    <a:gd name="T33" fmla="*/ 220 h 254"/>
                    <a:gd name="T34" fmla="*/ 32 w 157"/>
                    <a:gd name="T35" fmla="*/ 230 h 254"/>
                    <a:gd name="T36" fmla="*/ 27 w 157"/>
                    <a:gd name="T37" fmla="*/ 240 h 254"/>
                    <a:gd name="T38" fmla="*/ 24 w 157"/>
                    <a:gd name="T39" fmla="*/ 253 h 254"/>
                    <a:gd name="T40" fmla="*/ 13 w 157"/>
                    <a:gd name="T41" fmla="*/ 253 h 254"/>
                    <a:gd name="T42" fmla="*/ 9 w 157"/>
                    <a:gd name="T43" fmla="*/ 243 h 254"/>
                    <a:gd name="T44" fmla="*/ 17 w 157"/>
                    <a:gd name="T45" fmla="*/ 229 h 254"/>
                    <a:gd name="T46" fmla="*/ 36 w 157"/>
                    <a:gd name="T47" fmla="*/ 219 h 254"/>
                    <a:gd name="T48" fmla="*/ 47 w 157"/>
                    <a:gd name="T49" fmla="*/ 209 h 254"/>
                    <a:gd name="T50" fmla="*/ 57 w 157"/>
                    <a:gd name="T51" fmla="*/ 203 h 254"/>
                    <a:gd name="T52" fmla="*/ 61 w 157"/>
                    <a:gd name="T53" fmla="*/ 193 h 254"/>
                    <a:gd name="T54" fmla="*/ 56 w 157"/>
                    <a:gd name="T55" fmla="*/ 166 h 254"/>
                    <a:gd name="T56" fmla="*/ 40 w 157"/>
                    <a:gd name="T57" fmla="*/ 146 h 254"/>
                    <a:gd name="T58" fmla="*/ 27 w 157"/>
                    <a:gd name="T59" fmla="*/ 128 h 254"/>
                    <a:gd name="T60" fmla="*/ 9 w 157"/>
                    <a:gd name="T61" fmla="*/ 107 h 254"/>
                    <a:gd name="T62" fmla="*/ 0 w 157"/>
                    <a:gd name="T63" fmla="*/ 88 h 254"/>
                    <a:gd name="T64" fmla="*/ 0 w 157"/>
                    <a:gd name="T65" fmla="*/ 77 h 254"/>
                    <a:gd name="T66" fmla="*/ 9 w 157"/>
                    <a:gd name="T67" fmla="*/ 71 h 254"/>
                    <a:gd name="T68" fmla="*/ 44 w 157"/>
                    <a:gd name="T69" fmla="*/ 51 h 254"/>
                    <a:gd name="T70" fmla="*/ 78 w 157"/>
                    <a:gd name="T71" fmla="*/ 33 h 254"/>
                    <a:gd name="T72" fmla="*/ 111 w 157"/>
                    <a:gd name="T73" fmla="*/ 16 h 254"/>
                    <a:gd name="T74" fmla="*/ 118 w 157"/>
                    <a:gd name="T75" fmla="*/ 9 h 2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7"/>
                    <a:gd name="T115" fmla="*/ 0 h 254"/>
                    <a:gd name="T116" fmla="*/ 157 w 157"/>
                    <a:gd name="T117" fmla="*/ 254 h 2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7" h="254">
                      <a:moveTo>
                        <a:pt x="118" y="9"/>
                      </a:moveTo>
                      <a:lnTo>
                        <a:pt x="135" y="0"/>
                      </a:lnTo>
                      <a:lnTo>
                        <a:pt x="147" y="0"/>
                      </a:lnTo>
                      <a:lnTo>
                        <a:pt x="156" y="8"/>
                      </a:lnTo>
                      <a:lnTo>
                        <a:pt x="151" y="23"/>
                      </a:lnTo>
                      <a:lnTo>
                        <a:pt x="141" y="33"/>
                      </a:lnTo>
                      <a:lnTo>
                        <a:pt x="121" y="43"/>
                      </a:lnTo>
                      <a:lnTo>
                        <a:pt x="84" y="58"/>
                      </a:lnTo>
                      <a:lnTo>
                        <a:pt x="37" y="84"/>
                      </a:lnTo>
                      <a:lnTo>
                        <a:pt x="19" y="85"/>
                      </a:lnTo>
                      <a:lnTo>
                        <a:pt x="29" y="108"/>
                      </a:lnTo>
                      <a:lnTo>
                        <a:pt x="49" y="134"/>
                      </a:lnTo>
                      <a:lnTo>
                        <a:pt x="66" y="166"/>
                      </a:lnTo>
                      <a:lnTo>
                        <a:pt x="73" y="199"/>
                      </a:lnTo>
                      <a:lnTo>
                        <a:pt x="70" y="209"/>
                      </a:lnTo>
                      <a:lnTo>
                        <a:pt x="60" y="215"/>
                      </a:lnTo>
                      <a:lnTo>
                        <a:pt x="46" y="220"/>
                      </a:lnTo>
                      <a:lnTo>
                        <a:pt x="32" y="230"/>
                      </a:lnTo>
                      <a:lnTo>
                        <a:pt x="27" y="240"/>
                      </a:lnTo>
                      <a:lnTo>
                        <a:pt x="24" y="253"/>
                      </a:lnTo>
                      <a:lnTo>
                        <a:pt x="13" y="253"/>
                      </a:lnTo>
                      <a:lnTo>
                        <a:pt x="9" y="243"/>
                      </a:lnTo>
                      <a:lnTo>
                        <a:pt x="17" y="229"/>
                      </a:lnTo>
                      <a:lnTo>
                        <a:pt x="36" y="219"/>
                      </a:lnTo>
                      <a:lnTo>
                        <a:pt x="47" y="209"/>
                      </a:lnTo>
                      <a:lnTo>
                        <a:pt x="57" y="203"/>
                      </a:lnTo>
                      <a:lnTo>
                        <a:pt x="61" y="193"/>
                      </a:lnTo>
                      <a:lnTo>
                        <a:pt x="56" y="166"/>
                      </a:lnTo>
                      <a:lnTo>
                        <a:pt x="40" y="146"/>
                      </a:lnTo>
                      <a:lnTo>
                        <a:pt x="27" y="128"/>
                      </a:lnTo>
                      <a:lnTo>
                        <a:pt x="9" y="107"/>
                      </a:lnTo>
                      <a:lnTo>
                        <a:pt x="0" y="88"/>
                      </a:lnTo>
                      <a:lnTo>
                        <a:pt x="0" y="77"/>
                      </a:lnTo>
                      <a:lnTo>
                        <a:pt x="9" y="71"/>
                      </a:lnTo>
                      <a:lnTo>
                        <a:pt x="44" y="51"/>
                      </a:lnTo>
                      <a:lnTo>
                        <a:pt x="78" y="33"/>
                      </a:lnTo>
                      <a:lnTo>
                        <a:pt x="111" y="16"/>
                      </a:lnTo>
                      <a:lnTo>
                        <a:pt x="118" y="9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94" name="Freeform 42"/>
                <p:cNvSpPr>
                  <a:spLocks/>
                </p:cNvSpPr>
                <p:nvPr/>
              </p:nvSpPr>
              <p:spPr bwMode="auto">
                <a:xfrm>
                  <a:off x="2933" y="1653"/>
                  <a:ext cx="105" cy="275"/>
                </a:xfrm>
                <a:custGeom>
                  <a:avLst/>
                  <a:gdLst>
                    <a:gd name="T0" fmla="*/ 19 w 105"/>
                    <a:gd name="T1" fmla="*/ 31 h 275"/>
                    <a:gd name="T2" fmla="*/ 5 w 105"/>
                    <a:gd name="T3" fmla="*/ 13 h 275"/>
                    <a:gd name="T4" fmla="*/ 10 w 105"/>
                    <a:gd name="T5" fmla="*/ 0 h 275"/>
                    <a:gd name="T6" fmla="*/ 23 w 105"/>
                    <a:gd name="T7" fmla="*/ 0 h 275"/>
                    <a:gd name="T8" fmla="*/ 39 w 105"/>
                    <a:gd name="T9" fmla="*/ 14 h 275"/>
                    <a:gd name="T10" fmla="*/ 60 w 105"/>
                    <a:gd name="T11" fmla="*/ 44 h 275"/>
                    <a:gd name="T12" fmla="*/ 71 w 105"/>
                    <a:gd name="T13" fmla="*/ 74 h 275"/>
                    <a:gd name="T14" fmla="*/ 81 w 105"/>
                    <a:gd name="T15" fmla="*/ 102 h 275"/>
                    <a:gd name="T16" fmla="*/ 84 w 105"/>
                    <a:gd name="T17" fmla="*/ 128 h 275"/>
                    <a:gd name="T18" fmla="*/ 83 w 105"/>
                    <a:gd name="T19" fmla="*/ 141 h 275"/>
                    <a:gd name="T20" fmla="*/ 73 w 105"/>
                    <a:gd name="T21" fmla="*/ 158 h 275"/>
                    <a:gd name="T22" fmla="*/ 56 w 105"/>
                    <a:gd name="T23" fmla="*/ 203 h 275"/>
                    <a:gd name="T24" fmla="*/ 37 w 105"/>
                    <a:gd name="T25" fmla="*/ 229 h 275"/>
                    <a:gd name="T26" fmla="*/ 32 w 105"/>
                    <a:gd name="T27" fmla="*/ 240 h 275"/>
                    <a:gd name="T28" fmla="*/ 51 w 105"/>
                    <a:gd name="T29" fmla="*/ 242 h 275"/>
                    <a:gd name="T30" fmla="*/ 74 w 105"/>
                    <a:gd name="T31" fmla="*/ 242 h 275"/>
                    <a:gd name="T32" fmla="*/ 104 w 105"/>
                    <a:gd name="T33" fmla="*/ 252 h 275"/>
                    <a:gd name="T34" fmla="*/ 101 w 105"/>
                    <a:gd name="T35" fmla="*/ 260 h 275"/>
                    <a:gd name="T36" fmla="*/ 97 w 105"/>
                    <a:gd name="T37" fmla="*/ 269 h 275"/>
                    <a:gd name="T38" fmla="*/ 88 w 105"/>
                    <a:gd name="T39" fmla="*/ 274 h 275"/>
                    <a:gd name="T40" fmla="*/ 70 w 105"/>
                    <a:gd name="T41" fmla="*/ 267 h 275"/>
                    <a:gd name="T42" fmla="*/ 51 w 105"/>
                    <a:gd name="T43" fmla="*/ 257 h 275"/>
                    <a:gd name="T44" fmla="*/ 23 w 105"/>
                    <a:gd name="T45" fmla="*/ 256 h 275"/>
                    <a:gd name="T46" fmla="*/ 6 w 105"/>
                    <a:gd name="T47" fmla="*/ 259 h 275"/>
                    <a:gd name="T48" fmla="*/ 0 w 105"/>
                    <a:gd name="T49" fmla="*/ 254 h 275"/>
                    <a:gd name="T50" fmla="*/ 0 w 105"/>
                    <a:gd name="T51" fmla="*/ 246 h 275"/>
                    <a:gd name="T52" fmla="*/ 9 w 105"/>
                    <a:gd name="T53" fmla="*/ 237 h 275"/>
                    <a:gd name="T54" fmla="*/ 23 w 105"/>
                    <a:gd name="T55" fmla="*/ 222 h 275"/>
                    <a:gd name="T56" fmla="*/ 49 w 105"/>
                    <a:gd name="T57" fmla="*/ 185 h 275"/>
                    <a:gd name="T58" fmla="*/ 61 w 105"/>
                    <a:gd name="T59" fmla="*/ 152 h 275"/>
                    <a:gd name="T60" fmla="*/ 64 w 105"/>
                    <a:gd name="T61" fmla="*/ 121 h 275"/>
                    <a:gd name="T62" fmla="*/ 63 w 105"/>
                    <a:gd name="T63" fmla="*/ 104 h 275"/>
                    <a:gd name="T64" fmla="*/ 54 w 105"/>
                    <a:gd name="T65" fmla="*/ 74 h 275"/>
                    <a:gd name="T66" fmla="*/ 30 w 105"/>
                    <a:gd name="T67" fmla="*/ 41 h 275"/>
                    <a:gd name="T68" fmla="*/ 13 w 105"/>
                    <a:gd name="T69" fmla="*/ 24 h 275"/>
                    <a:gd name="T70" fmla="*/ 19 w 105"/>
                    <a:gd name="T71" fmla="*/ 31 h 27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5"/>
                    <a:gd name="T109" fmla="*/ 0 h 275"/>
                    <a:gd name="T110" fmla="*/ 105 w 105"/>
                    <a:gd name="T111" fmla="*/ 275 h 27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5" h="275">
                      <a:moveTo>
                        <a:pt x="19" y="31"/>
                      </a:moveTo>
                      <a:lnTo>
                        <a:pt x="5" y="13"/>
                      </a:lnTo>
                      <a:lnTo>
                        <a:pt x="10" y="0"/>
                      </a:lnTo>
                      <a:lnTo>
                        <a:pt x="23" y="0"/>
                      </a:lnTo>
                      <a:lnTo>
                        <a:pt x="39" y="14"/>
                      </a:lnTo>
                      <a:lnTo>
                        <a:pt x="60" y="44"/>
                      </a:lnTo>
                      <a:lnTo>
                        <a:pt x="71" y="74"/>
                      </a:lnTo>
                      <a:lnTo>
                        <a:pt x="81" y="102"/>
                      </a:lnTo>
                      <a:lnTo>
                        <a:pt x="84" y="128"/>
                      </a:lnTo>
                      <a:lnTo>
                        <a:pt x="83" y="141"/>
                      </a:lnTo>
                      <a:lnTo>
                        <a:pt x="73" y="158"/>
                      </a:lnTo>
                      <a:lnTo>
                        <a:pt x="56" y="203"/>
                      </a:lnTo>
                      <a:lnTo>
                        <a:pt x="37" y="229"/>
                      </a:lnTo>
                      <a:lnTo>
                        <a:pt x="32" y="240"/>
                      </a:lnTo>
                      <a:lnTo>
                        <a:pt x="51" y="242"/>
                      </a:lnTo>
                      <a:lnTo>
                        <a:pt x="74" y="242"/>
                      </a:lnTo>
                      <a:lnTo>
                        <a:pt x="104" y="252"/>
                      </a:lnTo>
                      <a:lnTo>
                        <a:pt x="101" y="260"/>
                      </a:lnTo>
                      <a:lnTo>
                        <a:pt x="97" y="269"/>
                      </a:lnTo>
                      <a:lnTo>
                        <a:pt x="88" y="274"/>
                      </a:lnTo>
                      <a:lnTo>
                        <a:pt x="70" y="267"/>
                      </a:lnTo>
                      <a:lnTo>
                        <a:pt x="51" y="257"/>
                      </a:lnTo>
                      <a:lnTo>
                        <a:pt x="23" y="256"/>
                      </a:lnTo>
                      <a:lnTo>
                        <a:pt x="6" y="259"/>
                      </a:lnTo>
                      <a:lnTo>
                        <a:pt x="0" y="254"/>
                      </a:lnTo>
                      <a:lnTo>
                        <a:pt x="0" y="246"/>
                      </a:lnTo>
                      <a:lnTo>
                        <a:pt x="9" y="237"/>
                      </a:lnTo>
                      <a:lnTo>
                        <a:pt x="23" y="222"/>
                      </a:lnTo>
                      <a:lnTo>
                        <a:pt x="49" y="185"/>
                      </a:lnTo>
                      <a:lnTo>
                        <a:pt x="61" y="152"/>
                      </a:lnTo>
                      <a:lnTo>
                        <a:pt x="64" y="121"/>
                      </a:lnTo>
                      <a:lnTo>
                        <a:pt x="63" y="104"/>
                      </a:lnTo>
                      <a:lnTo>
                        <a:pt x="54" y="74"/>
                      </a:lnTo>
                      <a:lnTo>
                        <a:pt x="30" y="41"/>
                      </a:lnTo>
                      <a:lnTo>
                        <a:pt x="13" y="24"/>
                      </a:lnTo>
                      <a:lnTo>
                        <a:pt x="19" y="31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95" name="Freeform 43"/>
                <p:cNvSpPr>
                  <a:spLocks/>
                </p:cNvSpPr>
                <p:nvPr/>
              </p:nvSpPr>
              <p:spPr bwMode="auto">
                <a:xfrm>
                  <a:off x="2774" y="1634"/>
                  <a:ext cx="153" cy="304"/>
                </a:xfrm>
                <a:custGeom>
                  <a:avLst/>
                  <a:gdLst>
                    <a:gd name="T0" fmla="*/ 88 w 153"/>
                    <a:gd name="T1" fmla="*/ 53 h 304"/>
                    <a:gd name="T2" fmla="*/ 111 w 153"/>
                    <a:gd name="T3" fmla="*/ 23 h 304"/>
                    <a:gd name="T4" fmla="*/ 131 w 153"/>
                    <a:gd name="T5" fmla="*/ 0 h 304"/>
                    <a:gd name="T6" fmla="*/ 145 w 153"/>
                    <a:gd name="T7" fmla="*/ 2 h 304"/>
                    <a:gd name="T8" fmla="*/ 152 w 153"/>
                    <a:gd name="T9" fmla="*/ 12 h 304"/>
                    <a:gd name="T10" fmla="*/ 152 w 153"/>
                    <a:gd name="T11" fmla="*/ 30 h 304"/>
                    <a:gd name="T12" fmla="*/ 139 w 153"/>
                    <a:gd name="T13" fmla="*/ 40 h 304"/>
                    <a:gd name="T14" fmla="*/ 118 w 153"/>
                    <a:gd name="T15" fmla="*/ 53 h 304"/>
                    <a:gd name="T16" fmla="*/ 101 w 153"/>
                    <a:gd name="T17" fmla="*/ 71 h 304"/>
                    <a:gd name="T18" fmla="*/ 82 w 153"/>
                    <a:gd name="T19" fmla="*/ 93 h 304"/>
                    <a:gd name="T20" fmla="*/ 74 w 153"/>
                    <a:gd name="T21" fmla="*/ 110 h 304"/>
                    <a:gd name="T22" fmla="*/ 65 w 153"/>
                    <a:gd name="T23" fmla="*/ 130 h 304"/>
                    <a:gd name="T24" fmla="*/ 60 w 153"/>
                    <a:gd name="T25" fmla="*/ 157 h 304"/>
                    <a:gd name="T26" fmla="*/ 60 w 153"/>
                    <a:gd name="T27" fmla="*/ 182 h 304"/>
                    <a:gd name="T28" fmla="*/ 65 w 153"/>
                    <a:gd name="T29" fmla="*/ 213 h 304"/>
                    <a:gd name="T30" fmla="*/ 77 w 153"/>
                    <a:gd name="T31" fmla="*/ 242 h 304"/>
                    <a:gd name="T32" fmla="*/ 87 w 153"/>
                    <a:gd name="T33" fmla="*/ 259 h 304"/>
                    <a:gd name="T34" fmla="*/ 94 w 153"/>
                    <a:gd name="T35" fmla="*/ 270 h 304"/>
                    <a:gd name="T36" fmla="*/ 94 w 153"/>
                    <a:gd name="T37" fmla="*/ 279 h 304"/>
                    <a:gd name="T38" fmla="*/ 87 w 153"/>
                    <a:gd name="T39" fmla="*/ 282 h 304"/>
                    <a:gd name="T40" fmla="*/ 71 w 153"/>
                    <a:gd name="T41" fmla="*/ 282 h 304"/>
                    <a:gd name="T42" fmla="*/ 47 w 153"/>
                    <a:gd name="T43" fmla="*/ 287 h 304"/>
                    <a:gd name="T44" fmla="*/ 28 w 153"/>
                    <a:gd name="T45" fmla="*/ 293 h 304"/>
                    <a:gd name="T46" fmla="*/ 16 w 153"/>
                    <a:gd name="T47" fmla="*/ 303 h 304"/>
                    <a:gd name="T48" fmla="*/ 6 w 153"/>
                    <a:gd name="T49" fmla="*/ 299 h 304"/>
                    <a:gd name="T50" fmla="*/ 0 w 153"/>
                    <a:gd name="T51" fmla="*/ 287 h 304"/>
                    <a:gd name="T52" fmla="*/ 1 w 153"/>
                    <a:gd name="T53" fmla="*/ 277 h 304"/>
                    <a:gd name="T54" fmla="*/ 20 w 153"/>
                    <a:gd name="T55" fmla="*/ 269 h 304"/>
                    <a:gd name="T56" fmla="*/ 50 w 153"/>
                    <a:gd name="T57" fmla="*/ 267 h 304"/>
                    <a:gd name="T58" fmla="*/ 78 w 153"/>
                    <a:gd name="T59" fmla="*/ 267 h 304"/>
                    <a:gd name="T60" fmla="*/ 67 w 153"/>
                    <a:gd name="T61" fmla="*/ 253 h 304"/>
                    <a:gd name="T62" fmla="*/ 61 w 153"/>
                    <a:gd name="T63" fmla="*/ 236 h 304"/>
                    <a:gd name="T64" fmla="*/ 54 w 153"/>
                    <a:gd name="T65" fmla="*/ 213 h 304"/>
                    <a:gd name="T66" fmla="*/ 45 w 153"/>
                    <a:gd name="T67" fmla="*/ 188 h 304"/>
                    <a:gd name="T68" fmla="*/ 45 w 153"/>
                    <a:gd name="T69" fmla="*/ 158 h 304"/>
                    <a:gd name="T70" fmla="*/ 47 w 153"/>
                    <a:gd name="T71" fmla="*/ 130 h 304"/>
                    <a:gd name="T72" fmla="*/ 57 w 153"/>
                    <a:gd name="T73" fmla="*/ 104 h 304"/>
                    <a:gd name="T74" fmla="*/ 75 w 153"/>
                    <a:gd name="T75" fmla="*/ 71 h 304"/>
                    <a:gd name="T76" fmla="*/ 88 w 153"/>
                    <a:gd name="T77" fmla="*/ 53 h 3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3"/>
                    <a:gd name="T118" fmla="*/ 0 h 304"/>
                    <a:gd name="T119" fmla="*/ 153 w 153"/>
                    <a:gd name="T120" fmla="*/ 304 h 3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3" h="304">
                      <a:moveTo>
                        <a:pt x="88" y="53"/>
                      </a:moveTo>
                      <a:lnTo>
                        <a:pt x="111" y="23"/>
                      </a:lnTo>
                      <a:lnTo>
                        <a:pt x="131" y="0"/>
                      </a:lnTo>
                      <a:lnTo>
                        <a:pt x="145" y="2"/>
                      </a:lnTo>
                      <a:lnTo>
                        <a:pt x="152" y="12"/>
                      </a:lnTo>
                      <a:lnTo>
                        <a:pt x="152" y="30"/>
                      </a:lnTo>
                      <a:lnTo>
                        <a:pt x="139" y="40"/>
                      </a:lnTo>
                      <a:lnTo>
                        <a:pt x="118" y="53"/>
                      </a:lnTo>
                      <a:lnTo>
                        <a:pt x="101" y="71"/>
                      </a:lnTo>
                      <a:lnTo>
                        <a:pt x="82" y="93"/>
                      </a:lnTo>
                      <a:lnTo>
                        <a:pt x="74" y="110"/>
                      </a:lnTo>
                      <a:lnTo>
                        <a:pt x="65" y="130"/>
                      </a:lnTo>
                      <a:lnTo>
                        <a:pt x="60" y="157"/>
                      </a:lnTo>
                      <a:lnTo>
                        <a:pt x="60" y="182"/>
                      </a:lnTo>
                      <a:lnTo>
                        <a:pt x="65" y="213"/>
                      </a:lnTo>
                      <a:lnTo>
                        <a:pt x="77" y="242"/>
                      </a:lnTo>
                      <a:lnTo>
                        <a:pt x="87" y="259"/>
                      </a:lnTo>
                      <a:lnTo>
                        <a:pt x="94" y="270"/>
                      </a:lnTo>
                      <a:lnTo>
                        <a:pt x="94" y="279"/>
                      </a:lnTo>
                      <a:lnTo>
                        <a:pt x="87" y="282"/>
                      </a:lnTo>
                      <a:lnTo>
                        <a:pt x="71" y="282"/>
                      </a:lnTo>
                      <a:lnTo>
                        <a:pt x="47" y="287"/>
                      </a:lnTo>
                      <a:lnTo>
                        <a:pt x="28" y="293"/>
                      </a:lnTo>
                      <a:lnTo>
                        <a:pt x="16" y="303"/>
                      </a:lnTo>
                      <a:lnTo>
                        <a:pt x="6" y="299"/>
                      </a:lnTo>
                      <a:lnTo>
                        <a:pt x="0" y="287"/>
                      </a:lnTo>
                      <a:lnTo>
                        <a:pt x="1" y="277"/>
                      </a:lnTo>
                      <a:lnTo>
                        <a:pt x="20" y="269"/>
                      </a:lnTo>
                      <a:lnTo>
                        <a:pt x="50" y="267"/>
                      </a:lnTo>
                      <a:lnTo>
                        <a:pt x="78" y="267"/>
                      </a:lnTo>
                      <a:lnTo>
                        <a:pt x="67" y="253"/>
                      </a:lnTo>
                      <a:lnTo>
                        <a:pt x="61" y="236"/>
                      </a:lnTo>
                      <a:lnTo>
                        <a:pt x="54" y="213"/>
                      </a:lnTo>
                      <a:lnTo>
                        <a:pt x="45" y="188"/>
                      </a:lnTo>
                      <a:lnTo>
                        <a:pt x="45" y="158"/>
                      </a:lnTo>
                      <a:lnTo>
                        <a:pt x="47" y="130"/>
                      </a:lnTo>
                      <a:lnTo>
                        <a:pt x="57" y="104"/>
                      </a:lnTo>
                      <a:lnTo>
                        <a:pt x="75" y="71"/>
                      </a:lnTo>
                      <a:lnTo>
                        <a:pt x="88" y="53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189" name="Line 45"/>
              <p:cNvSpPr>
                <a:spLocks noChangeShapeType="1"/>
              </p:cNvSpPr>
              <p:nvPr/>
            </p:nvSpPr>
            <p:spPr bwMode="auto">
              <a:xfrm flipH="1">
                <a:off x="3217" y="1441"/>
                <a:ext cx="143" cy="47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161" name="Group 55"/>
            <p:cNvGrpSpPr>
              <a:grpSpLocks/>
            </p:cNvGrpSpPr>
            <p:nvPr/>
          </p:nvGrpSpPr>
          <p:grpSpPr bwMode="auto">
            <a:xfrm>
              <a:off x="3525" y="2246"/>
              <a:ext cx="718" cy="587"/>
              <a:chOff x="3525" y="2246"/>
              <a:chExt cx="718" cy="587"/>
            </a:xfrm>
          </p:grpSpPr>
          <p:grpSp>
            <p:nvGrpSpPr>
              <p:cNvPr id="6180" name="Group 53"/>
              <p:cNvGrpSpPr>
                <a:grpSpLocks/>
              </p:cNvGrpSpPr>
              <p:nvPr/>
            </p:nvGrpSpPr>
            <p:grpSpPr bwMode="auto">
              <a:xfrm>
                <a:off x="3525" y="2246"/>
                <a:ext cx="718" cy="587"/>
                <a:chOff x="3525" y="2246"/>
                <a:chExt cx="718" cy="587"/>
              </a:xfrm>
            </p:grpSpPr>
            <p:sp>
              <p:nvSpPr>
                <p:cNvPr id="6182" name="Freeform 47"/>
                <p:cNvSpPr>
                  <a:spLocks/>
                </p:cNvSpPr>
                <p:nvPr/>
              </p:nvSpPr>
              <p:spPr bwMode="auto">
                <a:xfrm>
                  <a:off x="4077" y="2409"/>
                  <a:ext cx="166" cy="171"/>
                </a:xfrm>
                <a:custGeom>
                  <a:avLst/>
                  <a:gdLst>
                    <a:gd name="T0" fmla="*/ 157 w 166"/>
                    <a:gd name="T1" fmla="*/ 35 h 171"/>
                    <a:gd name="T2" fmla="*/ 165 w 166"/>
                    <a:gd name="T3" fmla="*/ 54 h 171"/>
                    <a:gd name="T4" fmla="*/ 159 w 166"/>
                    <a:gd name="T5" fmla="*/ 68 h 171"/>
                    <a:gd name="T6" fmla="*/ 141 w 166"/>
                    <a:gd name="T7" fmla="*/ 82 h 171"/>
                    <a:gd name="T8" fmla="*/ 115 w 166"/>
                    <a:gd name="T9" fmla="*/ 91 h 171"/>
                    <a:gd name="T10" fmla="*/ 97 w 166"/>
                    <a:gd name="T11" fmla="*/ 92 h 171"/>
                    <a:gd name="T12" fmla="*/ 74 w 166"/>
                    <a:gd name="T13" fmla="*/ 93 h 171"/>
                    <a:gd name="T14" fmla="*/ 75 w 166"/>
                    <a:gd name="T15" fmla="*/ 154 h 171"/>
                    <a:gd name="T16" fmla="*/ 71 w 166"/>
                    <a:gd name="T17" fmla="*/ 170 h 171"/>
                    <a:gd name="T18" fmla="*/ 60 w 166"/>
                    <a:gd name="T19" fmla="*/ 168 h 171"/>
                    <a:gd name="T20" fmla="*/ 65 w 166"/>
                    <a:gd name="T21" fmla="*/ 135 h 171"/>
                    <a:gd name="T22" fmla="*/ 58 w 166"/>
                    <a:gd name="T23" fmla="*/ 92 h 171"/>
                    <a:gd name="T24" fmla="*/ 34 w 166"/>
                    <a:gd name="T25" fmla="*/ 83 h 171"/>
                    <a:gd name="T26" fmla="*/ 14 w 166"/>
                    <a:gd name="T27" fmla="*/ 71 h 171"/>
                    <a:gd name="T28" fmla="*/ 6 w 166"/>
                    <a:gd name="T29" fmla="*/ 56 h 171"/>
                    <a:gd name="T30" fmla="*/ 0 w 166"/>
                    <a:gd name="T31" fmla="*/ 40 h 171"/>
                    <a:gd name="T32" fmla="*/ 4 w 166"/>
                    <a:gd name="T33" fmla="*/ 29 h 171"/>
                    <a:gd name="T34" fmla="*/ 22 w 166"/>
                    <a:gd name="T35" fmla="*/ 13 h 171"/>
                    <a:gd name="T36" fmla="*/ 44 w 166"/>
                    <a:gd name="T37" fmla="*/ 2 h 171"/>
                    <a:gd name="T38" fmla="*/ 63 w 166"/>
                    <a:gd name="T39" fmla="*/ 0 h 171"/>
                    <a:gd name="T40" fmla="*/ 102 w 166"/>
                    <a:gd name="T41" fmla="*/ 6 h 171"/>
                    <a:gd name="T42" fmla="*/ 131 w 166"/>
                    <a:gd name="T43" fmla="*/ 19 h 171"/>
                    <a:gd name="T44" fmla="*/ 148 w 166"/>
                    <a:gd name="T45" fmla="*/ 29 h 171"/>
                    <a:gd name="T46" fmla="*/ 158 w 166"/>
                    <a:gd name="T47" fmla="*/ 41 h 171"/>
                    <a:gd name="T48" fmla="*/ 157 w 166"/>
                    <a:gd name="T49" fmla="*/ 35 h 1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6"/>
                    <a:gd name="T76" fmla="*/ 0 h 171"/>
                    <a:gd name="T77" fmla="*/ 166 w 166"/>
                    <a:gd name="T78" fmla="*/ 171 h 17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6" h="171">
                      <a:moveTo>
                        <a:pt x="157" y="35"/>
                      </a:moveTo>
                      <a:lnTo>
                        <a:pt x="165" y="54"/>
                      </a:lnTo>
                      <a:lnTo>
                        <a:pt x="159" y="68"/>
                      </a:lnTo>
                      <a:lnTo>
                        <a:pt x="141" y="82"/>
                      </a:lnTo>
                      <a:lnTo>
                        <a:pt x="115" y="91"/>
                      </a:lnTo>
                      <a:lnTo>
                        <a:pt x="97" y="92"/>
                      </a:lnTo>
                      <a:lnTo>
                        <a:pt x="74" y="93"/>
                      </a:lnTo>
                      <a:lnTo>
                        <a:pt x="75" y="154"/>
                      </a:lnTo>
                      <a:lnTo>
                        <a:pt x="71" y="170"/>
                      </a:lnTo>
                      <a:lnTo>
                        <a:pt x="60" y="168"/>
                      </a:lnTo>
                      <a:lnTo>
                        <a:pt x="65" y="135"/>
                      </a:lnTo>
                      <a:lnTo>
                        <a:pt x="58" y="92"/>
                      </a:lnTo>
                      <a:lnTo>
                        <a:pt x="34" y="83"/>
                      </a:lnTo>
                      <a:lnTo>
                        <a:pt x="14" y="71"/>
                      </a:lnTo>
                      <a:lnTo>
                        <a:pt x="6" y="56"/>
                      </a:lnTo>
                      <a:lnTo>
                        <a:pt x="0" y="40"/>
                      </a:lnTo>
                      <a:lnTo>
                        <a:pt x="4" y="29"/>
                      </a:lnTo>
                      <a:lnTo>
                        <a:pt x="22" y="13"/>
                      </a:lnTo>
                      <a:lnTo>
                        <a:pt x="44" y="2"/>
                      </a:lnTo>
                      <a:lnTo>
                        <a:pt x="63" y="0"/>
                      </a:lnTo>
                      <a:lnTo>
                        <a:pt x="102" y="6"/>
                      </a:lnTo>
                      <a:lnTo>
                        <a:pt x="131" y="19"/>
                      </a:lnTo>
                      <a:lnTo>
                        <a:pt x="148" y="29"/>
                      </a:lnTo>
                      <a:lnTo>
                        <a:pt x="158" y="41"/>
                      </a:lnTo>
                      <a:lnTo>
                        <a:pt x="157" y="35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83" name="Freeform 48"/>
                <p:cNvSpPr>
                  <a:spLocks/>
                </p:cNvSpPr>
                <p:nvPr/>
              </p:nvSpPr>
              <p:spPr bwMode="auto">
                <a:xfrm>
                  <a:off x="4021" y="2484"/>
                  <a:ext cx="63" cy="349"/>
                </a:xfrm>
                <a:custGeom>
                  <a:avLst/>
                  <a:gdLst>
                    <a:gd name="T0" fmla="*/ 23 w 63"/>
                    <a:gd name="T1" fmla="*/ 0 h 349"/>
                    <a:gd name="T2" fmla="*/ 33 w 63"/>
                    <a:gd name="T3" fmla="*/ 29 h 349"/>
                    <a:gd name="T4" fmla="*/ 37 w 63"/>
                    <a:gd name="T5" fmla="*/ 92 h 349"/>
                    <a:gd name="T6" fmla="*/ 41 w 63"/>
                    <a:gd name="T7" fmla="*/ 143 h 349"/>
                    <a:gd name="T8" fmla="*/ 50 w 63"/>
                    <a:gd name="T9" fmla="*/ 201 h 349"/>
                    <a:gd name="T10" fmla="*/ 52 w 63"/>
                    <a:gd name="T11" fmla="*/ 243 h 349"/>
                    <a:gd name="T12" fmla="*/ 59 w 63"/>
                    <a:gd name="T13" fmla="*/ 300 h 349"/>
                    <a:gd name="T14" fmla="*/ 62 w 63"/>
                    <a:gd name="T15" fmla="*/ 347 h 349"/>
                    <a:gd name="T16" fmla="*/ 55 w 63"/>
                    <a:gd name="T17" fmla="*/ 348 h 349"/>
                    <a:gd name="T18" fmla="*/ 46 w 63"/>
                    <a:gd name="T19" fmla="*/ 337 h 349"/>
                    <a:gd name="T20" fmla="*/ 46 w 63"/>
                    <a:gd name="T21" fmla="*/ 294 h 349"/>
                    <a:gd name="T22" fmla="*/ 35 w 63"/>
                    <a:gd name="T23" fmla="*/ 298 h 349"/>
                    <a:gd name="T24" fmla="*/ 21 w 63"/>
                    <a:gd name="T25" fmla="*/ 292 h 349"/>
                    <a:gd name="T26" fmla="*/ 13 w 63"/>
                    <a:gd name="T27" fmla="*/ 280 h 349"/>
                    <a:gd name="T28" fmla="*/ 13 w 63"/>
                    <a:gd name="T29" fmla="*/ 263 h 349"/>
                    <a:gd name="T30" fmla="*/ 17 w 63"/>
                    <a:gd name="T31" fmla="*/ 248 h 349"/>
                    <a:gd name="T32" fmla="*/ 31 w 63"/>
                    <a:gd name="T33" fmla="*/ 242 h 349"/>
                    <a:gd name="T34" fmla="*/ 40 w 63"/>
                    <a:gd name="T35" fmla="*/ 242 h 349"/>
                    <a:gd name="T36" fmla="*/ 39 w 63"/>
                    <a:gd name="T37" fmla="*/ 202 h 349"/>
                    <a:gd name="T38" fmla="*/ 35 w 63"/>
                    <a:gd name="T39" fmla="*/ 185 h 349"/>
                    <a:gd name="T40" fmla="*/ 26 w 63"/>
                    <a:gd name="T41" fmla="*/ 151 h 349"/>
                    <a:gd name="T42" fmla="*/ 20 w 63"/>
                    <a:gd name="T43" fmla="*/ 102 h 349"/>
                    <a:gd name="T44" fmla="*/ 19 w 63"/>
                    <a:gd name="T45" fmla="*/ 62 h 349"/>
                    <a:gd name="T46" fmla="*/ 13 w 63"/>
                    <a:gd name="T47" fmla="*/ 35 h 349"/>
                    <a:gd name="T48" fmla="*/ 0 w 63"/>
                    <a:gd name="T49" fmla="*/ 10 h 349"/>
                    <a:gd name="T50" fmla="*/ 13 w 63"/>
                    <a:gd name="T51" fmla="*/ 0 h 349"/>
                    <a:gd name="T52" fmla="*/ 26 w 63"/>
                    <a:gd name="T53" fmla="*/ 7 h 349"/>
                    <a:gd name="T54" fmla="*/ 29 w 63"/>
                    <a:gd name="T55" fmla="*/ 13 h 349"/>
                    <a:gd name="T56" fmla="*/ 23 w 63"/>
                    <a:gd name="T57" fmla="*/ 0 h 34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3"/>
                    <a:gd name="T88" fmla="*/ 0 h 349"/>
                    <a:gd name="T89" fmla="*/ 63 w 63"/>
                    <a:gd name="T90" fmla="*/ 349 h 34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3" h="349">
                      <a:moveTo>
                        <a:pt x="23" y="0"/>
                      </a:moveTo>
                      <a:lnTo>
                        <a:pt x="33" y="29"/>
                      </a:lnTo>
                      <a:lnTo>
                        <a:pt x="37" y="92"/>
                      </a:lnTo>
                      <a:lnTo>
                        <a:pt x="41" y="143"/>
                      </a:lnTo>
                      <a:lnTo>
                        <a:pt x="50" y="201"/>
                      </a:lnTo>
                      <a:lnTo>
                        <a:pt x="52" y="243"/>
                      </a:lnTo>
                      <a:lnTo>
                        <a:pt x="59" y="300"/>
                      </a:lnTo>
                      <a:lnTo>
                        <a:pt x="62" y="347"/>
                      </a:lnTo>
                      <a:lnTo>
                        <a:pt x="55" y="348"/>
                      </a:lnTo>
                      <a:lnTo>
                        <a:pt x="46" y="337"/>
                      </a:lnTo>
                      <a:lnTo>
                        <a:pt x="46" y="294"/>
                      </a:lnTo>
                      <a:lnTo>
                        <a:pt x="35" y="298"/>
                      </a:lnTo>
                      <a:lnTo>
                        <a:pt x="21" y="292"/>
                      </a:lnTo>
                      <a:lnTo>
                        <a:pt x="13" y="280"/>
                      </a:lnTo>
                      <a:lnTo>
                        <a:pt x="13" y="263"/>
                      </a:lnTo>
                      <a:lnTo>
                        <a:pt x="17" y="248"/>
                      </a:lnTo>
                      <a:lnTo>
                        <a:pt x="31" y="242"/>
                      </a:lnTo>
                      <a:lnTo>
                        <a:pt x="40" y="242"/>
                      </a:lnTo>
                      <a:lnTo>
                        <a:pt x="39" y="202"/>
                      </a:lnTo>
                      <a:lnTo>
                        <a:pt x="35" y="185"/>
                      </a:lnTo>
                      <a:lnTo>
                        <a:pt x="26" y="151"/>
                      </a:lnTo>
                      <a:lnTo>
                        <a:pt x="20" y="102"/>
                      </a:lnTo>
                      <a:lnTo>
                        <a:pt x="19" y="62"/>
                      </a:lnTo>
                      <a:lnTo>
                        <a:pt x="13" y="35"/>
                      </a:lnTo>
                      <a:lnTo>
                        <a:pt x="0" y="10"/>
                      </a:lnTo>
                      <a:lnTo>
                        <a:pt x="13" y="0"/>
                      </a:lnTo>
                      <a:lnTo>
                        <a:pt x="26" y="7"/>
                      </a:lnTo>
                      <a:lnTo>
                        <a:pt x="29" y="13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84" name="Freeform 49"/>
                <p:cNvSpPr>
                  <a:spLocks/>
                </p:cNvSpPr>
                <p:nvPr/>
              </p:nvSpPr>
              <p:spPr bwMode="auto">
                <a:xfrm>
                  <a:off x="3785" y="2375"/>
                  <a:ext cx="284" cy="137"/>
                </a:xfrm>
                <a:custGeom>
                  <a:avLst/>
                  <a:gdLst>
                    <a:gd name="T0" fmla="*/ 283 w 284"/>
                    <a:gd name="T1" fmla="*/ 61 h 137"/>
                    <a:gd name="T2" fmla="*/ 280 w 284"/>
                    <a:gd name="T3" fmla="*/ 77 h 137"/>
                    <a:gd name="T4" fmla="*/ 280 w 284"/>
                    <a:gd name="T5" fmla="*/ 97 h 137"/>
                    <a:gd name="T6" fmla="*/ 267 w 284"/>
                    <a:gd name="T7" fmla="*/ 125 h 137"/>
                    <a:gd name="T8" fmla="*/ 240 w 284"/>
                    <a:gd name="T9" fmla="*/ 134 h 137"/>
                    <a:gd name="T10" fmla="*/ 203 w 284"/>
                    <a:gd name="T11" fmla="*/ 136 h 137"/>
                    <a:gd name="T12" fmla="*/ 161 w 284"/>
                    <a:gd name="T13" fmla="*/ 125 h 137"/>
                    <a:gd name="T14" fmla="*/ 122 w 284"/>
                    <a:gd name="T15" fmla="*/ 108 h 137"/>
                    <a:gd name="T16" fmla="*/ 88 w 284"/>
                    <a:gd name="T17" fmla="*/ 94 h 137"/>
                    <a:gd name="T18" fmla="*/ 41 w 284"/>
                    <a:gd name="T19" fmla="*/ 81 h 137"/>
                    <a:gd name="T20" fmla="*/ 13 w 284"/>
                    <a:gd name="T21" fmla="*/ 65 h 137"/>
                    <a:gd name="T22" fmla="*/ 0 w 284"/>
                    <a:gd name="T23" fmla="*/ 45 h 137"/>
                    <a:gd name="T24" fmla="*/ 0 w 284"/>
                    <a:gd name="T25" fmla="*/ 28 h 137"/>
                    <a:gd name="T26" fmla="*/ 13 w 284"/>
                    <a:gd name="T27" fmla="*/ 8 h 137"/>
                    <a:gd name="T28" fmla="*/ 31 w 284"/>
                    <a:gd name="T29" fmla="*/ 0 h 137"/>
                    <a:gd name="T30" fmla="*/ 60 w 284"/>
                    <a:gd name="T31" fmla="*/ 0 h 137"/>
                    <a:gd name="T32" fmla="*/ 98 w 284"/>
                    <a:gd name="T33" fmla="*/ 11 h 137"/>
                    <a:gd name="T34" fmla="*/ 151 w 284"/>
                    <a:gd name="T35" fmla="*/ 20 h 137"/>
                    <a:gd name="T36" fmla="*/ 216 w 284"/>
                    <a:gd name="T37" fmla="*/ 23 h 137"/>
                    <a:gd name="T38" fmla="*/ 266 w 284"/>
                    <a:gd name="T39" fmla="*/ 18 h 137"/>
                    <a:gd name="T40" fmla="*/ 282 w 284"/>
                    <a:gd name="T41" fmla="*/ 35 h 137"/>
                    <a:gd name="T42" fmla="*/ 283 w 284"/>
                    <a:gd name="T43" fmla="*/ 61 h 1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84"/>
                    <a:gd name="T67" fmla="*/ 0 h 137"/>
                    <a:gd name="T68" fmla="*/ 284 w 284"/>
                    <a:gd name="T69" fmla="*/ 137 h 1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84" h="137">
                      <a:moveTo>
                        <a:pt x="283" y="61"/>
                      </a:moveTo>
                      <a:lnTo>
                        <a:pt x="280" y="77"/>
                      </a:lnTo>
                      <a:lnTo>
                        <a:pt x="280" y="97"/>
                      </a:lnTo>
                      <a:lnTo>
                        <a:pt x="267" y="125"/>
                      </a:lnTo>
                      <a:lnTo>
                        <a:pt x="240" y="134"/>
                      </a:lnTo>
                      <a:lnTo>
                        <a:pt x="203" y="136"/>
                      </a:lnTo>
                      <a:lnTo>
                        <a:pt x="161" y="125"/>
                      </a:lnTo>
                      <a:lnTo>
                        <a:pt x="122" y="108"/>
                      </a:lnTo>
                      <a:lnTo>
                        <a:pt x="88" y="94"/>
                      </a:lnTo>
                      <a:lnTo>
                        <a:pt x="41" y="81"/>
                      </a:lnTo>
                      <a:lnTo>
                        <a:pt x="13" y="65"/>
                      </a:lnTo>
                      <a:lnTo>
                        <a:pt x="0" y="45"/>
                      </a:lnTo>
                      <a:lnTo>
                        <a:pt x="0" y="28"/>
                      </a:lnTo>
                      <a:lnTo>
                        <a:pt x="13" y="8"/>
                      </a:lnTo>
                      <a:lnTo>
                        <a:pt x="31" y="0"/>
                      </a:lnTo>
                      <a:lnTo>
                        <a:pt x="60" y="0"/>
                      </a:lnTo>
                      <a:lnTo>
                        <a:pt x="98" y="11"/>
                      </a:lnTo>
                      <a:lnTo>
                        <a:pt x="151" y="20"/>
                      </a:lnTo>
                      <a:lnTo>
                        <a:pt x="216" y="23"/>
                      </a:lnTo>
                      <a:lnTo>
                        <a:pt x="266" y="18"/>
                      </a:lnTo>
                      <a:lnTo>
                        <a:pt x="282" y="35"/>
                      </a:lnTo>
                      <a:lnTo>
                        <a:pt x="283" y="61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85" name="Freeform 50"/>
                <p:cNvSpPr>
                  <a:spLocks/>
                </p:cNvSpPr>
                <p:nvPr/>
              </p:nvSpPr>
              <p:spPr bwMode="auto">
                <a:xfrm>
                  <a:off x="3804" y="2253"/>
                  <a:ext cx="254" cy="157"/>
                </a:xfrm>
                <a:custGeom>
                  <a:avLst/>
                  <a:gdLst>
                    <a:gd name="T0" fmla="*/ 243 w 254"/>
                    <a:gd name="T1" fmla="*/ 119 h 157"/>
                    <a:gd name="T2" fmla="*/ 253 w 254"/>
                    <a:gd name="T3" fmla="*/ 135 h 157"/>
                    <a:gd name="T4" fmla="*/ 253 w 254"/>
                    <a:gd name="T5" fmla="*/ 148 h 157"/>
                    <a:gd name="T6" fmla="*/ 245 w 254"/>
                    <a:gd name="T7" fmla="*/ 156 h 157"/>
                    <a:gd name="T8" fmla="*/ 230 w 254"/>
                    <a:gd name="T9" fmla="*/ 151 h 157"/>
                    <a:gd name="T10" fmla="*/ 220 w 254"/>
                    <a:gd name="T11" fmla="*/ 141 h 157"/>
                    <a:gd name="T12" fmla="*/ 209 w 254"/>
                    <a:gd name="T13" fmla="*/ 122 h 157"/>
                    <a:gd name="T14" fmla="*/ 195 w 254"/>
                    <a:gd name="T15" fmla="*/ 85 h 157"/>
                    <a:gd name="T16" fmla="*/ 169 w 254"/>
                    <a:gd name="T17" fmla="*/ 37 h 157"/>
                    <a:gd name="T18" fmla="*/ 168 w 254"/>
                    <a:gd name="T19" fmla="*/ 19 h 157"/>
                    <a:gd name="T20" fmla="*/ 144 w 254"/>
                    <a:gd name="T21" fmla="*/ 29 h 157"/>
                    <a:gd name="T22" fmla="*/ 119 w 254"/>
                    <a:gd name="T23" fmla="*/ 50 h 157"/>
                    <a:gd name="T24" fmla="*/ 87 w 254"/>
                    <a:gd name="T25" fmla="*/ 67 h 157"/>
                    <a:gd name="T26" fmla="*/ 54 w 254"/>
                    <a:gd name="T27" fmla="*/ 74 h 157"/>
                    <a:gd name="T28" fmla="*/ 44 w 254"/>
                    <a:gd name="T29" fmla="*/ 70 h 157"/>
                    <a:gd name="T30" fmla="*/ 37 w 254"/>
                    <a:gd name="T31" fmla="*/ 60 h 157"/>
                    <a:gd name="T32" fmla="*/ 33 w 254"/>
                    <a:gd name="T33" fmla="*/ 46 h 157"/>
                    <a:gd name="T34" fmla="*/ 23 w 254"/>
                    <a:gd name="T35" fmla="*/ 33 h 157"/>
                    <a:gd name="T36" fmla="*/ 12 w 254"/>
                    <a:gd name="T37" fmla="*/ 27 h 157"/>
                    <a:gd name="T38" fmla="*/ 0 w 254"/>
                    <a:gd name="T39" fmla="*/ 24 h 157"/>
                    <a:gd name="T40" fmla="*/ 0 w 254"/>
                    <a:gd name="T41" fmla="*/ 13 h 157"/>
                    <a:gd name="T42" fmla="*/ 10 w 254"/>
                    <a:gd name="T43" fmla="*/ 10 h 157"/>
                    <a:gd name="T44" fmla="*/ 24 w 254"/>
                    <a:gd name="T45" fmla="*/ 17 h 157"/>
                    <a:gd name="T46" fmla="*/ 34 w 254"/>
                    <a:gd name="T47" fmla="*/ 36 h 157"/>
                    <a:gd name="T48" fmla="*/ 44 w 254"/>
                    <a:gd name="T49" fmla="*/ 48 h 157"/>
                    <a:gd name="T50" fmla="*/ 50 w 254"/>
                    <a:gd name="T51" fmla="*/ 58 h 157"/>
                    <a:gd name="T52" fmla="*/ 60 w 254"/>
                    <a:gd name="T53" fmla="*/ 61 h 157"/>
                    <a:gd name="T54" fmla="*/ 87 w 254"/>
                    <a:gd name="T55" fmla="*/ 57 h 157"/>
                    <a:gd name="T56" fmla="*/ 107 w 254"/>
                    <a:gd name="T57" fmla="*/ 41 h 157"/>
                    <a:gd name="T58" fmla="*/ 125 w 254"/>
                    <a:gd name="T59" fmla="*/ 27 h 157"/>
                    <a:gd name="T60" fmla="*/ 145 w 254"/>
                    <a:gd name="T61" fmla="*/ 10 h 157"/>
                    <a:gd name="T62" fmla="*/ 165 w 254"/>
                    <a:gd name="T63" fmla="*/ 0 h 157"/>
                    <a:gd name="T64" fmla="*/ 176 w 254"/>
                    <a:gd name="T65" fmla="*/ 0 h 157"/>
                    <a:gd name="T66" fmla="*/ 181 w 254"/>
                    <a:gd name="T67" fmla="*/ 9 h 157"/>
                    <a:gd name="T68" fmla="*/ 202 w 254"/>
                    <a:gd name="T69" fmla="*/ 44 h 157"/>
                    <a:gd name="T70" fmla="*/ 220 w 254"/>
                    <a:gd name="T71" fmla="*/ 78 h 157"/>
                    <a:gd name="T72" fmla="*/ 237 w 254"/>
                    <a:gd name="T73" fmla="*/ 112 h 157"/>
                    <a:gd name="T74" fmla="*/ 243 w 254"/>
                    <a:gd name="T75" fmla="*/ 119 h 15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54"/>
                    <a:gd name="T115" fmla="*/ 0 h 157"/>
                    <a:gd name="T116" fmla="*/ 254 w 254"/>
                    <a:gd name="T117" fmla="*/ 157 h 15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54" h="157">
                      <a:moveTo>
                        <a:pt x="243" y="119"/>
                      </a:moveTo>
                      <a:lnTo>
                        <a:pt x="253" y="135"/>
                      </a:lnTo>
                      <a:lnTo>
                        <a:pt x="253" y="148"/>
                      </a:lnTo>
                      <a:lnTo>
                        <a:pt x="245" y="156"/>
                      </a:lnTo>
                      <a:lnTo>
                        <a:pt x="230" y="151"/>
                      </a:lnTo>
                      <a:lnTo>
                        <a:pt x="220" y="141"/>
                      </a:lnTo>
                      <a:lnTo>
                        <a:pt x="209" y="122"/>
                      </a:lnTo>
                      <a:lnTo>
                        <a:pt x="195" y="85"/>
                      </a:lnTo>
                      <a:lnTo>
                        <a:pt x="169" y="37"/>
                      </a:lnTo>
                      <a:lnTo>
                        <a:pt x="168" y="19"/>
                      </a:lnTo>
                      <a:lnTo>
                        <a:pt x="144" y="29"/>
                      </a:lnTo>
                      <a:lnTo>
                        <a:pt x="119" y="50"/>
                      </a:lnTo>
                      <a:lnTo>
                        <a:pt x="87" y="67"/>
                      </a:lnTo>
                      <a:lnTo>
                        <a:pt x="54" y="74"/>
                      </a:lnTo>
                      <a:lnTo>
                        <a:pt x="44" y="70"/>
                      </a:lnTo>
                      <a:lnTo>
                        <a:pt x="37" y="60"/>
                      </a:lnTo>
                      <a:lnTo>
                        <a:pt x="33" y="46"/>
                      </a:lnTo>
                      <a:lnTo>
                        <a:pt x="23" y="33"/>
                      </a:lnTo>
                      <a:lnTo>
                        <a:pt x="12" y="27"/>
                      </a:lnTo>
                      <a:lnTo>
                        <a:pt x="0" y="24"/>
                      </a:lnTo>
                      <a:lnTo>
                        <a:pt x="0" y="13"/>
                      </a:lnTo>
                      <a:lnTo>
                        <a:pt x="10" y="10"/>
                      </a:lnTo>
                      <a:lnTo>
                        <a:pt x="24" y="17"/>
                      </a:lnTo>
                      <a:lnTo>
                        <a:pt x="34" y="36"/>
                      </a:lnTo>
                      <a:lnTo>
                        <a:pt x="44" y="48"/>
                      </a:lnTo>
                      <a:lnTo>
                        <a:pt x="50" y="58"/>
                      </a:lnTo>
                      <a:lnTo>
                        <a:pt x="60" y="61"/>
                      </a:lnTo>
                      <a:lnTo>
                        <a:pt x="87" y="57"/>
                      </a:lnTo>
                      <a:lnTo>
                        <a:pt x="107" y="41"/>
                      </a:lnTo>
                      <a:lnTo>
                        <a:pt x="125" y="27"/>
                      </a:lnTo>
                      <a:lnTo>
                        <a:pt x="145" y="10"/>
                      </a:lnTo>
                      <a:lnTo>
                        <a:pt x="165" y="0"/>
                      </a:lnTo>
                      <a:lnTo>
                        <a:pt x="176" y="0"/>
                      </a:lnTo>
                      <a:lnTo>
                        <a:pt x="181" y="9"/>
                      </a:lnTo>
                      <a:lnTo>
                        <a:pt x="202" y="44"/>
                      </a:lnTo>
                      <a:lnTo>
                        <a:pt x="220" y="78"/>
                      </a:lnTo>
                      <a:lnTo>
                        <a:pt x="237" y="112"/>
                      </a:lnTo>
                      <a:lnTo>
                        <a:pt x="243" y="119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86" name="Freeform 51"/>
                <p:cNvSpPr>
                  <a:spLocks/>
                </p:cNvSpPr>
                <p:nvPr/>
              </p:nvSpPr>
              <p:spPr bwMode="auto">
                <a:xfrm>
                  <a:off x="3535" y="2405"/>
                  <a:ext cx="275" cy="105"/>
                </a:xfrm>
                <a:custGeom>
                  <a:avLst/>
                  <a:gdLst>
                    <a:gd name="T0" fmla="*/ 243 w 275"/>
                    <a:gd name="T1" fmla="*/ 19 h 105"/>
                    <a:gd name="T2" fmla="*/ 260 w 275"/>
                    <a:gd name="T3" fmla="*/ 6 h 105"/>
                    <a:gd name="T4" fmla="*/ 274 w 275"/>
                    <a:gd name="T5" fmla="*/ 10 h 105"/>
                    <a:gd name="T6" fmla="*/ 274 w 275"/>
                    <a:gd name="T7" fmla="*/ 24 h 105"/>
                    <a:gd name="T8" fmla="*/ 259 w 275"/>
                    <a:gd name="T9" fmla="*/ 40 h 105"/>
                    <a:gd name="T10" fmla="*/ 229 w 275"/>
                    <a:gd name="T11" fmla="*/ 60 h 105"/>
                    <a:gd name="T12" fmla="*/ 200 w 275"/>
                    <a:gd name="T13" fmla="*/ 71 h 105"/>
                    <a:gd name="T14" fmla="*/ 172 w 275"/>
                    <a:gd name="T15" fmla="*/ 81 h 105"/>
                    <a:gd name="T16" fmla="*/ 146 w 275"/>
                    <a:gd name="T17" fmla="*/ 85 h 105"/>
                    <a:gd name="T18" fmla="*/ 132 w 275"/>
                    <a:gd name="T19" fmla="*/ 84 h 105"/>
                    <a:gd name="T20" fmla="*/ 116 w 275"/>
                    <a:gd name="T21" fmla="*/ 74 h 105"/>
                    <a:gd name="T22" fmla="*/ 70 w 275"/>
                    <a:gd name="T23" fmla="*/ 57 h 105"/>
                    <a:gd name="T24" fmla="*/ 45 w 275"/>
                    <a:gd name="T25" fmla="*/ 37 h 105"/>
                    <a:gd name="T26" fmla="*/ 33 w 275"/>
                    <a:gd name="T27" fmla="*/ 33 h 105"/>
                    <a:gd name="T28" fmla="*/ 31 w 275"/>
                    <a:gd name="T29" fmla="*/ 51 h 105"/>
                    <a:gd name="T30" fmla="*/ 31 w 275"/>
                    <a:gd name="T31" fmla="*/ 75 h 105"/>
                    <a:gd name="T32" fmla="*/ 21 w 275"/>
                    <a:gd name="T33" fmla="*/ 104 h 105"/>
                    <a:gd name="T34" fmla="*/ 13 w 275"/>
                    <a:gd name="T35" fmla="*/ 102 h 105"/>
                    <a:gd name="T36" fmla="*/ 4 w 275"/>
                    <a:gd name="T37" fmla="*/ 97 h 105"/>
                    <a:gd name="T38" fmla="*/ 0 w 275"/>
                    <a:gd name="T39" fmla="*/ 88 h 105"/>
                    <a:gd name="T40" fmla="*/ 7 w 275"/>
                    <a:gd name="T41" fmla="*/ 70 h 105"/>
                    <a:gd name="T42" fmla="*/ 17 w 275"/>
                    <a:gd name="T43" fmla="*/ 51 h 105"/>
                    <a:gd name="T44" fmla="*/ 18 w 275"/>
                    <a:gd name="T45" fmla="*/ 24 h 105"/>
                    <a:gd name="T46" fmla="*/ 14 w 275"/>
                    <a:gd name="T47" fmla="*/ 7 h 105"/>
                    <a:gd name="T48" fmla="*/ 20 w 275"/>
                    <a:gd name="T49" fmla="*/ 0 h 105"/>
                    <a:gd name="T50" fmla="*/ 28 w 275"/>
                    <a:gd name="T51" fmla="*/ 0 h 105"/>
                    <a:gd name="T52" fmla="*/ 37 w 275"/>
                    <a:gd name="T53" fmla="*/ 9 h 105"/>
                    <a:gd name="T54" fmla="*/ 52 w 275"/>
                    <a:gd name="T55" fmla="*/ 24 h 105"/>
                    <a:gd name="T56" fmla="*/ 89 w 275"/>
                    <a:gd name="T57" fmla="*/ 50 h 105"/>
                    <a:gd name="T58" fmla="*/ 121 w 275"/>
                    <a:gd name="T59" fmla="*/ 61 h 105"/>
                    <a:gd name="T60" fmla="*/ 153 w 275"/>
                    <a:gd name="T61" fmla="*/ 65 h 105"/>
                    <a:gd name="T62" fmla="*/ 170 w 275"/>
                    <a:gd name="T63" fmla="*/ 64 h 105"/>
                    <a:gd name="T64" fmla="*/ 200 w 275"/>
                    <a:gd name="T65" fmla="*/ 55 h 105"/>
                    <a:gd name="T66" fmla="*/ 233 w 275"/>
                    <a:gd name="T67" fmla="*/ 31 h 105"/>
                    <a:gd name="T68" fmla="*/ 249 w 275"/>
                    <a:gd name="T69" fmla="*/ 14 h 105"/>
                    <a:gd name="T70" fmla="*/ 243 w 275"/>
                    <a:gd name="T71" fmla="*/ 19 h 10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5"/>
                    <a:gd name="T109" fmla="*/ 0 h 105"/>
                    <a:gd name="T110" fmla="*/ 275 w 275"/>
                    <a:gd name="T111" fmla="*/ 105 h 10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5" h="105">
                      <a:moveTo>
                        <a:pt x="243" y="19"/>
                      </a:moveTo>
                      <a:lnTo>
                        <a:pt x="260" y="6"/>
                      </a:lnTo>
                      <a:lnTo>
                        <a:pt x="274" y="10"/>
                      </a:lnTo>
                      <a:lnTo>
                        <a:pt x="274" y="24"/>
                      </a:lnTo>
                      <a:lnTo>
                        <a:pt x="259" y="40"/>
                      </a:lnTo>
                      <a:lnTo>
                        <a:pt x="229" y="60"/>
                      </a:lnTo>
                      <a:lnTo>
                        <a:pt x="200" y="71"/>
                      </a:lnTo>
                      <a:lnTo>
                        <a:pt x="172" y="81"/>
                      </a:lnTo>
                      <a:lnTo>
                        <a:pt x="146" y="85"/>
                      </a:lnTo>
                      <a:lnTo>
                        <a:pt x="132" y="84"/>
                      </a:lnTo>
                      <a:lnTo>
                        <a:pt x="116" y="74"/>
                      </a:lnTo>
                      <a:lnTo>
                        <a:pt x="70" y="57"/>
                      </a:lnTo>
                      <a:lnTo>
                        <a:pt x="45" y="37"/>
                      </a:lnTo>
                      <a:lnTo>
                        <a:pt x="33" y="33"/>
                      </a:lnTo>
                      <a:lnTo>
                        <a:pt x="31" y="51"/>
                      </a:lnTo>
                      <a:lnTo>
                        <a:pt x="31" y="75"/>
                      </a:lnTo>
                      <a:lnTo>
                        <a:pt x="21" y="104"/>
                      </a:lnTo>
                      <a:lnTo>
                        <a:pt x="13" y="102"/>
                      </a:lnTo>
                      <a:lnTo>
                        <a:pt x="4" y="97"/>
                      </a:lnTo>
                      <a:lnTo>
                        <a:pt x="0" y="88"/>
                      </a:lnTo>
                      <a:lnTo>
                        <a:pt x="7" y="70"/>
                      </a:lnTo>
                      <a:lnTo>
                        <a:pt x="17" y="51"/>
                      </a:lnTo>
                      <a:lnTo>
                        <a:pt x="18" y="24"/>
                      </a:lnTo>
                      <a:lnTo>
                        <a:pt x="14" y="7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7" y="9"/>
                      </a:lnTo>
                      <a:lnTo>
                        <a:pt x="52" y="24"/>
                      </a:lnTo>
                      <a:lnTo>
                        <a:pt x="89" y="50"/>
                      </a:lnTo>
                      <a:lnTo>
                        <a:pt x="121" y="61"/>
                      </a:lnTo>
                      <a:lnTo>
                        <a:pt x="153" y="65"/>
                      </a:lnTo>
                      <a:lnTo>
                        <a:pt x="170" y="64"/>
                      </a:lnTo>
                      <a:lnTo>
                        <a:pt x="200" y="55"/>
                      </a:lnTo>
                      <a:lnTo>
                        <a:pt x="233" y="31"/>
                      </a:lnTo>
                      <a:lnTo>
                        <a:pt x="249" y="14"/>
                      </a:lnTo>
                      <a:lnTo>
                        <a:pt x="243" y="19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87" name="Freeform 52"/>
                <p:cNvSpPr>
                  <a:spLocks/>
                </p:cNvSpPr>
                <p:nvPr/>
              </p:nvSpPr>
              <p:spPr bwMode="auto">
                <a:xfrm>
                  <a:off x="3525" y="2246"/>
                  <a:ext cx="304" cy="153"/>
                </a:xfrm>
                <a:custGeom>
                  <a:avLst/>
                  <a:gdLst>
                    <a:gd name="T0" fmla="*/ 250 w 304"/>
                    <a:gd name="T1" fmla="*/ 89 h 153"/>
                    <a:gd name="T2" fmla="*/ 280 w 304"/>
                    <a:gd name="T3" fmla="*/ 112 h 153"/>
                    <a:gd name="T4" fmla="*/ 303 w 304"/>
                    <a:gd name="T5" fmla="*/ 132 h 153"/>
                    <a:gd name="T6" fmla="*/ 301 w 304"/>
                    <a:gd name="T7" fmla="*/ 145 h 153"/>
                    <a:gd name="T8" fmla="*/ 291 w 304"/>
                    <a:gd name="T9" fmla="*/ 152 h 153"/>
                    <a:gd name="T10" fmla="*/ 273 w 304"/>
                    <a:gd name="T11" fmla="*/ 152 h 153"/>
                    <a:gd name="T12" fmla="*/ 263 w 304"/>
                    <a:gd name="T13" fmla="*/ 140 h 153"/>
                    <a:gd name="T14" fmla="*/ 249 w 304"/>
                    <a:gd name="T15" fmla="*/ 118 h 153"/>
                    <a:gd name="T16" fmla="*/ 232 w 304"/>
                    <a:gd name="T17" fmla="*/ 101 h 153"/>
                    <a:gd name="T18" fmla="*/ 210 w 304"/>
                    <a:gd name="T19" fmla="*/ 82 h 153"/>
                    <a:gd name="T20" fmla="*/ 193 w 304"/>
                    <a:gd name="T21" fmla="*/ 74 h 153"/>
                    <a:gd name="T22" fmla="*/ 173 w 304"/>
                    <a:gd name="T23" fmla="*/ 65 h 153"/>
                    <a:gd name="T24" fmla="*/ 145 w 304"/>
                    <a:gd name="T25" fmla="*/ 61 h 153"/>
                    <a:gd name="T26" fmla="*/ 121 w 304"/>
                    <a:gd name="T27" fmla="*/ 61 h 153"/>
                    <a:gd name="T28" fmla="*/ 90 w 304"/>
                    <a:gd name="T29" fmla="*/ 65 h 153"/>
                    <a:gd name="T30" fmla="*/ 61 w 304"/>
                    <a:gd name="T31" fmla="*/ 78 h 153"/>
                    <a:gd name="T32" fmla="*/ 44 w 304"/>
                    <a:gd name="T33" fmla="*/ 88 h 153"/>
                    <a:gd name="T34" fmla="*/ 33 w 304"/>
                    <a:gd name="T35" fmla="*/ 95 h 153"/>
                    <a:gd name="T36" fmla="*/ 24 w 304"/>
                    <a:gd name="T37" fmla="*/ 95 h 153"/>
                    <a:gd name="T38" fmla="*/ 21 w 304"/>
                    <a:gd name="T39" fmla="*/ 88 h 153"/>
                    <a:gd name="T40" fmla="*/ 21 w 304"/>
                    <a:gd name="T41" fmla="*/ 72 h 153"/>
                    <a:gd name="T42" fmla="*/ 16 w 304"/>
                    <a:gd name="T43" fmla="*/ 47 h 153"/>
                    <a:gd name="T44" fmla="*/ 9 w 304"/>
                    <a:gd name="T45" fmla="*/ 28 h 153"/>
                    <a:gd name="T46" fmla="*/ 0 w 304"/>
                    <a:gd name="T47" fmla="*/ 17 h 153"/>
                    <a:gd name="T48" fmla="*/ 4 w 304"/>
                    <a:gd name="T49" fmla="*/ 7 h 153"/>
                    <a:gd name="T50" fmla="*/ 16 w 304"/>
                    <a:gd name="T51" fmla="*/ 0 h 153"/>
                    <a:gd name="T52" fmla="*/ 26 w 304"/>
                    <a:gd name="T53" fmla="*/ 1 h 153"/>
                    <a:gd name="T54" fmla="*/ 34 w 304"/>
                    <a:gd name="T55" fmla="*/ 20 h 153"/>
                    <a:gd name="T56" fmla="*/ 36 w 304"/>
                    <a:gd name="T57" fmla="*/ 51 h 153"/>
                    <a:gd name="T58" fmla="*/ 36 w 304"/>
                    <a:gd name="T59" fmla="*/ 79 h 153"/>
                    <a:gd name="T60" fmla="*/ 50 w 304"/>
                    <a:gd name="T61" fmla="*/ 68 h 153"/>
                    <a:gd name="T62" fmla="*/ 67 w 304"/>
                    <a:gd name="T63" fmla="*/ 62 h 153"/>
                    <a:gd name="T64" fmla="*/ 90 w 304"/>
                    <a:gd name="T65" fmla="*/ 54 h 153"/>
                    <a:gd name="T66" fmla="*/ 115 w 304"/>
                    <a:gd name="T67" fmla="*/ 45 h 153"/>
                    <a:gd name="T68" fmla="*/ 145 w 304"/>
                    <a:gd name="T69" fmla="*/ 45 h 153"/>
                    <a:gd name="T70" fmla="*/ 173 w 304"/>
                    <a:gd name="T71" fmla="*/ 47 h 153"/>
                    <a:gd name="T72" fmla="*/ 198 w 304"/>
                    <a:gd name="T73" fmla="*/ 58 h 153"/>
                    <a:gd name="T74" fmla="*/ 232 w 304"/>
                    <a:gd name="T75" fmla="*/ 75 h 153"/>
                    <a:gd name="T76" fmla="*/ 250 w 304"/>
                    <a:gd name="T77" fmla="*/ 89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4"/>
                    <a:gd name="T118" fmla="*/ 0 h 153"/>
                    <a:gd name="T119" fmla="*/ 304 w 304"/>
                    <a:gd name="T120" fmla="*/ 153 h 15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4" h="153">
                      <a:moveTo>
                        <a:pt x="250" y="89"/>
                      </a:moveTo>
                      <a:lnTo>
                        <a:pt x="280" y="112"/>
                      </a:lnTo>
                      <a:lnTo>
                        <a:pt x="303" y="132"/>
                      </a:lnTo>
                      <a:lnTo>
                        <a:pt x="301" y="145"/>
                      </a:lnTo>
                      <a:lnTo>
                        <a:pt x="291" y="152"/>
                      </a:lnTo>
                      <a:lnTo>
                        <a:pt x="273" y="152"/>
                      </a:lnTo>
                      <a:lnTo>
                        <a:pt x="263" y="140"/>
                      </a:lnTo>
                      <a:lnTo>
                        <a:pt x="249" y="118"/>
                      </a:lnTo>
                      <a:lnTo>
                        <a:pt x="232" y="101"/>
                      </a:lnTo>
                      <a:lnTo>
                        <a:pt x="210" y="82"/>
                      </a:lnTo>
                      <a:lnTo>
                        <a:pt x="193" y="74"/>
                      </a:lnTo>
                      <a:lnTo>
                        <a:pt x="173" y="65"/>
                      </a:lnTo>
                      <a:lnTo>
                        <a:pt x="145" y="61"/>
                      </a:lnTo>
                      <a:lnTo>
                        <a:pt x="121" y="61"/>
                      </a:lnTo>
                      <a:lnTo>
                        <a:pt x="90" y="65"/>
                      </a:lnTo>
                      <a:lnTo>
                        <a:pt x="61" y="78"/>
                      </a:lnTo>
                      <a:lnTo>
                        <a:pt x="44" y="88"/>
                      </a:lnTo>
                      <a:lnTo>
                        <a:pt x="33" y="95"/>
                      </a:lnTo>
                      <a:lnTo>
                        <a:pt x="24" y="95"/>
                      </a:lnTo>
                      <a:lnTo>
                        <a:pt x="21" y="88"/>
                      </a:lnTo>
                      <a:lnTo>
                        <a:pt x="21" y="72"/>
                      </a:lnTo>
                      <a:lnTo>
                        <a:pt x="16" y="47"/>
                      </a:lnTo>
                      <a:lnTo>
                        <a:pt x="9" y="28"/>
                      </a:lnTo>
                      <a:lnTo>
                        <a:pt x="0" y="17"/>
                      </a:lnTo>
                      <a:lnTo>
                        <a:pt x="4" y="7"/>
                      </a:lnTo>
                      <a:lnTo>
                        <a:pt x="16" y="0"/>
                      </a:lnTo>
                      <a:lnTo>
                        <a:pt x="26" y="1"/>
                      </a:lnTo>
                      <a:lnTo>
                        <a:pt x="34" y="20"/>
                      </a:lnTo>
                      <a:lnTo>
                        <a:pt x="36" y="51"/>
                      </a:lnTo>
                      <a:lnTo>
                        <a:pt x="36" y="79"/>
                      </a:lnTo>
                      <a:lnTo>
                        <a:pt x="50" y="68"/>
                      </a:lnTo>
                      <a:lnTo>
                        <a:pt x="67" y="62"/>
                      </a:lnTo>
                      <a:lnTo>
                        <a:pt x="90" y="54"/>
                      </a:lnTo>
                      <a:lnTo>
                        <a:pt x="115" y="45"/>
                      </a:lnTo>
                      <a:lnTo>
                        <a:pt x="145" y="45"/>
                      </a:lnTo>
                      <a:lnTo>
                        <a:pt x="173" y="47"/>
                      </a:lnTo>
                      <a:lnTo>
                        <a:pt x="198" y="58"/>
                      </a:lnTo>
                      <a:lnTo>
                        <a:pt x="232" y="75"/>
                      </a:lnTo>
                      <a:lnTo>
                        <a:pt x="250" y="89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181" name="Line 54"/>
              <p:cNvSpPr>
                <a:spLocks noChangeShapeType="1"/>
              </p:cNvSpPr>
              <p:nvPr/>
            </p:nvSpPr>
            <p:spPr bwMode="auto">
              <a:xfrm flipH="1" flipV="1">
                <a:off x="3543" y="2689"/>
                <a:ext cx="479" cy="14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162" name="Group 64"/>
            <p:cNvGrpSpPr>
              <a:grpSpLocks/>
            </p:cNvGrpSpPr>
            <p:nvPr/>
          </p:nvGrpSpPr>
          <p:grpSpPr bwMode="auto">
            <a:xfrm>
              <a:off x="2534" y="3045"/>
              <a:ext cx="587" cy="717"/>
              <a:chOff x="2534" y="3045"/>
              <a:chExt cx="587" cy="717"/>
            </a:xfrm>
          </p:grpSpPr>
          <p:grpSp>
            <p:nvGrpSpPr>
              <p:cNvPr id="6172" name="Group 62"/>
              <p:cNvGrpSpPr>
                <a:grpSpLocks/>
              </p:cNvGrpSpPr>
              <p:nvPr/>
            </p:nvGrpSpPr>
            <p:grpSpPr bwMode="auto">
              <a:xfrm>
                <a:off x="2534" y="3045"/>
                <a:ext cx="587" cy="717"/>
                <a:chOff x="2534" y="3045"/>
                <a:chExt cx="587" cy="717"/>
              </a:xfrm>
            </p:grpSpPr>
            <p:sp>
              <p:nvSpPr>
                <p:cNvPr id="6174" name="Freeform 56"/>
                <p:cNvSpPr>
                  <a:spLocks/>
                </p:cNvSpPr>
                <p:nvPr/>
              </p:nvSpPr>
              <p:spPr bwMode="auto">
                <a:xfrm>
                  <a:off x="2787" y="3596"/>
                  <a:ext cx="171" cy="166"/>
                </a:xfrm>
                <a:custGeom>
                  <a:avLst/>
                  <a:gdLst>
                    <a:gd name="T0" fmla="*/ 135 w 171"/>
                    <a:gd name="T1" fmla="*/ 158 h 166"/>
                    <a:gd name="T2" fmla="*/ 116 w 171"/>
                    <a:gd name="T3" fmla="*/ 165 h 166"/>
                    <a:gd name="T4" fmla="*/ 102 w 171"/>
                    <a:gd name="T5" fmla="*/ 160 h 166"/>
                    <a:gd name="T6" fmla="*/ 88 w 171"/>
                    <a:gd name="T7" fmla="*/ 142 h 166"/>
                    <a:gd name="T8" fmla="*/ 79 w 171"/>
                    <a:gd name="T9" fmla="*/ 116 h 166"/>
                    <a:gd name="T10" fmla="*/ 78 w 171"/>
                    <a:gd name="T11" fmla="*/ 98 h 166"/>
                    <a:gd name="T12" fmla="*/ 77 w 171"/>
                    <a:gd name="T13" fmla="*/ 75 h 166"/>
                    <a:gd name="T14" fmla="*/ 16 w 171"/>
                    <a:gd name="T15" fmla="*/ 76 h 166"/>
                    <a:gd name="T16" fmla="*/ 0 w 171"/>
                    <a:gd name="T17" fmla="*/ 72 h 166"/>
                    <a:gd name="T18" fmla="*/ 2 w 171"/>
                    <a:gd name="T19" fmla="*/ 61 h 166"/>
                    <a:gd name="T20" fmla="*/ 35 w 171"/>
                    <a:gd name="T21" fmla="*/ 66 h 166"/>
                    <a:gd name="T22" fmla="*/ 78 w 171"/>
                    <a:gd name="T23" fmla="*/ 59 h 166"/>
                    <a:gd name="T24" fmla="*/ 87 w 171"/>
                    <a:gd name="T25" fmla="*/ 35 h 166"/>
                    <a:gd name="T26" fmla="*/ 99 w 171"/>
                    <a:gd name="T27" fmla="*/ 15 h 166"/>
                    <a:gd name="T28" fmla="*/ 114 w 171"/>
                    <a:gd name="T29" fmla="*/ 7 h 166"/>
                    <a:gd name="T30" fmla="*/ 130 w 171"/>
                    <a:gd name="T31" fmla="*/ 0 h 166"/>
                    <a:gd name="T32" fmla="*/ 141 w 171"/>
                    <a:gd name="T33" fmla="*/ 5 h 166"/>
                    <a:gd name="T34" fmla="*/ 157 w 171"/>
                    <a:gd name="T35" fmla="*/ 23 h 166"/>
                    <a:gd name="T36" fmla="*/ 168 w 171"/>
                    <a:gd name="T37" fmla="*/ 45 h 166"/>
                    <a:gd name="T38" fmla="*/ 170 w 171"/>
                    <a:gd name="T39" fmla="*/ 64 h 166"/>
                    <a:gd name="T40" fmla="*/ 164 w 171"/>
                    <a:gd name="T41" fmla="*/ 103 h 166"/>
                    <a:gd name="T42" fmla="*/ 151 w 171"/>
                    <a:gd name="T43" fmla="*/ 132 h 166"/>
                    <a:gd name="T44" fmla="*/ 141 w 171"/>
                    <a:gd name="T45" fmla="*/ 149 h 166"/>
                    <a:gd name="T46" fmla="*/ 129 w 171"/>
                    <a:gd name="T47" fmla="*/ 159 h 166"/>
                    <a:gd name="T48" fmla="*/ 135 w 171"/>
                    <a:gd name="T49" fmla="*/ 158 h 1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1"/>
                    <a:gd name="T76" fmla="*/ 0 h 166"/>
                    <a:gd name="T77" fmla="*/ 171 w 171"/>
                    <a:gd name="T78" fmla="*/ 166 h 16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1" h="166">
                      <a:moveTo>
                        <a:pt x="135" y="158"/>
                      </a:moveTo>
                      <a:lnTo>
                        <a:pt x="116" y="165"/>
                      </a:lnTo>
                      <a:lnTo>
                        <a:pt x="102" y="160"/>
                      </a:lnTo>
                      <a:lnTo>
                        <a:pt x="88" y="142"/>
                      </a:lnTo>
                      <a:lnTo>
                        <a:pt x="79" y="116"/>
                      </a:lnTo>
                      <a:lnTo>
                        <a:pt x="78" y="98"/>
                      </a:lnTo>
                      <a:lnTo>
                        <a:pt x="77" y="75"/>
                      </a:lnTo>
                      <a:lnTo>
                        <a:pt x="16" y="76"/>
                      </a:lnTo>
                      <a:lnTo>
                        <a:pt x="0" y="72"/>
                      </a:lnTo>
                      <a:lnTo>
                        <a:pt x="2" y="61"/>
                      </a:lnTo>
                      <a:lnTo>
                        <a:pt x="35" y="66"/>
                      </a:lnTo>
                      <a:lnTo>
                        <a:pt x="78" y="59"/>
                      </a:lnTo>
                      <a:lnTo>
                        <a:pt x="87" y="35"/>
                      </a:lnTo>
                      <a:lnTo>
                        <a:pt x="99" y="15"/>
                      </a:lnTo>
                      <a:lnTo>
                        <a:pt x="114" y="7"/>
                      </a:lnTo>
                      <a:lnTo>
                        <a:pt x="130" y="0"/>
                      </a:lnTo>
                      <a:lnTo>
                        <a:pt x="141" y="5"/>
                      </a:lnTo>
                      <a:lnTo>
                        <a:pt x="157" y="23"/>
                      </a:lnTo>
                      <a:lnTo>
                        <a:pt x="168" y="45"/>
                      </a:lnTo>
                      <a:lnTo>
                        <a:pt x="170" y="64"/>
                      </a:lnTo>
                      <a:lnTo>
                        <a:pt x="164" y="103"/>
                      </a:lnTo>
                      <a:lnTo>
                        <a:pt x="151" y="132"/>
                      </a:lnTo>
                      <a:lnTo>
                        <a:pt x="141" y="149"/>
                      </a:lnTo>
                      <a:lnTo>
                        <a:pt x="129" y="159"/>
                      </a:lnTo>
                      <a:lnTo>
                        <a:pt x="135" y="158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5" name="Freeform 57"/>
                <p:cNvSpPr>
                  <a:spLocks/>
                </p:cNvSpPr>
                <p:nvPr/>
              </p:nvSpPr>
              <p:spPr bwMode="auto">
                <a:xfrm>
                  <a:off x="2534" y="3541"/>
                  <a:ext cx="349" cy="63"/>
                </a:xfrm>
                <a:custGeom>
                  <a:avLst/>
                  <a:gdLst>
                    <a:gd name="T0" fmla="*/ 348 w 349"/>
                    <a:gd name="T1" fmla="*/ 23 h 63"/>
                    <a:gd name="T2" fmla="*/ 319 w 349"/>
                    <a:gd name="T3" fmla="*/ 33 h 63"/>
                    <a:gd name="T4" fmla="*/ 256 w 349"/>
                    <a:gd name="T5" fmla="*/ 37 h 63"/>
                    <a:gd name="T6" fmla="*/ 205 w 349"/>
                    <a:gd name="T7" fmla="*/ 41 h 63"/>
                    <a:gd name="T8" fmla="*/ 147 w 349"/>
                    <a:gd name="T9" fmla="*/ 50 h 63"/>
                    <a:gd name="T10" fmla="*/ 105 w 349"/>
                    <a:gd name="T11" fmla="*/ 52 h 63"/>
                    <a:gd name="T12" fmla="*/ 48 w 349"/>
                    <a:gd name="T13" fmla="*/ 59 h 63"/>
                    <a:gd name="T14" fmla="*/ 1 w 349"/>
                    <a:gd name="T15" fmla="*/ 62 h 63"/>
                    <a:gd name="T16" fmla="*/ 0 w 349"/>
                    <a:gd name="T17" fmla="*/ 55 h 63"/>
                    <a:gd name="T18" fmla="*/ 11 w 349"/>
                    <a:gd name="T19" fmla="*/ 46 h 63"/>
                    <a:gd name="T20" fmla="*/ 54 w 349"/>
                    <a:gd name="T21" fmla="*/ 46 h 63"/>
                    <a:gd name="T22" fmla="*/ 50 w 349"/>
                    <a:gd name="T23" fmla="*/ 35 h 63"/>
                    <a:gd name="T24" fmla="*/ 56 w 349"/>
                    <a:gd name="T25" fmla="*/ 21 h 63"/>
                    <a:gd name="T26" fmla="*/ 68 w 349"/>
                    <a:gd name="T27" fmla="*/ 13 h 63"/>
                    <a:gd name="T28" fmla="*/ 85 w 349"/>
                    <a:gd name="T29" fmla="*/ 13 h 63"/>
                    <a:gd name="T30" fmla="*/ 100 w 349"/>
                    <a:gd name="T31" fmla="*/ 17 h 63"/>
                    <a:gd name="T32" fmla="*/ 106 w 349"/>
                    <a:gd name="T33" fmla="*/ 31 h 63"/>
                    <a:gd name="T34" fmla="*/ 106 w 349"/>
                    <a:gd name="T35" fmla="*/ 40 h 63"/>
                    <a:gd name="T36" fmla="*/ 146 w 349"/>
                    <a:gd name="T37" fmla="*/ 39 h 63"/>
                    <a:gd name="T38" fmla="*/ 163 w 349"/>
                    <a:gd name="T39" fmla="*/ 35 h 63"/>
                    <a:gd name="T40" fmla="*/ 197 w 349"/>
                    <a:gd name="T41" fmla="*/ 26 h 63"/>
                    <a:gd name="T42" fmla="*/ 246 w 349"/>
                    <a:gd name="T43" fmla="*/ 20 h 63"/>
                    <a:gd name="T44" fmla="*/ 286 w 349"/>
                    <a:gd name="T45" fmla="*/ 19 h 63"/>
                    <a:gd name="T46" fmla="*/ 313 w 349"/>
                    <a:gd name="T47" fmla="*/ 13 h 63"/>
                    <a:gd name="T48" fmla="*/ 338 w 349"/>
                    <a:gd name="T49" fmla="*/ 0 h 63"/>
                    <a:gd name="T50" fmla="*/ 348 w 349"/>
                    <a:gd name="T51" fmla="*/ 13 h 63"/>
                    <a:gd name="T52" fmla="*/ 341 w 349"/>
                    <a:gd name="T53" fmla="*/ 26 h 63"/>
                    <a:gd name="T54" fmla="*/ 335 w 349"/>
                    <a:gd name="T55" fmla="*/ 29 h 63"/>
                    <a:gd name="T56" fmla="*/ 348 w 349"/>
                    <a:gd name="T57" fmla="*/ 23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9"/>
                    <a:gd name="T88" fmla="*/ 0 h 63"/>
                    <a:gd name="T89" fmla="*/ 349 w 349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9" h="63">
                      <a:moveTo>
                        <a:pt x="348" y="23"/>
                      </a:moveTo>
                      <a:lnTo>
                        <a:pt x="319" y="33"/>
                      </a:lnTo>
                      <a:lnTo>
                        <a:pt x="256" y="37"/>
                      </a:lnTo>
                      <a:lnTo>
                        <a:pt x="205" y="41"/>
                      </a:lnTo>
                      <a:lnTo>
                        <a:pt x="147" y="50"/>
                      </a:lnTo>
                      <a:lnTo>
                        <a:pt x="105" y="52"/>
                      </a:lnTo>
                      <a:lnTo>
                        <a:pt x="48" y="59"/>
                      </a:lnTo>
                      <a:lnTo>
                        <a:pt x="1" y="62"/>
                      </a:lnTo>
                      <a:lnTo>
                        <a:pt x="0" y="55"/>
                      </a:lnTo>
                      <a:lnTo>
                        <a:pt x="11" y="46"/>
                      </a:lnTo>
                      <a:lnTo>
                        <a:pt x="54" y="46"/>
                      </a:lnTo>
                      <a:lnTo>
                        <a:pt x="50" y="35"/>
                      </a:lnTo>
                      <a:lnTo>
                        <a:pt x="56" y="21"/>
                      </a:lnTo>
                      <a:lnTo>
                        <a:pt x="68" y="13"/>
                      </a:lnTo>
                      <a:lnTo>
                        <a:pt x="85" y="13"/>
                      </a:lnTo>
                      <a:lnTo>
                        <a:pt x="100" y="17"/>
                      </a:lnTo>
                      <a:lnTo>
                        <a:pt x="106" y="31"/>
                      </a:lnTo>
                      <a:lnTo>
                        <a:pt x="106" y="40"/>
                      </a:lnTo>
                      <a:lnTo>
                        <a:pt x="146" y="39"/>
                      </a:lnTo>
                      <a:lnTo>
                        <a:pt x="163" y="35"/>
                      </a:lnTo>
                      <a:lnTo>
                        <a:pt x="197" y="26"/>
                      </a:lnTo>
                      <a:lnTo>
                        <a:pt x="246" y="20"/>
                      </a:lnTo>
                      <a:lnTo>
                        <a:pt x="286" y="19"/>
                      </a:lnTo>
                      <a:lnTo>
                        <a:pt x="313" y="13"/>
                      </a:lnTo>
                      <a:lnTo>
                        <a:pt x="338" y="0"/>
                      </a:lnTo>
                      <a:lnTo>
                        <a:pt x="348" y="13"/>
                      </a:lnTo>
                      <a:lnTo>
                        <a:pt x="341" y="26"/>
                      </a:lnTo>
                      <a:lnTo>
                        <a:pt x="335" y="29"/>
                      </a:lnTo>
                      <a:lnTo>
                        <a:pt x="348" y="23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6" name="Freeform 58"/>
                <p:cNvSpPr>
                  <a:spLocks/>
                </p:cNvSpPr>
                <p:nvPr/>
              </p:nvSpPr>
              <p:spPr bwMode="auto">
                <a:xfrm>
                  <a:off x="2855" y="3305"/>
                  <a:ext cx="137" cy="284"/>
                </a:xfrm>
                <a:custGeom>
                  <a:avLst/>
                  <a:gdLst>
                    <a:gd name="T0" fmla="*/ 75 w 137"/>
                    <a:gd name="T1" fmla="*/ 283 h 284"/>
                    <a:gd name="T2" fmla="*/ 59 w 137"/>
                    <a:gd name="T3" fmla="*/ 280 h 284"/>
                    <a:gd name="T4" fmla="*/ 39 w 137"/>
                    <a:gd name="T5" fmla="*/ 280 h 284"/>
                    <a:gd name="T6" fmla="*/ 11 w 137"/>
                    <a:gd name="T7" fmla="*/ 267 h 284"/>
                    <a:gd name="T8" fmla="*/ 2 w 137"/>
                    <a:gd name="T9" fmla="*/ 240 h 284"/>
                    <a:gd name="T10" fmla="*/ 0 w 137"/>
                    <a:gd name="T11" fmla="*/ 203 h 284"/>
                    <a:gd name="T12" fmla="*/ 11 w 137"/>
                    <a:gd name="T13" fmla="*/ 161 h 284"/>
                    <a:gd name="T14" fmla="*/ 28 w 137"/>
                    <a:gd name="T15" fmla="*/ 122 h 284"/>
                    <a:gd name="T16" fmla="*/ 42 w 137"/>
                    <a:gd name="T17" fmla="*/ 88 h 284"/>
                    <a:gd name="T18" fmla="*/ 55 w 137"/>
                    <a:gd name="T19" fmla="*/ 41 h 284"/>
                    <a:gd name="T20" fmla="*/ 71 w 137"/>
                    <a:gd name="T21" fmla="*/ 13 h 284"/>
                    <a:gd name="T22" fmla="*/ 91 w 137"/>
                    <a:gd name="T23" fmla="*/ 0 h 284"/>
                    <a:gd name="T24" fmla="*/ 108 w 137"/>
                    <a:gd name="T25" fmla="*/ 0 h 284"/>
                    <a:gd name="T26" fmla="*/ 128 w 137"/>
                    <a:gd name="T27" fmla="*/ 13 h 284"/>
                    <a:gd name="T28" fmla="*/ 136 w 137"/>
                    <a:gd name="T29" fmla="*/ 31 h 284"/>
                    <a:gd name="T30" fmla="*/ 136 w 137"/>
                    <a:gd name="T31" fmla="*/ 60 h 284"/>
                    <a:gd name="T32" fmla="*/ 125 w 137"/>
                    <a:gd name="T33" fmla="*/ 98 h 284"/>
                    <a:gd name="T34" fmla="*/ 116 w 137"/>
                    <a:gd name="T35" fmla="*/ 151 h 284"/>
                    <a:gd name="T36" fmla="*/ 113 w 137"/>
                    <a:gd name="T37" fmla="*/ 216 h 284"/>
                    <a:gd name="T38" fmla="*/ 118 w 137"/>
                    <a:gd name="T39" fmla="*/ 266 h 284"/>
                    <a:gd name="T40" fmla="*/ 101 w 137"/>
                    <a:gd name="T41" fmla="*/ 282 h 284"/>
                    <a:gd name="T42" fmla="*/ 75 w 137"/>
                    <a:gd name="T43" fmla="*/ 283 h 28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7"/>
                    <a:gd name="T67" fmla="*/ 0 h 284"/>
                    <a:gd name="T68" fmla="*/ 137 w 137"/>
                    <a:gd name="T69" fmla="*/ 284 h 28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7" h="284">
                      <a:moveTo>
                        <a:pt x="75" y="283"/>
                      </a:moveTo>
                      <a:lnTo>
                        <a:pt x="59" y="280"/>
                      </a:lnTo>
                      <a:lnTo>
                        <a:pt x="39" y="280"/>
                      </a:lnTo>
                      <a:lnTo>
                        <a:pt x="11" y="267"/>
                      </a:lnTo>
                      <a:lnTo>
                        <a:pt x="2" y="240"/>
                      </a:lnTo>
                      <a:lnTo>
                        <a:pt x="0" y="203"/>
                      </a:lnTo>
                      <a:lnTo>
                        <a:pt x="11" y="161"/>
                      </a:lnTo>
                      <a:lnTo>
                        <a:pt x="28" y="122"/>
                      </a:lnTo>
                      <a:lnTo>
                        <a:pt x="42" y="88"/>
                      </a:lnTo>
                      <a:lnTo>
                        <a:pt x="55" y="41"/>
                      </a:lnTo>
                      <a:lnTo>
                        <a:pt x="71" y="13"/>
                      </a:lnTo>
                      <a:lnTo>
                        <a:pt x="91" y="0"/>
                      </a:lnTo>
                      <a:lnTo>
                        <a:pt x="108" y="0"/>
                      </a:lnTo>
                      <a:lnTo>
                        <a:pt x="128" y="13"/>
                      </a:lnTo>
                      <a:lnTo>
                        <a:pt x="136" y="31"/>
                      </a:lnTo>
                      <a:lnTo>
                        <a:pt x="136" y="60"/>
                      </a:lnTo>
                      <a:lnTo>
                        <a:pt x="125" y="98"/>
                      </a:lnTo>
                      <a:lnTo>
                        <a:pt x="116" y="151"/>
                      </a:lnTo>
                      <a:lnTo>
                        <a:pt x="113" y="216"/>
                      </a:lnTo>
                      <a:lnTo>
                        <a:pt x="118" y="266"/>
                      </a:lnTo>
                      <a:lnTo>
                        <a:pt x="101" y="282"/>
                      </a:lnTo>
                      <a:lnTo>
                        <a:pt x="75" y="283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7" name="Freeform 59"/>
                <p:cNvSpPr>
                  <a:spLocks/>
                </p:cNvSpPr>
                <p:nvPr/>
              </p:nvSpPr>
              <p:spPr bwMode="auto">
                <a:xfrm>
                  <a:off x="2957" y="3324"/>
                  <a:ext cx="157" cy="254"/>
                </a:xfrm>
                <a:custGeom>
                  <a:avLst/>
                  <a:gdLst>
                    <a:gd name="T0" fmla="*/ 37 w 157"/>
                    <a:gd name="T1" fmla="*/ 243 h 254"/>
                    <a:gd name="T2" fmla="*/ 21 w 157"/>
                    <a:gd name="T3" fmla="*/ 253 h 254"/>
                    <a:gd name="T4" fmla="*/ 8 w 157"/>
                    <a:gd name="T5" fmla="*/ 253 h 254"/>
                    <a:gd name="T6" fmla="*/ 0 w 157"/>
                    <a:gd name="T7" fmla="*/ 245 h 254"/>
                    <a:gd name="T8" fmla="*/ 5 w 157"/>
                    <a:gd name="T9" fmla="*/ 230 h 254"/>
                    <a:gd name="T10" fmla="*/ 15 w 157"/>
                    <a:gd name="T11" fmla="*/ 220 h 254"/>
                    <a:gd name="T12" fmla="*/ 34 w 157"/>
                    <a:gd name="T13" fmla="*/ 209 h 254"/>
                    <a:gd name="T14" fmla="*/ 71 w 157"/>
                    <a:gd name="T15" fmla="*/ 195 h 254"/>
                    <a:gd name="T16" fmla="*/ 119 w 157"/>
                    <a:gd name="T17" fmla="*/ 169 h 254"/>
                    <a:gd name="T18" fmla="*/ 137 w 157"/>
                    <a:gd name="T19" fmla="*/ 168 h 254"/>
                    <a:gd name="T20" fmla="*/ 127 w 157"/>
                    <a:gd name="T21" fmla="*/ 144 h 254"/>
                    <a:gd name="T22" fmla="*/ 106 w 157"/>
                    <a:gd name="T23" fmla="*/ 119 h 254"/>
                    <a:gd name="T24" fmla="*/ 89 w 157"/>
                    <a:gd name="T25" fmla="*/ 87 h 254"/>
                    <a:gd name="T26" fmla="*/ 82 w 157"/>
                    <a:gd name="T27" fmla="*/ 54 h 254"/>
                    <a:gd name="T28" fmla="*/ 86 w 157"/>
                    <a:gd name="T29" fmla="*/ 44 h 254"/>
                    <a:gd name="T30" fmla="*/ 96 w 157"/>
                    <a:gd name="T31" fmla="*/ 37 h 254"/>
                    <a:gd name="T32" fmla="*/ 110 w 157"/>
                    <a:gd name="T33" fmla="*/ 33 h 254"/>
                    <a:gd name="T34" fmla="*/ 123 w 157"/>
                    <a:gd name="T35" fmla="*/ 23 h 254"/>
                    <a:gd name="T36" fmla="*/ 129 w 157"/>
                    <a:gd name="T37" fmla="*/ 12 h 254"/>
                    <a:gd name="T38" fmla="*/ 132 w 157"/>
                    <a:gd name="T39" fmla="*/ 0 h 254"/>
                    <a:gd name="T40" fmla="*/ 143 w 157"/>
                    <a:gd name="T41" fmla="*/ 0 h 254"/>
                    <a:gd name="T42" fmla="*/ 146 w 157"/>
                    <a:gd name="T43" fmla="*/ 10 h 254"/>
                    <a:gd name="T44" fmla="*/ 139 w 157"/>
                    <a:gd name="T45" fmla="*/ 24 h 254"/>
                    <a:gd name="T46" fmla="*/ 120 w 157"/>
                    <a:gd name="T47" fmla="*/ 34 h 254"/>
                    <a:gd name="T48" fmla="*/ 108 w 157"/>
                    <a:gd name="T49" fmla="*/ 44 h 254"/>
                    <a:gd name="T50" fmla="*/ 98 w 157"/>
                    <a:gd name="T51" fmla="*/ 50 h 254"/>
                    <a:gd name="T52" fmla="*/ 95 w 157"/>
                    <a:gd name="T53" fmla="*/ 60 h 254"/>
                    <a:gd name="T54" fmla="*/ 99 w 157"/>
                    <a:gd name="T55" fmla="*/ 87 h 254"/>
                    <a:gd name="T56" fmla="*/ 115 w 157"/>
                    <a:gd name="T57" fmla="*/ 107 h 254"/>
                    <a:gd name="T58" fmla="*/ 129 w 157"/>
                    <a:gd name="T59" fmla="*/ 125 h 254"/>
                    <a:gd name="T60" fmla="*/ 146 w 157"/>
                    <a:gd name="T61" fmla="*/ 145 h 254"/>
                    <a:gd name="T62" fmla="*/ 156 w 157"/>
                    <a:gd name="T63" fmla="*/ 165 h 254"/>
                    <a:gd name="T64" fmla="*/ 156 w 157"/>
                    <a:gd name="T65" fmla="*/ 176 h 254"/>
                    <a:gd name="T66" fmla="*/ 147 w 157"/>
                    <a:gd name="T67" fmla="*/ 181 h 254"/>
                    <a:gd name="T68" fmla="*/ 112 w 157"/>
                    <a:gd name="T69" fmla="*/ 202 h 254"/>
                    <a:gd name="T70" fmla="*/ 78 w 157"/>
                    <a:gd name="T71" fmla="*/ 220 h 254"/>
                    <a:gd name="T72" fmla="*/ 44 w 157"/>
                    <a:gd name="T73" fmla="*/ 237 h 254"/>
                    <a:gd name="T74" fmla="*/ 37 w 157"/>
                    <a:gd name="T75" fmla="*/ 243 h 2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7"/>
                    <a:gd name="T115" fmla="*/ 0 h 254"/>
                    <a:gd name="T116" fmla="*/ 157 w 157"/>
                    <a:gd name="T117" fmla="*/ 254 h 2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7" h="254">
                      <a:moveTo>
                        <a:pt x="37" y="243"/>
                      </a:moveTo>
                      <a:lnTo>
                        <a:pt x="21" y="253"/>
                      </a:lnTo>
                      <a:lnTo>
                        <a:pt x="8" y="253"/>
                      </a:lnTo>
                      <a:lnTo>
                        <a:pt x="0" y="245"/>
                      </a:lnTo>
                      <a:lnTo>
                        <a:pt x="5" y="230"/>
                      </a:lnTo>
                      <a:lnTo>
                        <a:pt x="15" y="220"/>
                      </a:lnTo>
                      <a:lnTo>
                        <a:pt x="34" y="209"/>
                      </a:lnTo>
                      <a:lnTo>
                        <a:pt x="71" y="195"/>
                      </a:lnTo>
                      <a:lnTo>
                        <a:pt x="119" y="169"/>
                      </a:lnTo>
                      <a:lnTo>
                        <a:pt x="137" y="168"/>
                      </a:lnTo>
                      <a:lnTo>
                        <a:pt x="127" y="144"/>
                      </a:lnTo>
                      <a:lnTo>
                        <a:pt x="106" y="119"/>
                      </a:lnTo>
                      <a:lnTo>
                        <a:pt x="89" y="87"/>
                      </a:lnTo>
                      <a:lnTo>
                        <a:pt x="82" y="54"/>
                      </a:lnTo>
                      <a:lnTo>
                        <a:pt x="86" y="44"/>
                      </a:lnTo>
                      <a:lnTo>
                        <a:pt x="96" y="37"/>
                      </a:lnTo>
                      <a:lnTo>
                        <a:pt x="110" y="33"/>
                      </a:lnTo>
                      <a:lnTo>
                        <a:pt x="123" y="23"/>
                      </a:lnTo>
                      <a:lnTo>
                        <a:pt x="129" y="12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46" y="10"/>
                      </a:lnTo>
                      <a:lnTo>
                        <a:pt x="139" y="24"/>
                      </a:lnTo>
                      <a:lnTo>
                        <a:pt x="120" y="34"/>
                      </a:lnTo>
                      <a:lnTo>
                        <a:pt x="108" y="44"/>
                      </a:lnTo>
                      <a:lnTo>
                        <a:pt x="98" y="50"/>
                      </a:lnTo>
                      <a:lnTo>
                        <a:pt x="95" y="60"/>
                      </a:lnTo>
                      <a:lnTo>
                        <a:pt x="99" y="87"/>
                      </a:lnTo>
                      <a:lnTo>
                        <a:pt x="115" y="107"/>
                      </a:lnTo>
                      <a:lnTo>
                        <a:pt x="129" y="125"/>
                      </a:lnTo>
                      <a:lnTo>
                        <a:pt x="146" y="145"/>
                      </a:lnTo>
                      <a:lnTo>
                        <a:pt x="156" y="165"/>
                      </a:lnTo>
                      <a:lnTo>
                        <a:pt x="156" y="176"/>
                      </a:lnTo>
                      <a:lnTo>
                        <a:pt x="147" y="181"/>
                      </a:lnTo>
                      <a:lnTo>
                        <a:pt x="112" y="202"/>
                      </a:lnTo>
                      <a:lnTo>
                        <a:pt x="78" y="220"/>
                      </a:lnTo>
                      <a:lnTo>
                        <a:pt x="44" y="237"/>
                      </a:lnTo>
                      <a:lnTo>
                        <a:pt x="37" y="243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8" name="Freeform 60"/>
                <p:cNvSpPr>
                  <a:spLocks/>
                </p:cNvSpPr>
                <p:nvPr/>
              </p:nvSpPr>
              <p:spPr bwMode="auto">
                <a:xfrm>
                  <a:off x="2857" y="3055"/>
                  <a:ext cx="105" cy="275"/>
                </a:xfrm>
                <a:custGeom>
                  <a:avLst/>
                  <a:gdLst>
                    <a:gd name="T0" fmla="*/ 85 w 105"/>
                    <a:gd name="T1" fmla="*/ 243 h 275"/>
                    <a:gd name="T2" fmla="*/ 98 w 105"/>
                    <a:gd name="T3" fmla="*/ 260 h 275"/>
                    <a:gd name="T4" fmla="*/ 94 w 105"/>
                    <a:gd name="T5" fmla="*/ 274 h 275"/>
                    <a:gd name="T6" fmla="*/ 80 w 105"/>
                    <a:gd name="T7" fmla="*/ 274 h 275"/>
                    <a:gd name="T8" fmla="*/ 64 w 105"/>
                    <a:gd name="T9" fmla="*/ 259 h 275"/>
                    <a:gd name="T10" fmla="*/ 44 w 105"/>
                    <a:gd name="T11" fmla="*/ 229 h 275"/>
                    <a:gd name="T12" fmla="*/ 33 w 105"/>
                    <a:gd name="T13" fmla="*/ 200 h 275"/>
                    <a:gd name="T14" fmla="*/ 23 w 105"/>
                    <a:gd name="T15" fmla="*/ 172 h 275"/>
                    <a:gd name="T16" fmla="*/ 19 w 105"/>
                    <a:gd name="T17" fmla="*/ 146 h 275"/>
                    <a:gd name="T18" fmla="*/ 20 w 105"/>
                    <a:gd name="T19" fmla="*/ 132 h 275"/>
                    <a:gd name="T20" fmla="*/ 30 w 105"/>
                    <a:gd name="T21" fmla="*/ 116 h 275"/>
                    <a:gd name="T22" fmla="*/ 47 w 105"/>
                    <a:gd name="T23" fmla="*/ 70 h 275"/>
                    <a:gd name="T24" fmla="*/ 67 w 105"/>
                    <a:gd name="T25" fmla="*/ 45 h 275"/>
                    <a:gd name="T26" fmla="*/ 71 w 105"/>
                    <a:gd name="T27" fmla="*/ 33 h 275"/>
                    <a:gd name="T28" fmla="*/ 53 w 105"/>
                    <a:gd name="T29" fmla="*/ 31 h 275"/>
                    <a:gd name="T30" fmla="*/ 29 w 105"/>
                    <a:gd name="T31" fmla="*/ 31 h 275"/>
                    <a:gd name="T32" fmla="*/ 0 w 105"/>
                    <a:gd name="T33" fmla="*/ 21 h 275"/>
                    <a:gd name="T34" fmla="*/ 2 w 105"/>
                    <a:gd name="T35" fmla="*/ 13 h 275"/>
                    <a:gd name="T36" fmla="*/ 7 w 105"/>
                    <a:gd name="T37" fmla="*/ 4 h 275"/>
                    <a:gd name="T38" fmla="*/ 16 w 105"/>
                    <a:gd name="T39" fmla="*/ 0 h 275"/>
                    <a:gd name="T40" fmla="*/ 34 w 105"/>
                    <a:gd name="T41" fmla="*/ 7 h 275"/>
                    <a:gd name="T42" fmla="*/ 53 w 105"/>
                    <a:gd name="T43" fmla="*/ 17 h 275"/>
                    <a:gd name="T44" fmla="*/ 80 w 105"/>
                    <a:gd name="T45" fmla="*/ 18 h 275"/>
                    <a:gd name="T46" fmla="*/ 97 w 105"/>
                    <a:gd name="T47" fmla="*/ 14 h 275"/>
                    <a:gd name="T48" fmla="*/ 104 w 105"/>
                    <a:gd name="T49" fmla="*/ 20 h 275"/>
                    <a:gd name="T50" fmla="*/ 104 w 105"/>
                    <a:gd name="T51" fmla="*/ 28 h 275"/>
                    <a:gd name="T52" fmla="*/ 95 w 105"/>
                    <a:gd name="T53" fmla="*/ 37 h 275"/>
                    <a:gd name="T54" fmla="*/ 80 w 105"/>
                    <a:gd name="T55" fmla="*/ 52 h 275"/>
                    <a:gd name="T56" fmla="*/ 54 w 105"/>
                    <a:gd name="T57" fmla="*/ 89 h 275"/>
                    <a:gd name="T58" fmla="*/ 43 w 105"/>
                    <a:gd name="T59" fmla="*/ 121 h 275"/>
                    <a:gd name="T60" fmla="*/ 39 w 105"/>
                    <a:gd name="T61" fmla="*/ 153 h 275"/>
                    <a:gd name="T62" fmla="*/ 40 w 105"/>
                    <a:gd name="T63" fmla="*/ 170 h 275"/>
                    <a:gd name="T64" fmla="*/ 49 w 105"/>
                    <a:gd name="T65" fmla="*/ 200 h 275"/>
                    <a:gd name="T66" fmla="*/ 73 w 105"/>
                    <a:gd name="T67" fmla="*/ 233 h 275"/>
                    <a:gd name="T68" fmla="*/ 90 w 105"/>
                    <a:gd name="T69" fmla="*/ 249 h 275"/>
                    <a:gd name="T70" fmla="*/ 85 w 105"/>
                    <a:gd name="T71" fmla="*/ 243 h 27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5"/>
                    <a:gd name="T109" fmla="*/ 0 h 275"/>
                    <a:gd name="T110" fmla="*/ 105 w 105"/>
                    <a:gd name="T111" fmla="*/ 275 h 27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5" h="275">
                      <a:moveTo>
                        <a:pt x="85" y="243"/>
                      </a:moveTo>
                      <a:lnTo>
                        <a:pt x="98" y="260"/>
                      </a:lnTo>
                      <a:lnTo>
                        <a:pt x="94" y="274"/>
                      </a:lnTo>
                      <a:lnTo>
                        <a:pt x="80" y="274"/>
                      </a:lnTo>
                      <a:lnTo>
                        <a:pt x="64" y="259"/>
                      </a:lnTo>
                      <a:lnTo>
                        <a:pt x="44" y="229"/>
                      </a:lnTo>
                      <a:lnTo>
                        <a:pt x="33" y="200"/>
                      </a:lnTo>
                      <a:lnTo>
                        <a:pt x="23" y="172"/>
                      </a:lnTo>
                      <a:lnTo>
                        <a:pt x="19" y="146"/>
                      </a:lnTo>
                      <a:lnTo>
                        <a:pt x="20" y="132"/>
                      </a:lnTo>
                      <a:lnTo>
                        <a:pt x="30" y="116"/>
                      </a:lnTo>
                      <a:lnTo>
                        <a:pt x="47" y="70"/>
                      </a:lnTo>
                      <a:lnTo>
                        <a:pt x="67" y="45"/>
                      </a:lnTo>
                      <a:lnTo>
                        <a:pt x="71" y="33"/>
                      </a:lnTo>
                      <a:lnTo>
                        <a:pt x="53" y="31"/>
                      </a:lnTo>
                      <a:lnTo>
                        <a:pt x="29" y="31"/>
                      </a:lnTo>
                      <a:lnTo>
                        <a:pt x="0" y="21"/>
                      </a:lnTo>
                      <a:lnTo>
                        <a:pt x="2" y="13"/>
                      </a:lnTo>
                      <a:lnTo>
                        <a:pt x="7" y="4"/>
                      </a:lnTo>
                      <a:lnTo>
                        <a:pt x="16" y="0"/>
                      </a:lnTo>
                      <a:lnTo>
                        <a:pt x="34" y="7"/>
                      </a:lnTo>
                      <a:lnTo>
                        <a:pt x="53" y="17"/>
                      </a:lnTo>
                      <a:lnTo>
                        <a:pt x="80" y="18"/>
                      </a:lnTo>
                      <a:lnTo>
                        <a:pt x="97" y="14"/>
                      </a:lnTo>
                      <a:lnTo>
                        <a:pt x="104" y="20"/>
                      </a:lnTo>
                      <a:lnTo>
                        <a:pt x="104" y="28"/>
                      </a:lnTo>
                      <a:lnTo>
                        <a:pt x="95" y="37"/>
                      </a:lnTo>
                      <a:lnTo>
                        <a:pt x="80" y="52"/>
                      </a:lnTo>
                      <a:lnTo>
                        <a:pt x="54" y="89"/>
                      </a:lnTo>
                      <a:lnTo>
                        <a:pt x="43" y="121"/>
                      </a:lnTo>
                      <a:lnTo>
                        <a:pt x="39" y="153"/>
                      </a:lnTo>
                      <a:lnTo>
                        <a:pt x="40" y="170"/>
                      </a:lnTo>
                      <a:lnTo>
                        <a:pt x="49" y="200"/>
                      </a:lnTo>
                      <a:lnTo>
                        <a:pt x="73" y="233"/>
                      </a:lnTo>
                      <a:lnTo>
                        <a:pt x="90" y="249"/>
                      </a:lnTo>
                      <a:lnTo>
                        <a:pt x="85" y="243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9" name="Freeform 61"/>
                <p:cNvSpPr>
                  <a:spLocks/>
                </p:cNvSpPr>
                <p:nvPr/>
              </p:nvSpPr>
              <p:spPr bwMode="auto">
                <a:xfrm>
                  <a:off x="2968" y="3045"/>
                  <a:ext cx="153" cy="304"/>
                </a:xfrm>
                <a:custGeom>
                  <a:avLst/>
                  <a:gdLst>
                    <a:gd name="T0" fmla="*/ 63 w 153"/>
                    <a:gd name="T1" fmla="*/ 250 h 304"/>
                    <a:gd name="T2" fmla="*/ 40 w 153"/>
                    <a:gd name="T3" fmla="*/ 280 h 304"/>
                    <a:gd name="T4" fmla="*/ 20 w 153"/>
                    <a:gd name="T5" fmla="*/ 303 h 304"/>
                    <a:gd name="T6" fmla="*/ 7 w 153"/>
                    <a:gd name="T7" fmla="*/ 301 h 304"/>
                    <a:gd name="T8" fmla="*/ 0 w 153"/>
                    <a:gd name="T9" fmla="*/ 291 h 304"/>
                    <a:gd name="T10" fmla="*/ 0 w 153"/>
                    <a:gd name="T11" fmla="*/ 273 h 304"/>
                    <a:gd name="T12" fmla="*/ 12 w 153"/>
                    <a:gd name="T13" fmla="*/ 263 h 304"/>
                    <a:gd name="T14" fmla="*/ 34 w 153"/>
                    <a:gd name="T15" fmla="*/ 249 h 304"/>
                    <a:gd name="T16" fmla="*/ 51 w 153"/>
                    <a:gd name="T17" fmla="*/ 232 h 304"/>
                    <a:gd name="T18" fmla="*/ 70 w 153"/>
                    <a:gd name="T19" fmla="*/ 210 h 304"/>
                    <a:gd name="T20" fmla="*/ 78 w 153"/>
                    <a:gd name="T21" fmla="*/ 193 h 304"/>
                    <a:gd name="T22" fmla="*/ 87 w 153"/>
                    <a:gd name="T23" fmla="*/ 173 h 304"/>
                    <a:gd name="T24" fmla="*/ 91 w 153"/>
                    <a:gd name="T25" fmla="*/ 145 h 304"/>
                    <a:gd name="T26" fmla="*/ 91 w 153"/>
                    <a:gd name="T27" fmla="*/ 121 h 304"/>
                    <a:gd name="T28" fmla="*/ 87 w 153"/>
                    <a:gd name="T29" fmla="*/ 90 h 304"/>
                    <a:gd name="T30" fmla="*/ 74 w 153"/>
                    <a:gd name="T31" fmla="*/ 61 h 304"/>
                    <a:gd name="T32" fmla="*/ 64 w 153"/>
                    <a:gd name="T33" fmla="*/ 44 h 304"/>
                    <a:gd name="T34" fmla="*/ 57 w 153"/>
                    <a:gd name="T35" fmla="*/ 33 h 304"/>
                    <a:gd name="T36" fmla="*/ 57 w 153"/>
                    <a:gd name="T37" fmla="*/ 24 h 304"/>
                    <a:gd name="T38" fmla="*/ 64 w 153"/>
                    <a:gd name="T39" fmla="*/ 21 h 304"/>
                    <a:gd name="T40" fmla="*/ 80 w 153"/>
                    <a:gd name="T41" fmla="*/ 21 h 304"/>
                    <a:gd name="T42" fmla="*/ 105 w 153"/>
                    <a:gd name="T43" fmla="*/ 16 h 304"/>
                    <a:gd name="T44" fmla="*/ 124 w 153"/>
                    <a:gd name="T45" fmla="*/ 9 h 304"/>
                    <a:gd name="T46" fmla="*/ 135 w 153"/>
                    <a:gd name="T47" fmla="*/ 0 h 304"/>
                    <a:gd name="T48" fmla="*/ 145 w 153"/>
                    <a:gd name="T49" fmla="*/ 4 h 304"/>
                    <a:gd name="T50" fmla="*/ 152 w 153"/>
                    <a:gd name="T51" fmla="*/ 16 h 304"/>
                    <a:gd name="T52" fmla="*/ 151 w 153"/>
                    <a:gd name="T53" fmla="*/ 26 h 304"/>
                    <a:gd name="T54" fmla="*/ 132 w 153"/>
                    <a:gd name="T55" fmla="*/ 34 h 304"/>
                    <a:gd name="T56" fmla="*/ 101 w 153"/>
                    <a:gd name="T57" fmla="*/ 36 h 304"/>
                    <a:gd name="T58" fmla="*/ 73 w 153"/>
                    <a:gd name="T59" fmla="*/ 36 h 304"/>
                    <a:gd name="T60" fmla="*/ 84 w 153"/>
                    <a:gd name="T61" fmla="*/ 50 h 304"/>
                    <a:gd name="T62" fmla="*/ 90 w 153"/>
                    <a:gd name="T63" fmla="*/ 67 h 304"/>
                    <a:gd name="T64" fmla="*/ 98 w 153"/>
                    <a:gd name="T65" fmla="*/ 90 h 304"/>
                    <a:gd name="T66" fmla="*/ 107 w 153"/>
                    <a:gd name="T67" fmla="*/ 115 h 304"/>
                    <a:gd name="T68" fmla="*/ 107 w 153"/>
                    <a:gd name="T69" fmla="*/ 145 h 304"/>
                    <a:gd name="T70" fmla="*/ 105 w 153"/>
                    <a:gd name="T71" fmla="*/ 173 h 304"/>
                    <a:gd name="T72" fmla="*/ 94 w 153"/>
                    <a:gd name="T73" fmla="*/ 198 h 304"/>
                    <a:gd name="T74" fmla="*/ 77 w 153"/>
                    <a:gd name="T75" fmla="*/ 232 h 304"/>
                    <a:gd name="T76" fmla="*/ 63 w 153"/>
                    <a:gd name="T77" fmla="*/ 250 h 3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3"/>
                    <a:gd name="T118" fmla="*/ 0 h 304"/>
                    <a:gd name="T119" fmla="*/ 153 w 153"/>
                    <a:gd name="T120" fmla="*/ 304 h 3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3" h="304">
                      <a:moveTo>
                        <a:pt x="63" y="250"/>
                      </a:moveTo>
                      <a:lnTo>
                        <a:pt x="40" y="280"/>
                      </a:lnTo>
                      <a:lnTo>
                        <a:pt x="20" y="303"/>
                      </a:lnTo>
                      <a:lnTo>
                        <a:pt x="7" y="301"/>
                      </a:lnTo>
                      <a:lnTo>
                        <a:pt x="0" y="291"/>
                      </a:lnTo>
                      <a:lnTo>
                        <a:pt x="0" y="273"/>
                      </a:lnTo>
                      <a:lnTo>
                        <a:pt x="12" y="263"/>
                      </a:lnTo>
                      <a:lnTo>
                        <a:pt x="34" y="249"/>
                      </a:lnTo>
                      <a:lnTo>
                        <a:pt x="51" y="232"/>
                      </a:lnTo>
                      <a:lnTo>
                        <a:pt x="70" y="210"/>
                      </a:lnTo>
                      <a:lnTo>
                        <a:pt x="78" y="193"/>
                      </a:lnTo>
                      <a:lnTo>
                        <a:pt x="87" y="173"/>
                      </a:lnTo>
                      <a:lnTo>
                        <a:pt x="91" y="145"/>
                      </a:lnTo>
                      <a:lnTo>
                        <a:pt x="91" y="121"/>
                      </a:lnTo>
                      <a:lnTo>
                        <a:pt x="87" y="90"/>
                      </a:lnTo>
                      <a:lnTo>
                        <a:pt x="74" y="61"/>
                      </a:lnTo>
                      <a:lnTo>
                        <a:pt x="64" y="44"/>
                      </a:lnTo>
                      <a:lnTo>
                        <a:pt x="57" y="33"/>
                      </a:lnTo>
                      <a:lnTo>
                        <a:pt x="57" y="24"/>
                      </a:lnTo>
                      <a:lnTo>
                        <a:pt x="64" y="21"/>
                      </a:lnTo>
                      <a:lnTo>
                        <a:pt x="80" y="21"/>
                      </a:lnTo>
                      <a:lnTo>
                        <a:pt x="105" y="16"/>
                      </a:lnTo>
                      <a:lnTo>
                        <a:pt x="124" y="9"/>
                      </a:lnTo>
                      <a:lnTo>
                        <a:pt x="135" y="0"/>
                      </a:lnTo>
                      <a:lnTo>
                        <a:pt x="145" y="4"/>
                      </a:lnTo>
                      <a:lnTo>
                        <a:pt x="152" y="16"/>
                      </a:lnTo>
                      <a:lnTo>
                        <a:pt x="151" y="26"/>
                      </a:lnTo>
                      <a:lnTo>
                        <a:pt x="132" y="34"/>
                      </a:lnTo>
                      <a:lnTo>
                        <a:pt x="101" y="36"/>
                      </a:lnTo>
                      <a:lnTo>
                        <a:pt x="73" y="36"/>
                      </a:lnTo>
                      <a:lnTo>
                        <a:pt x="84" y="50"/>
                      </a:lnTo>
                      <a:lnTo>
                        <a:pt x="90" y="67"/>
                      </a:lnTo>
                      <a:lnTo>
                        <a:pt x="98" y="90"/>
                      </a:lnTo>
                      <a:lnTo>
                        <a:pt x="107" y="115"/>
                      </a:lnTo>
                      <a:lnTo>
                        <a:pt x="107" y="145"/>
                      </a:lnTo>
                      <a:lnTo>
                        <a:pt x="105" y="173"/>
                      </a:lnTo>
                      <a:lnTo>
                        <a:pt x="94" y="198"/>
                      </a:lnTo>
                      <a:lnTo>
                        <a:pt x="77" y="232"/>
                      </a:lnTo>
                      <a:lnTo>
                        <a:pt x="63" y="250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173" name="Line 63"/>
              <p:cNvSpPr>
                <a:spLocks noChangeShapeType="1"/>
              </p:cNvSpPr>
              <p:nvPr/>
            </p:nvSpPr>
            <p:spPr bwMode="auto">
              <a:xfrm flipV="1">
                <a:off x="2535" y="3063"/>
                <a:ext cx="143" cy="47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163" name="Group 73"/>
            <p:cNvGrpSpPr>
              <a:grpSpLocks/>
            </p:cNvGrpSpPr>
            <p:nvPr/>
          </p:nvGrpSpPr>
          <p:grpSpPr bwMode="auto">
            <a:xfrm>
              <a:off x="1701" y="2198"/>
              <a:ext cx="717" cy="587"/>
              <a:chOff x="1701" y="2198"/>
              <a:chExt cx="717" cy="587"/>
            </a:xfrm>
          </p:grpSpPr>
          <p:grpSp>
            <p:nvGrpSpPr>
              <p:cNvPr id="6164" name="Group 71"/>
              <p:cNvGrpSpPr>
                <a:grpSpLocks/>
              </p:cNvGrpSpPr>
              <p:nvPr/>
            </p:nvGrpSpPr>
            <p:grpSpPr bwMode="auto">
              <a:xfrm>
                <a:off x="1701" y="2198"/>
                <a:ext cx="717" cy="587"/>
                <a:chOff x="1701" y="2198"/>
                <a:chExt cx="717" cy="587"/>
              </a:xfrm>
            </p:grpSpPr>
            <p:sp>
              <p:nvSpPr>
                <p:cNvPr id="6166" name="Freeform 65"/>
                <p:cNvSpPr>
                  <a:spLocks/>
                </p:cNvSpPr>
                <p:nvPr/>
              </p:nvSpPr>
              <p:spPr bwMode="auto">
                <a:xfrm>
                  <a:off x="1701" y="2451"/>
                  <a:ext cx="166" cy="171"/>
                </a:xfrm>
                <a:custGeom>
                  <a:avLst/>
                  <a:gdLst>
                    <a:gd name="T0" fmla="*/ 7 w 166"/>
                    <a:gd name="T1" fmla="*/ 135 h 171"/>
                    <a:gd name="T2" fmla="*/ 0 w 166"/>
                    <a:gd name="T3" fmla="*/ 116 h 171"/>
                    <a:gd name="T4" fmla="*/ 5 w 166"/>
                    <a:gd name="T5" fmla="*/ 102 h 171"/>
                    <a:gd name="T6" fmla="*/ 23 w 166"/>
                    <a:gd name="T7" fmla="*/ 88 h 171"/>
                    <a:gd name="T8" fmla="*/ 49 w 166"/>
                    <a:gd name="T9" fmla="*/ 79 h 171"/>
                    <a:gd name="T10" fmla="*/ 67 w 166"/>
                    <a:gd name="T11" fmla="*/ 78 h 171"/>
                    <a:gd name="T12" fmla="*/ 90 w 166"/>
                    <a:gd name="T13" fmla="*/ 77 h 171"/>
                    <a:gd name="T14" fmla="*/ 89 w 166"/>
                    <a:gd name="T15" fmla="*/ 16 h 171"/>
                    <a:gd name="T16" fmla="*/ 93 w 166"/>
                    <a:gd name="T17" fmla="*/ 0 h 171"/>
                    <a:gd name="T18" fmla="*/ 104 w 166"/>
                    <a:gd name="T19" fmla="*/ 2 h 171"/>
                    <a:gd name="T20" fmla="*/ 99 w 166"/>
                    <a:gd name="T21" fmla="*/ 35 h 171"/>
                    <a:gd name="T22" fmla="*/ 106 w 166"/>
                    <a:gd name="T23" fmla="*/ 78 h 171"/>
                    <a:gd name="T24" fmla="*/ 130 w 166"/>
                    <a:gd name="T25" fmla="*/ 87 h 171"/>
                    <a:gd name="T26" fmla="*/ 150 w 166"/>
                    <a:gd name="T27" fmla="*/ 99 h 171"/>
                    <a:gd name="T28" fmla="*/ 158 w 166"/>
                    <a:gd name="T29" fmla="*/ 114 h 171"/>
                    <a:gd name="T30" fmla="*/ 165 w 166"/>
                    <a:gd name="T31" fmla="*/ 130 h 171"/>
                    <a:gd name="T32" fmla="*/ 160 w 166"/>
                    <a:gd name="T33" fmla="*/ 141 h 171"/>
                    <a:gd name="T34" fmla="*/ 142 w 166"/>
                    <a:gd name="T35" fmla="*/ 157 h 171"/>
                    <a:gd name="T36" fmla="*/ 120 w 166"/>
                    <a:gd name="T37" fmla="*/ 168 h 171"/>
                    <a:gd name="T38" fmla="*/ 101 w 166"/>
                    <a:gd name="T39" fmla="*/ 170 h 171"/>
                    <a:gd name="T40" fmla="*/ 62 w 166"/>
                    <a:gd name="T41" fmla="*/ 164 h 171"/>
                    <a:gd name="T42" fmla="*/ 33 w 166"/>
                    <a:gd name="T43" fmla="*/ 151 h 171"/>
                    <a:gd name="T44" fmla="*/ 16 w 166"/>
                    <a:gd name="T45" fmla="*/ 141 h 171"/>
                    <a:gd name="T46" fmla="*/ 6 w 166"/>
                    <a:gd name="T47" fmla="*/ 129 h 171"/>
                    <a:gd name="T48" fmla="*/ 7 w 166"/>
                    <a:gd name="T49" fmla="*/ 135 h 1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6"/>
                    <a:gd name="T76" fmla="*/ 0 h 171"/>
                    <a:gd name="T77" fmla="*/ 166 w 166"/>
                    <a:gd name="T78" fmla="*/ 171 h 17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6" h="171">
                      <a:moveTo>
                        <a:pt x="7" y="135"/>
                      </a:moveTo>
                      <a:lnTo>
                        <a:pt x="0" y="116"/>
                      </a:lnTo>
                      <a:lnTo>
                        <a:pt x="5" y="102"/>
                      </a:lnTo>
                      <a:lnTo>
                        <a:pt x="23" y="88"/>
                      </a:lnTo>
                      <a:lnTo>
                        <a:pt x="49" y="79"/>
                      </a:lnTo>
                      <a:lnTo>
                        <a:pt x="67" y="78"/>
                      </a:lnTo>
                      <a:lnTo>
                        <a:pt x="90" y="77"/>
                      </a:lnTo>
                      <a:lnTo>
                        <a:pt x="89" y="16"/>
                      </a:lnTo>
                      <a:lnTo>
                        <a:pt x="93" y="0"/>
                      </a:lnTo>
                      <a:lnTo>
                        <a:pt x="104" y="2"/>
                      </a:lnTo>
                      <a:lnTo>
                        <a:pt x="99" y="35"/>
                      </a:lnTo>
                      <a:lnTo>
                        <a:pt x="106" y="78"/>
                      </a:lnTo>
                      <a:lnTo>
                        <a:pt x="130" y="87"/>
                      </a:lnTo>
                      <a:lnTo>
                        <a:pt x="150" y="99"/>
                      </a:lnTo>
                      <a:lnTo>
                        <a:pt x="158" y="114"/>
                      </a:lnTo>
                      <a:lnTo>
                        <a:pt x="165" y="130"/>
                      </a:lnTo>
                      <a:lnTo>
                        <a:pt x="160" y="141"/>
                      </a:lnTo>
                      <a:lnTo>
                        <a:pt x="142" y="157"/>
                      </a:lnTo>
                      <a:lnTo>
                        <a:pt x="120" y="168"/>
                      </a:lnTo>
                      <a:lnTo>
                        <a:pt x="101" y="170"/>
                      </a:lnTo>
                      <a:lnTo>
                        <a:pt x="62" y="164"/>
                      </a:lnTo>
                      <a:lnTo>
                        <a:pt x="33" y="151"/>
                      </a:lnTo>
                      <a:lnTo>
                        <a:pt x="16" y="141"/>
                      </a:lnTo>
                      <a:lnTo>
                        <a:pt x="6" y="129"/>
                      </a:lnTo>
                      <a:lnTo>
                        <a:pt x="7" y="135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7" name="Freeform 66"/>
                <p:cNvSpPr>
                  <a:spLocks/>
                </p:cNvSpPr>
                <p:nvPr/>
              </p:nvSpPr>
              <p:spPr bwMode="auto">
                <a:xfrm>
                  <a:off x="1859" y="2198"/>
                  <a:ext cx="63" cy="349"/>
                </a:xfrm>
                <a:custGeom>
                  <a:avLst/>
                  <a:gdLst>
                    <a:gd name="T0" fmla="*/ 39 w 63"/>
                    <a:gd name="T1" fmla="*/ 348 h 349"/>
                    <a:gd name="T2" fmla="*/ 29 w 63"/>
                    <a:gd name="T3" fmla="*/ 319 h 349"/>
                    <a:gd name="T4" fmla="*/ 25 w 63"/>
                    <a:gd name="T5" fmla="*/ 256 h 349"/>
                    <a:gd name="T6" fmla="*/ 21 w 63"/>
                    <a:gd name="T7" fmla="*/ 205 h 349"/>
                    <a:gd name="T8" fmla="*/ 12 w 63"/>
                    <a:gd name="T9" fmla="*/ 147 h 349"/>
                    <a:gd name="T10" fmla="*/ 10 w 63"/>
                    <a:gd name="T11" fmla="*/ 105 h 349"/>
                    <a:gd name="T12" fmla="*/ 3 w 63"/>
                    <a:gd name="T13" fmla="*/ 48 h 349"/>
                    <a:gd name="T14" fmla="*/ 0 w 63"/>
                    <a:gd name="T15" fmla="*/ 1 h 349"/>
                    <a:gd name="T16" fmla="*/ 7 w 63"/>
                    <a:gd name="T17" fmla="*/ 0 h 349"/>
                    <a:gd name="T18" fmla="*/ 16 w 63"/>
                    <a:gd name="T19" fmla="*/ 11 h 349"/>
                    <a:gd name="T20" fmla="*/ 16 w 63"/>
                    <a:gd name="T21" fmla="*/ 54 h 349"/>
                    <a:gd name="T22" fmla="*/ 27 w 63"/>
                    <a:gd name="T23" fmla="*/ 50 h 349"/>
                    <a:gd name="T24" fmla="*/ 41 w 63"/>
                    <a:gd name="T25" fmla="*/ 56 h 349"/>
                    <a:gd name="T26" fmla="*/ 49 w 63"/>
                    <a:gd name="T27" fmla="*/ 68 h 349"/>
                    <a:gd name="T28" fmla="*/ 49 w 63"/>
                    <a:gd name="T29" fmla="*/ 85 h 349"/>
                    <a:gd name="T30" fmla="*/ 45 w 63"/>
                    <a:gd name="T31" fmla="*/ 100 h 349"/>
                    <a:gd name="T32" fmla="*/ 31 w 63"/>
                    <a:gd name="T33" fmla="*/ 106 h 349"/>
                    <a:gd name="T34" fmla="*/ 22 w 63"/>
                    <a:gd name="T35" fmla="*/ 106 h 349"/>
                    <a:gd name="T36" fmla="*/ 23 w 63"/>
                    <a:gd name="T37" fmla="*/ 146 h 349"/>
                    <a:gd name="T38" fmla="*/ 27 w 63"/>
                    <a:gd name="T39" fmla="*/ 163 h 349"/>
                    <a:gd name="T40" fmla="*/ 36 w 63"/>
                    <a:gd name="T41" fmla="*/ 197 h 349"/>
                    <a:gd name="T42" fmla="*/ 42 w 63"/>
                    <a:gd name="T43" fmla="*/ 246 h 349"/>
                    <a:gd name="T44" fmla="*/ 43 w 63"/>
                    <a:gd name="T45" fmla="*/ 286 h 349"/>
                    <a:gd name="T46" fmla="*/ 49 w 63"/>
                    <a:gd name="T47" fmla="*/ 313 h 349"/>
                    <a:gd name="T48" fmla="*/ 62 w 63"/>
                    <a:gd name="T49" fmla="*/ 338 h 349"/>
                    <a:gd name="T50" fmla="*/ 49 w 63"/>
                    <a:gd name="T51" fmla="*/ 348 h 349"/>
                    <a:gd name="T52" fmla="*/ 36 w 63"/>
                    <a:gd name="T53" fmla="*/ 341 h 349"/>
                    <a:gd name="T54" fmla="*/ 33 w 63"/>
                    <a:gd name="T55" fmla="*/ 335 h 349"/>
                    <a:gd name="T56" fmla="*/ 39 w 63"/>
                    <a:gd name="T57" fmla="*/ 348 h 34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3"/>
                    <a:gd name="T88" fmla="*/ 0 h 349"/>
                    <a:gd name="T89" fmla="*/ 63 w 63"/>
                    <a:gd name="T90" fmla="*/ 349 h 34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3" h="349">
                      <a:moveTo>
                        <a:pt x="39" y="348"/>
                      </a:moveTo>
                      <a:lnTo>
                        <a:pt x="29" y="319"/>
                      </a:lnTo>
                      <a:lnTo>
                        <a:pt x="25" y="256"/>
                      </a:lnTo>
                      <a:lnTo>
                        <a:pt x="21" y="205"/>
                      </a:lnTo>
                      <a:lnTo>
                        <a:pt x="12" y="147"/>
                      </a:lnTo>
                      <a:lnTo>
                        <a:pt x="10" y="105"/>
                      </a:lnTo>
                      <a:lnTo>
                        <a:pt x="3" y="48"/>
                      </a:lnTo>
                      <a:lnTo>
                        <a:pt x="0" y="1"/>
                      </a:lnTo>
                      <a:lnTo>
                        <a:pt x="7" y="0"/>
                      </a:lnTo>
                      <a:lnTo>
                        <a:pt x="16" y="11"/>
                      </a:lnTo>
                      <a:lnTo>
                        <a:pt x="16" y="54"/>
                      </a:lnTo>
                      <a:lnTo>
                        <a:pt x="27" y="50"/>
                      </a:lnTo>
                      <a:lnTo>
                        <a:pt x="41" y="56"/>
                      </a:lnTo>
                      <a:lnTo>
                        <a:pt x="49" y="68"/>
                      </a:lnTo>
                      <a:lnTo>
                        <a:pt x="49" y="85"/>
                      </a:lnTo>
                      <a:lnTo>
                        <a:pt x="45" y="100"/>
                      </a:lnTo>
                      <a:lnTo>
                        <a:pt x="31" y="106"/>
                      </a:lnTo>
                      <a:lnTo>
                        <a:pt x="22" y="106"/>
                      </a:lnTo>
                      <a:lnTo>
                        <a:pt x="23" y="146"/>
                      </a:lnTo>
                      <a:lnTo>
                        <a:pt x="27" y="163"/>
                      </a:lnTo>
                      <a:lnTo>
                        <a:pt x="36" y="197"/>
                      </a:lnTo>
                      <a:lnTo>
                        <a:pt x="42" y="246"/>
                      </a:lnTo>
                      <a:lnTo>
                        <a:pt x="43" y="286"/>
                      </a:lnTo>
                      <a:lnTo>
                        <a:pt x="49" y="313"/>
                      </a:lnTo>
                      <a:lnTo>
                        <a:pt x="62" y="338"/>
                      </a:lnTo>
                      <a:lnTo>
                        <a:pt x="49" y="348"/>
                      </a:lnTo>
                      <a:lnTo>
                        <a:pt x="36" y="341"/>
                      </a:lnTo>
                      <a:lnTo>
                        <a:pt x="33" y="335"/>
                      </a:lnTo>
                      <a:lnTo>
                        <a:pt x="39" y="348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8" name="Freeform 67"/>
                <p:cNvSpPr>
                  <a:spLocks/>
                </p:cNvSpPr>
                <p:nvPr/>
              </p:nvSpPr>
              <p:spPr bwMode="auto">
                <a:xfrm>
                  <a:off x="1874" y="2519"/>
                  <a:ext cx="284" cy="137"/>
                </a:xfrm>
                <a:custGeom>
                  <a:avLst/>
                  <a:gdLst>
                    <a:gd name="T0" fmla="*/ 0 w 284"/>
                    <a:gd name="T1" fmla="*/ 75 h 137"/>
                    <a:gd name="T2" fmla="*/ 3 w 284"/>
                    <a:gd name="T3" fmla="*/ 59 h 137"/>
                    <a:gd name="T4" fmla="*/ 3 w 284"/>
                    <a:gd name="T5" fmla="*/ 39 h 137"/>
                    <a:gd name="T6" fmla="*/ 16 w 284"/>
                    <a:gd name="T7" fmla="*/ 11 h 137"/>
                    <a:gd name="T8" fmla="*/ 43 w 284"/>
                    <a:gd name="T9" fmla="*/ 2 h 137"/>
                    <a:gd name="T10" fmla="*/ 80 w 284"/>
                    <a:gd name="T11" fmla="*/ 0 h 137"/>
                    <a:gd name="T12" fmla="*/ 122 w 284"/>
                    <a:gd name="T13" fmla="*/ 11 h 137"/>
                    <a:gd name="T14" fmla="*/ 161 w 284"/>
                    <a:gd name="T15" fmla="*/ 28 h 137"/>
                    <a:gd name="T16" fmla="*/ 195 w 284"/>
                    <a:gd name="T17" fmla="*/ 42 h 137"/>
                    <a:gd name="T18" fmla="*/ 242 w 284"/>
                    <a:gd name="T19" fmla="*/ 55 h 137"/>
                    <a:gd name="T20" fmla="*/ 270 w 284"/>
                    <a:gd name="T21" fmla="*/ 71 h 137"/>
                    <a:gd name="T22" fmla="*/ 283 w 284"/>
                    <a:gd name="T23" fmla="*/ 91 h 137"/>
                    <a:gd name="T24" fmla="*/ 283 w 284"/>
                    <a:gd name="T25" fmla="*/ 108 h 137"/>
                    <a:gd name="T26" fmla="*/ 270 w 284"/>
                    <a:gd name="T27" fmla="*/ 128 h 137"/>
                    <a:gd name="T28" fmla="*/ 252 w 284"/>
                    <a:gd name="T29" fmla="*/ 136 h 137"/>
                    <a:gd name="T30" fmla="*/ 223 w 284"/>
                    <a:gd name="T31" fmla="*/ 136 h 137"/>
                    <a:gd name="T32" fmla="*/ 185 w 284"/>
                    <a:gd name="T33" fmla="*/ 125 h 137"/>
                    <a:gd name="T34" fmla="*/ 132 w 284"/>
                    <a:gd name="T35" fmla="*/ 116 h 137"/>
                    <a:gd name="T36" fmla="*/ 67 w 284"/>
                    <a:gd name="T37" fmla="*/ 113 h 137"/>
                    <a:gd name="T38" fmla="*/ 17 w 284"/>
                    <a:gd name="T39" fmla="*/ 118 h 137"/>
                    <a:gd name="T40" fmla="*/ 1 w 284"/>
                    <a:gd name="T41" fmla="*/ 101 h 137"/>
                    <a:gd name="T42" fmla="*/ 0 w 284"/>
                    <a:gd name="T43" fmla="*/ 75 h 1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84"/>
                    <a:gd name="T67" fmla="*/ 0 h 137"/>
                    <a:gd name="T68" fmla="*/ 284 w 284"/>
                    <a:gd name="T69" fmla="*/ 137 h 1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84" h="137">
                      <a:moveTo>
                        <a:pt x="0" y="75"/>
                      </a:moveTo>
                      <a:lnTo>
                        <a:pt x="3" y="59"/>
                      </a:lnTo>
                      <a:lnTo>
                        <a:pt x="3" y="39"/>
                      </a:lnTo>
                      <a:lnTo>
                        <a:pt x="16" y="11"/>
                      </a:lnTo>
                      <a:lnTo>
                        <a:pt x="43" y="2"/>
                      </a:lnTo>
                      <a:lnTo>
                        <a:pt x="80" y="0"/>
                      </a:lnTo>
                      <a:lnTo>
                        <a:pt x="122" y="11"/>
                      </a:lnTo>
                      <a:lnTo>
                        <a:pt x="161" y="28"/>
                      </a:lnTo>
                      <a:lnTo>
                        <a:pt x="195" y="42"/>
                      </a:lnTo>
                      <a:lnTo>
                        <a:pt x="242" y="55"/>
                      </a:lnTo>
                      <a:lnTo>
                        <a:pt x="270" y="71"/>
                      </a:lnTo>
                      <a:lnTo>
                        <a:pt x="283" y="91"/>
                      </a:lnTo>
                      <a:lnTo>
                        <a:pt x="283" y="108"/>
                      </a:lnTo>
                      <a:lnTo>
                        <a:pt x="270" y="128"/>
                      </a:lnTo>
                      <a:lnTo>
                        <a:pt x="252" y="136"/>
                      </a:lnTo>
                      <a:lnTo>
                        <a:pt x="223" y="136"/>
                      </a:lnTo>
                      <a:lnTo>
                        <a:pt x="185" y="125"/>
                      </a:lnTo>
                      <a:lnTo>
                        <a:pt x="132" y="116"/>
                      </a:lnTo>
                      <a:lnTo>
                        <a:pt x="67" y="113"/>
                      </a:lnTo>
                      <a:lnTo>
                        <a:pt x="17" y="118"/>
                      </a:lnTo>
                      <a:lnTo>
                        <a:pt x="1" y="101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9" name="Freeform 68"/>
                <p:cNvSpPr>
                  <a:spLocks/>
                </p:cNvSpPr>
                <p:nvPr/>
              </p:nvSpPr>
              <p:spPr bwMode="auto">
                <a:xfrm>
                  <a:off x="1885" y="2621"/>
                  <a:ext cx="254" cy="157"/>
                </a:xfrm>
                <a:custGeom>
                  <a:avLst/>
                  <a:gdLst>
                    <a:gd name="T0" fmla="*/ 10 w 254"/>
                    <a:gd name="T1" fmla="*/ 37 h 157"/>
                    <a:gd name="T2" fmla="*/ 0 w 254"/>
                    <a:gd name="T3" fmla="*/ 21 h 157"/>
                    <a:gd name="T4" fmla="*/ 0 w 254"/>
                    <a:gd name="T5" fmla="*/ 8 h 157"/>
                    <a:gd name="T6" fmla="*/ 8 w 254"/>
                    <a:gd name="T7" fmla="*/ 0 h 157"/>
                    <a:gd name="T8" fmla="*/ 23 w 254"/>
                    <a:gd name="T9" fmla="*/ 5 h 157"/>
                    <a:gd name="T10" fmla="*/ 33 w 254"/>
                    <a:gd name="T11" fmla="*/ 15 h 157"/>
                    <a:gd name="T12" fmla="*/ 44 w 254"/>
                    <a:gd name="T13" fmla="*/ 34 h 157"/>
                    <a:gd name="T14" fmla="*/ 58 w 254"/>
                    <a:gd name="T15" fmla="*/ 71 h 157"/>
                    <a:gd name="T16" fmla="*/ 84 w 254"/>
                    <a:gd name="T17" fmla="*/ 119 h 157"/>
                    <a:gd name="T18" fmla="*/ 85 w 254"/>
                    <a:gd name="T19" fmla="*/ 137 h 157"/>
                    <a:gd name="T20" fmla="*/ 109 w 254"/>
                    <a:gd name="T21" fmla="*/ 127 h 157"/>
                    <a:gd name="T22" fmla="*/ 134 w 254"/>
                    <a:gd name="T23" fmla="*/ 106 h 157"/>
                    <a:gd name="T24" fmla="*/ 166 w 254"/>
                    <a:gd name="T25" fmla="*/ 89 h 157"/>
                    <a:gd name="T26" fmla="*/ 199 w 254"/>
                    <a:gd name="T27" fmla="*/ 82 h 157"/>
                    <a:gd name="T28" fmla="*/ 209 w 254"/>
                    <a:gd name="T29" fmla="*/ 86 h 157"/>
                    <a:gd name="T30" fmla="*/ 216 w 254"/>
                    <a:gd name="T31" fmla="*/ 96 h 157"/>
                    <a:gd name="T32" fmla="*/ 220 w 254"/>
                    <a:gd name="T33" fmla="*/ 110 h 157"/>
                    <a:gd name="T34" fmla="*/ 230 w 254"/>
                    <a:gd name="T35" fmla="*/ 123 h 157"/>
                    <a:gd name="T36" fmla="*/ 241 w 254"/>
                    <a:gd name="T37" fmla="*/ 129 h 157"/>
                    <a:gd name="T38" fmla="*/ 253 w 254"/>
                    <a:gd name="T39" fmla="*/ 132 h 157"/>
                    <a:gd name="T40" fmla="*/ 253 w 254"/>
                    <a:gd name="T41" fmla="*/ 143 h 157"/>
                    <a:gd name="T42" fmla="*/ 243 w 254"/>
                    <a:gd name="T43" fmla="*/ 146 h 157"/>
                    <a:gd name="T44" fmla="*/ 229 w 254"/>
                    <a:gd name="T45" fmla="*/ 139 h 157"/>
                    <a:gd name="T46" fmla="*/ 219 w 254"/>
                    <a:gd name="T47" fmla="*/ 120 h 157"/>
                    <a:gd name="T48" fmla="*/ 209 w 254"/>
                    <a:gd name="T49" fmla="*/ 108 h 157"/>
                    <a:gd name="T50" fmla="*/ 203 w 254"/>
                    <a:gd name="T51" fmla="*/ 98 h 157"/>
                    <a:gd name="T52" fmla="*/ 193 w 254"/>
                    <a:gd name="T53" fmla="*/ 95 h 157"/>
                    <a:gd name="T54" fmla="*/ 166 w 254"/>
                    <a:gd name="T55" fmla="*/ 99 h 157"/>
                    <a:gd name="T56" fmla="*/ 146 w 254"/>
                    <a:gd name="T57" fmla="*/ 115 h 157"/>
                    <a:gd name="T58" fmla="*/ 128 w 254"/>
                    <a:gd name="T59" fmla="*/ 129 h 157"/>
                    <a:gd name="T60" fmla="*/ 108 w 254"/>
                    <a:gd name="T61" fmla="*/ 146 h 157"/>
                    <a:gd name="T62" fmla="*/ 88 w 254"/>
                    <a:gd name="T63" fmla="*/ 156 h 157"/>
                    <a:gd name="T64" fmla="*/ 77 w 254"/>
                    <a:gd name="T65" fmla="*/ 156 h 157"/>
                    <a:gd name="T66" fmla="*/ 72 w 254"/>
                    <a:gd name="T67" fmla="*/ 147 h 157"/>
                    <a:gd name="T68" fmla="*/ 51 w 254"/>
                    <a:gd name="T69" fmla="*/ 112 h 157"/>
                    <a:gd name="T70" fmla="*/ 33 w 254"/>
                    <a:gd name="T71" fmla="*/ 78 h 157"/>
                    <a:gd name="T72" fmla="*/ 16 w 254"/>
                    <a:gd name="T73" fmla="*/ 44 h 157"/>
                    <a:gd name="T74" fmla="*/ 10 w 254"/>
                    <a:gd name="T75" fmla="*/ 37 h 15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54"/>
                    <a:gd name="T115" fmla="*/ 0 h 157"/>
                    <a:gd name="T116" fmla="*/ 254 w 254"/>
                    <a:gd name="T117" fmla="*/ 157 h 15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54" h="157">
                      <a:moveTo>
                        <a:pt x="10" y="37"/>
                      </a:moveTo>
                      <a:lnTo>
                        <a:pt x="0" y="21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3" y="5"/>
                      </a:lnTo>
                      <a:lnTo>
                        <a:pt x="33" y="15"/>
                      </a:lnTo>
                      <a:lnTo>
                        <a:pt x="44" y="34"/>
                      </a:lnTo>
                      <a:lnTo>
                        <a:pt x="58" y="71"/>
                      </a:lnTo>
                      <a:lnTo>
                        <a:pt x="84" y="119"/>
                      </a:lnTo>
                      <a:lnTo>
                        <a:pt x="85" y="137"/>
                      </a:lnTo>
                      <a:lnTo>
                        <a:pt x="109" y="127"/>
                      </a:lnTo>
                      <a:lnTo>
                        <a:pt x="134" y="106"/>
                      </a:lnTo>
                      <a:lnTo>
                        <a:pt x="166" y="89"/>
                      </a:lnTo>
                      <a:lnTo>
                        <a:pt x="199" y="82"/>
                      </a:lnTo>
                      <a:lnTo>
                        <a:pt x="209" y="86"/>
                      </a:lnTo>
                      <a:lnTo>
                        <a:pt x="216" y="96"/>
                      </a:lnTo>
                      <a:lnTo>
                        <a:pt x="220" y="110"/>
                      </a:lnTo>
                      <a:lnTo>
                        <a:pt x="230" y="123"/>
                      </a:lnTo>
                      <a:lnTo>
                        <a:pt x="241" y="129"/>
                      </a:lnTo>
                      <a:lnTo>
                        <a:pt x="253" y="132"/>
                      </a:lnTo>
                      <a:lnTo>
                        <a:pt x="253" y="143"/>
                      </a:lnTo>
                      <a:lnTo>
                        <a:pt x="243" y="146"/>
                      </a:lnTo>
                      <a:lnTo>
                        <a:pt x="229" y="139"/>
                      </a:lnTo>
                      <a:lnTo>
                        <a:pt x="219" y="120"/>
                      </a:lnTo>
                      <a:lnTo>
                        <a:pt x="209" y="108"/>
                      </a:lnTo>
                      <a:lnTo>
                        <a:pt x="203" y="98"/>
                      </a:lnTo>
                      <a:lnTo>
                        <a:pt x="193" y="95"/>
                      </a:lnTo>
                      <a:lnTo>
                        <a:pt x="166" y="99"/>
                      </a:lnTo>
                      <a:lnTo>
                        <a:pt x="146" y="115"/>
                      </a:lnTo>
                      <a:lnTo>
                        <a:pt x="128" y="129"/>
                      </a:lnTo>
                      <a:lnTo>
                        <a:pt x="108" y="146"/>
                      </a:lnTo>
                      <a:lnTo>
                        <a:pt x="88" y="156"/>
                      </a:lnTo>
                      <a:lnTo>
                        <a:pt x="77" y="156"/>
                      </a:lnTo>
                      <a:lnTo>
                        <a:pt x="72" y="147"/>
                      </a:lnTo>
                      <a:lnTo>
                        <a:pt x="51" y="112"/>
                      </a:lnTo>
                      <a:lnTo>
                        <a:pt x="33" y="78"/>
                      </a:lnTo>
                      <a:lnTo>
                        <a:pt x="16" y="44"/>
                      </a:lnTo>
                      <a:lnTo>
                        <a:pt x="10" y="37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0" name="Freeform 69"/>
                <p:cNvSpPr>
                  <a:spLocks/>
                </p:cNvSpPr>
                <p:nvPr/>
              </p:nvSpPr>
              <p:spPr bwMode="auto">
                <a:xfrm>
                  <a:off x="2133" y="2521"/>
                  <a:ext cx="275" cy="105"/>
                </a:xfrm>
                <a:custGeom>
                  <a:avLst/>
                  <a:gdLst>
                    <a:gd name="T0" fmla="*/ 31 w 275"/>
                    <a:gd name="T1" fmla="*/ 85 h 105"/>
                    <a:gd name="T2" fmla="*/ 14 w 275"/>
                    <a:gd name="T3" fmla="*/ 98 h 105"/>
                    <a:gd name="T4" fmla="*/ 0 w 275"/>
                    <a:gd name="T5" fmla="*/ 94 h 105"/>
                    <a:gd name="T6" fmla="*/ 0 w 275"/>
                    <a:gd name="T7" fmla="*/ 80 h 105"/>
                    <a:gd name="T8" fmla="*/ 15 w 275"/>
                    <a:gd name="T9" fmla="*/ 64 h 105"/>
                    <a:gd name="T10" fmla="*/ 45 w 275"/>
                    <a:gd name="T11" fmla="*/ 44 h 105"/>
                    <a:gd name="T12" fmla="*/ 74 w 275"/>
                    <a:gd name="T13" fmla="*/ 33 h 105"/>
                    <a:gd name="T14" fmla="*/ 102 w 275"/>
                    <a:gd name="T15" fmla="*/ 23 h 105"/>
                    <a:gd name="T16" fmla="*/ 128 w 275"/>
                    <a:gd name="T17" fmla="*/ 19 h 105"/>
                    <a:gd name="T18" fmla="*/ 142 w 275"/>
                    <a:gd name="T19" fmla="*/ 20 h 105"/>
                    <a:gd name="T20" fmla="*/ 158 w 275"/>
                    <a:gd name="T21" fmla="*/ 30 h 105"/>
                    <a:gd name="T22" fmla="*/ 204 w 275"/>
                    <a:gd name="T23" fmla="*/ 47 h 105"/>
                    <a:gd name="T24" fmla="*/ 229 w 275"/>
                    <a:gd name="T25" fmla="*/ 67 h 105"/>
                    <a:gd name="T26" fmla="*/ 241 w 275"/>
                    <a:gd name="T27" fmla="*/ 71 h 105"/>
                    <a:gd name="T28" fmla="*/ 243 w 275"/>
                    <a:gd name="T29" fmla="*/ 53 h 105"/>
                    <a:gd name="T30" fmla="*/ 243 w 275"/>
                    <a:gd name="T31" fmla="*/ 29 h 105"/>
                    <a:gd name="T32" fmla="*/ 253 w 275"/>
                    <a:gd name="T33" fmla="*/ 0 h 105"/>
                    <a:gd name="T34" fmla="*/ 261 w 275"/>
                    <a:gd name="T35" fmla="*/ 2 h 105"/>
                    <a:gd name="T36" fmla="*/ 270 w 275"/>
                    <a:gd name="T37" fmla="*/ 7 h 105"/>
                    <a:gd name="T38" fmla="*/ 274 w 275"/>
                    <a:gd name="T39" fmla="*/ 16 h 105"/>
                    <a:gd name="T40" fmla="*/ 267 w 275"/>
                    <a:gd name="T41" fmla="*/ 34 h 105"/>
                    <a:gd name="T42" fmla="*/ 257 w 275"/>
                    <a:gd name="T43" fmla="*/ 53 h 105"/>
                    <a:gd name="T44" fmla="*/ 256 w 275"/>
                    <a:gd name="T45" fmla="*/ 80 h 105"/>
                    <a:gd name="T46" fmla="*/ 260 w 275"/>
                    <a:gd name="T47" fmla="*/ 97 h 105"/>
                    <a:gd name="T48" fmla="*/ 254 w 275"/>
                    <a:gd name="T49" fmla="*/ 104 h 105"/>
                    <a:gd name="T50" fmla="*/ 246 w 275"/>
                    <a:gd name="T51" fmla="*/ 104 h 105"/>
                    <a:gd name="T52" fmla="*/ 237 w 275"/>
                    <a:gd name="T53" fmla="*/ 95 h 105"/>
                    <a:gd name="T54" fmla="*/ 222 w 275"/>
                    <a:gd name="T55" fmla="*/ 80 h 105"/>
                    <a:gd name="T56" fmla="*/ 185 w 275"/>
                    <a:gd name="T57" fmla="*/ 54 h 105"/>
                    <a:gd name="T58" fmla="*/ 153 w 275"/>
                    <a:gd name="T59" fmla="*/ 43 h 105"/>
                    <a:gd name="T60" fmla="*/ 121 w 275"/>
                    <a:gd name="T61" fmla="*/ 39 h 105"/>
                    <a:gd name="T62" fmla="*/ 104 w 275"/>
                    <a:gd name="T63" fmla="*/ 40 h 105"/>
                    <a:gd name="T64" fmla="*/ 74 w 275"/>
                    <a:gd name="T65" fmla="*/ 49 h 105"/>
                    <a:gd name="T66" fmla="*/ 41 w 275"/>
                    <a:gd name="T67" fmla="*/ 73 h 105"/>
                    <a:gd name="T68" fmla="*/ 25 w 275"/>
                    <a:gd name="T69" fmla="*/ 90 h 105"/>
                    <a:gd name="T70" fmla="*/ 31 w 275"/>
                    <a:gd name="T71" fmla="*/ 85 h 10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5"/>
                    <a:gd name="T109" fmla="*/ 0 h 105"/>
                    <a:gd name="T110" fmla="*/ 275 w 275"/>
                    <a:gd name="T111" fmla="*/ 105 h 10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5" h="105">
                      <a:moveTo>
                        <a:pt x="31" y="85"/>
                      </a:moveTo>
                      <a:lnTo>
                        <a:pt x="14" y="98"/>
                      </a:lnTo>
                      <a:lnTo>
                        <a:pt x="0" y="94"/>
                      </a:lnTo>
                      <a:lnTo>
                        <a:pt x="0" y="80"/>
                      </a:lnTo>
                      <a:lnTo>
                        <a:pt x="15" y="64"/>
                      </a:lnTo>
                      <a:lnTo>
                        <a:pt x="45" y="44"/>
                      </a:lnTo>
                      <a:lnTo>
                        <a:pt x="74" y="33"/>
                      </a:lnTo>
                      <a:lnTo>
                        <a:pt x="102" y="23"/>
                      </a:lnTo>
                      <a:lnTo>
                        <a:pt x="128" y="19"/>
                      </a:lnTo>
                      <a:lnTo>
                        <a:pt x="142" y="20"/>
                      </a:lnTo>
                      <a:lnTo>
                        <a:pt x="158" y="30"/>
                      </a:lnTo>
                      <a:lnTo>
                        <a:pt x="204" y="47"/>
                      </a:lnTo>
                      <a:lnTo>
                        <a:pt x="229" y="67"/>
                      </a:lnTo>
                      <a:lnTo>
                        <a:pt x="241" y="71"/>
                      </a:lnTo>
                      <a:lnTo>
                        <a:pt x="243" y="53"/>
                      </a:lnTo>
                      <a:lnTo>
                        <a:pt x="243" y="29"/>
                      </a:lnTo>
                      <a:lnTo>
                        <a:pt x="253" y="0"/>
                      </a:lnTo>
                      <a:lnTo>
                        <a:pt x="261" y="2"/>
                      </a:lnTo>
                      <a:lnTo>
                        <a:pt x="270" y="7"/>
                      </a:lnTo>
                      <a:lnTo>
                        <a:pt x="274" y="16"/>
                      </a:lnTo>
                      <a:lnTo>
                        <a:pt x="267" y="34"/>
                      </a:lnTo>
                      <a:lnTo>
                        <a:pt x="257" y="53"/>
                      </a:lnTo>
                      <a:lnTo>
                        <a:pt x="256" y="80"/>
                      </a:lnTo>
                      <a:lnTo>
                        <a:pt x="260" y="97"/>
                      </a:lnTo>
                      <a:lnTo>
                        <a:pt x="254" y="104"/>
                      </a:lnTo>
                      <a:lnTo>
                        <a:pt x="246" y="104"/>
                      </a:lnTo>
                      <a:lnTo>
                        <a:pt x="237" y="95"/>
                      </a:lnTo>
                      <a:lnTo>
                        <a:pt x="222" y="80"/>
                      </a:lnTo>
                      <a:lnTo>
                        <a:pt x="185" y="54"/>
                      </a:lnTo>
                      <a:lnTo>
                        <a:pt x="153" y="43"/>
                      </a:lnTo>
                      <a:lnTo>
                        <a:pt x="121" y="39"/>
                      </a:lnTo>
                      <a:lnTo>
                        <a:pt x="104" y="40"/>
                      </a:lnTo>
                      <a:lnTo>
                        <a:pt x="74" y="49"/>
                      </a:lnTo>
                      <a:lnTo>
                        <a:pt x="41" y="73"/>
                      </a:lnTo>
                      <a:lnTo>
                        <a:pt x="25" y="90"/>
                      </a:lnTo>
                      <a:lnTo>
                        <a:pt x="31" y="85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1" name="Freeform 70"/>
                <p:cNvSpPr>
                  <a:spLocks/>
                </p:cNvSpPr>
                <p:nvPr/>
              </p:nvSpPr>
              <p:spPr bwMode="auto">
                <a:xfrm>
                  <a:off x="2114" y="2632"/>
                  <a:ext cx="304" cy="153"/>
                </a:xfrm>
                <a:custGeom>
                  <a:avLst/>
                  <a:gdLst>
                    <a:gd name="T0" fmla="*/ 53 w 304"/>
                    <a:gd name="T1" fmla="*/ 63 h 153"/>
                    <a:gd name="T2" fmla="*/ 23 w 304"/>
                    <a:gd name="T3" fmla="*/ 40 h 153"/>
                    <a:gd name="T4" fmla="*/ 0 w 304"/>
                    <a:gd name="T5" fmla="*/ 20 h 153"/>
                    <a:gd name="T6" fmla="*/ 2 w 304"/>
                    <a:gd name="T7" fmla="*/ 7 h 153"/>
                    <a:gd name="T8" fmla="*/ 12 w 304"/>
                    <a:gd name="T9" fmla="*/ 0 h 153"/>
                    <a:gd name="T10" fmla="*/ 30 w 304"/>
                    <a:gd name="T11" fmla="*/ 0 h 153"/>
                    <a:gd name="T12" fmla="*/ 40 w 304"/>
                    <a:gd name="T13" fmla="*/ 12 h 153"/>
                    <a:gd name="T14" fmla="*/ 54 w 304"/>
                    <a:gd name="T15" fmla="*/ 34 h 153"/>
                    <a:gd name="T16" fmla="*/ 71 w 304"/>
                    <a:gd name="T17" fmla="*/ 51 h 153"/>
                    <a:gd name="T18" fmla="*/ 93 w 304"/>
                    <a:gd name="T19" fmla="*/ 70 h 153"/>
                    <a:gd name="T20" fmla="*/ 110 w 304"/>
                    <a:gd name="T21" fmla="*/ 78 h 153"/>
                    <a:gd name="T22" fmla="*/ 130 w 304"/>
                    <a:gd name="T23" fmla="*/ 87 h 153"/>
                    <a:gd name="T24" fmla="*/ 158 w 304"/>
                    <a:gd name="T25" fmla="*/ 91 h 153"/>
                    <a:gd name="T26" fmla="*/ 182 w 304"/>
                    <a:gd name="T27" fmla="*/ 91 h 153"/>
                    <a:gd name="T28" fmla="*/ 213 w 304"/>
                    <a:gd name="T29" fmla="*/ 87 h 153"/>
                    <a:gd name="T30" fmla="*/ 242 w 304"/>
                    <a:gd name="T31" fmla="*/ 74 h 153"/>
                    <a:gd name="T32" fmla="*/ 259 w 304"/>
                    <a:gd name="T33" fmla="*/ 64 h 153"/>
                    <a:gd name="T34" fmla="*/ 270 w 304"/>
                    <a:gd name="T35" fmla="*/ 57 h 153"/>
                    <a:gd name="T36" fmla="*/ 279 w 304"/>
                    <a:gd name="T37" fmla="*/ 57 h 153"/>
                    <a:gd name="T38" fmla="*/ 282 w 304"/>
                    <a:gd name="T39" fmla="*/ 64 h 153"/>
                    <a:gd name="T40" fmla="*/ 282 w 304"/>
                    <a:gd name="T41" fmla="*/ 80 h 153"/>
                    <a:gd name="T42" fmla="*/ 287 w 304"/>
                    <a:gd name="T43" fmla="*/ 105 h 153"/>
                    <a:gd name="T44" fmla="*/ 294 w 304"/>
                    <a:gd name="T45" fmla="*/ 124 h 153"/>
                    <a:gd name="T46" fmla="*/ 303 w 304"/>
                    <a:gd name="T47" fmla="*/ 135 h 153"/>
                    <a:gd name="T48" fmla="*/ 299 w 304"/>
                    <a:gd name="T49" fmla="*/ 145 h 153"/>
                    <a:gd name="T50" fmla="*/ 287 w 304"/>
                    <a:gd name="T51" fmla="*/ 152 h 153"/>
                    <a:gd name="T52" fmla="*/ 277 w 304"/>
                    <a:gd name="T53" fmla="*/ 151 h 153"/>
                    <a:gd name="T54" fmla="*/ 269 w 304"/>
                    <a:gd name="T55" fmla="*/ 132 h 153"/>
                    <a:gd name="T56" fmla="*/ 267 w 304"/>
                    <a:gd name="T57" fmla="*/ 101 h 153"/>
                    <a:gd name="T58" fmla="*/ 267 w 304"/>
                    <a:gd name="T59" fmla="*/ 73 h 153"/>
                    <a:gd name="T60" fmla="*/ 253 w 304"/>
                    <a:gd name="T61" fmla="*/ 84 h 153"/>
                    <a:gd name="T62" fmla="*/ 236 w 304"/>
                    <a:gd name="T63" fmla="*/ 90 h 153"/>
                    <a:gd name="T64" fmla="*/ 213 w 304"/>
                    <a:gd name="T65" fmla="*/ 98 h 153"/>
                    <a:gd name="T66" fmla="*/ 188 w 304"/>
                    <a:gd name="T67" fmla="*/ 107 h 153"/>
                    <a:gd name="T68" fmla="*/ 158 w 304"/>
                    <a:gd name="T69" fmla="*/ 107 h 153"/>
                    <a:gd name="T70" fmla="*/ 130 w 304"/>
                    <a:gd name="T71" fmla="*/ 105 h 153"/>
                    <a:gd name="T72" fmla="*/ 105 w 304"/>
                    <a:gd name="T73" fmla="*/ 94 h 153"/>
                    <a:gd name="T74" fmla="*/ 71 w 304"/>
                    <a:gd name="T75" fmla="*/ 77 h 153"/>
                    <a:gd name="T76" fmla="*/ 53 w 304"/>
                    <a:gd name="T77" fmla="*/ 63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4"/>
                    <a:gd name="T118" fmla="*/ 0 h 153"/>
                    <a:gd name="T119" fmla="*/ 304 w 304"/>
                    <a:gd name="T120" fmla="*/ 153 h 15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4" h="153">
                      <a:moveTo>
                        <a:pt x="53" y="63"/>
                      </a:moveTo>
                      <a:lnTo>
                        <a:pt x="23" y="40"/>
                      </a:lnTo>
                      <a:lnTo>
                        <a:pt x="0" y="20"/>
                      </a:lnTo>
                      <a:lnTo>
                        <a:pt x="2" y="7"/>
                      </a:lnTo>
                      <a:lnTo>
                        <a:pt x="12" y="0"/>
                      </a:lnTo>
                      <a:lnTo>
                        <a:pt x="30" y="0"/>
                      </a:lnTo>
                      <a:lnTo>
                        <a:pt x="40" y="12"/>
                      </a:lnTo>
                      <a:lnTo>
                        <a:pt x="54" y="34"/>
                      </a:lnTo>
                      <a:lnTo>
                        <a:pt x="71" y="51"/>
                      </a:lnTo>
                      <a:lnTo>
                        <a:pt x="93" y="70"/>
                      </a:lnTo>
                      <a:lnTo>
                        <a:pt x="110" y="78"/>
                      </a:lnTo>
                      <a:lnTo>
                        <a:pt x="130" y="87"/>
                      </a:lnTo>
                      <a:lnTo>
                        <a:pt x="158" y="91"/>
                      </a:lnTo>
                      <a:lnTo>
                        <a:pt x="182" y="91"/>
                      </a:lnTo>
                      <a:lnTo>
                        <a:pt x="213" y="87"/>
                      </a:lnTo>
                      <a:lnTo>
                        <a:pt x="242" y="74"/>
                      </a:lnTo>
                      <a:lnTo>
                        <a:pt x="259" y="64"/>
                      </a:lnTo>
                      <a:lnTo>
                        <a:pt x="270" y="57"/>
                      </a:lnTo>
                      <a:lnTo>
                        <a:pt x="279" y="57"/>
                      </a:lnTo>
                      <a:lnTo>
                        <a:pt x="282" y="64"/>
                      </a:lnTo>
                      <a:lnTo>
                        <a:pt x="282" y="80"/>
                      </a:lnTo>
                      <a:lnTo>
                        <a:pt x="287" y="105"/>
                      </a:lnTo>
                      <a:lnTo>
                        <a:pt x="294" y="124"/>
                      </a:lnTo>
                      <a:lnTo>
                        <a:pt x="303" y="135"/>
                      </a:lnTo>
                      <a:lnTo>
                        <a:pt x="299" y="145"/>
                      </a:lnTo>
                      <a:lnTo>
                        <a:pt x="287" y="152"/>
                      </a:lnTo>
                      <a:lnTo>
                        <a:pt x="277" y="151"/>
                      </a:lnTo>
                      <a:lnTo>
                        <a:pt x="269" y="132"/>
                      </a:lnTo>
                      <a:lnTo>
                        <a:pt x="267" y="101"/>
                      </a:lnTo>
                      <a:lnTo>
                        <a:pt x="267" y="73"/>
                      </a:lnTo>
                      <a:lnTo>
                        <a:pt x="253" y="84"/>
                      </a:lnTo>
                      <a:lnTo>
                        <a:pt x="236" y="90"/>
                      </a:lnTo>
                      <a:lnTo>
                        <a:pt x="213" y="98"/>
                      </a:lnTo>
                      <a:lnTo>
                        <a:pt x="188" y="107"/>
                      </a:lnTo>
                      <a:lnTo>
                        <a:pt x="158" y="107"/>
                      </a:lnTo>
                      <a:lnTo>
                        <a:pt x="130" y="105"/>
                      </a:lnTo>
                      <a:lnTo>
                        <a:pt x="105" y="94"/>
                      </a:lnTo>
                      <a:lnTo>
                        <a:pt x="71" y="77"/>
                      </a:lnTo>
                      <a:lnTo>
                        <a:pt x="53" y="63"/>
                      </a:lnTo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165" name="Line 72"/>
              <p:cNvSpPr>
                <a:spLocks noChangeShapeType="1"/>
              </p:cNvSpPr>
              <p:nvPr/>
            </p:nvSpPr>
            <p:spPr bwMode="auto">
              <a:xfrm>
                <a:off x="1921" y="2199"/>
                <a:ext cx="479" cy="14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6477000" y="4267200"/>
            <a:ext cx="2514600" cy="2514600"/>
            <a:chOff x="4080" y="2688"/>
            <a:chExt cx="1584" cy="1584"/>
          </a:xfrm>
        </p:grpSpPr>
        <p:sp>
          <p:nvSpPr>
            <p:cNvPr id="6152" name="Oval 75" descr="10%"/>
            <p:cNvSpPr>
              <a:spLocks noChangeArrowheads="1"/>
            </p:cNvSpPr>
            <p:nvPr/>
          </p:nvSpPr>
          <p:spPr bwMode="auto">
            <a:xfrm>
              <a:off x="4080" y="2688"/>
              <a:ext cx="1583" cy="1583"/>
            </a:xfrm>
            <a:prstGeom prst="ellipse">
              <a:avLst/>
            </a:prstGeom>
            <a:pattFill prst="pct10">
              <a:fgClr>
                <a:schemeClr val="bg1"/>
              </a:fgClr>
              <a:bgClr>
                <a:srgbClr val="FFFF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153" name="Oval 76" descr="75%"/>
            <p:cNvSpPr>
              <a:spLocks noChangeArrowheads="1"/>
            </p:cNvSpPr>
            <p:nvPr/>
          </p:nvSpPr>
          <p:spPr bwMode="auto">
            <a:xfrm>
              <a:off x="4368" y="2976"/>
              <a:ext cx="1007" cy="1007"/>
            </a:xfrm>
            <a:prstGeom prst="ellipse">
              <a:avLst/>
            </a:prstGeom>
            <a:pattFill prst="pct7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154" name="Oval 77" descr="90%"/>
            <p:cNvSpPr>
              <a:spLocks noChangeArrowheads="1"/>
            </p:cNvSpPr>
            <p:nvPr/>
          </p:nvSpPr>
          <p:spPr bwMode="auto">
            <a:xfrm>
              <a:off x="4656" y="3264"/>
              <a:ext cx="431" cy="431"/>
            </a:xfrm>
            <a:prstGeom prst="ellipse">
              <a:avLst/>
            </a:prstGeom>
            <a:pattFill prst="pct90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155" name="Line 78"/>
            <p:cNvSpPr>
              <a:spLocks noChangeShapeType="1"/>
            </p:cNvSpPr>
            <p:nvPr/>
          </p:nvSpPr>
          <p:spPr bwMode="auto">
            <a:xfrm>
              <a:off x="4896" y="2689"/>
              <a:ext cx="0" cy="4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6" name="Line 79"/>
            <p:cNvSpPr>
              <a:spLocks noChangeShapeType="1"/>
            </p:cNvSpPr>
            <p:nvPr/>
          </p:nvSpPr>
          <p:spPr bwMode="auto">
            <a:xfrm flipV="1">
              <a:off x="4896" y="3793"/>
              <a:ext cx="0" cy="4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7" name="Line 80"/>
            <p:cNvSpPr>
              <a:spLocks noChangeShapeType="1"/>
            </p:cNvSpPr>
            <p:nvPr/>
          </p:nvSpPr>
          <p:spPr bwMode="auto">
            <a:xfrm flipH="1">
              <a:off x="5185" y="3504"/>
              <a:ext cx="479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8" name="Line 81"/>
            <p:cNvSpPr>
              <a:spLocks noChangeShapeType="1"/>
            </p:cNvSpPr>
            <p:nvPr/>
          </p:nvSpPr>
          <p:spPr bwMode="auto">
            <a:xfrm>
              <a:off x="4081" y="3504"/>
              <a:ext cx="479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50" name="Rectangle 83"/>
          <p:cNvSpPr>
            <a:spLocks noChangeArrowheads="1"/>
          </p:cNvSpPr>
          <p:nvPr/>
        </p:nvSpPr>
        <p:spPr bwMode="auto">
          <a:xfrm>
            <a:off x="139700" y="5424488"/>
            <a:ext cx="30924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2800">
                <a:solidFill>
                  <a:srgbClr val="FFFFFF"/>
                </a:solidFill>
              </a:rPr>
              <a:t>Existindo </a:t>
            </a:r>
            <a:r>
              <a:rPr lang="en-US" altLang="pt-BR" sz="2800">
                <a:solidFill>
                  <a:srgbClr val="FF9933"/>
                </a:solidFill>
              </a:rPr>
              <a:t>massa</a:t>
            </a:r>
            <a:r>
              <a:rPr lang="en-US" altLang="pt-BR" sz="2800">
                <a:solidFill>
                  <a:srgbClr val="FFFFFF"/>
                </a:solidFill>
              </a:rPr>
              <a:t>,</a:t>
            </a:r>
          </a:p>
          <a:p>
            <a:r>
              <a:rPr lang="en-US" altLang="pt-BR" sz="2800">
                <a:solidFill>
                  <a:srgbClr val="FFFFFF"/>
                </a:solidFill>
              </a:rPr>
              <a:t>existe atração</a:t>
            </a:r>
          </a:p>
          <a:p>
            <a:r>
              <a:rPr lang="en-US" altLang="pt-BR" sz="2800">
                <a:solidFill>
                  <a:srgbClr val="FF9933"/>
                </a:solidFill>
              </a:rPr>
              <a:t>gravitacional</a:t>
            </a:r>
          </a:p>
        </p:txBody>
      </p:sp>
    </p:spTree>
    <p:extLst>
      <p:ext uri="{BB962C8B-B14F-4D97-AF65-F5344CB8AC3E}">
        <p14:creationId xmlns:p14="http://schemas.microsoft.com/office/powerpoint/2010/main" val="752907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5713413" cy="11430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Nascimento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uma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07904" y="2996952"/>
            <a:ext cx="1828800" cy="1828800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652120" y="4437112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588224" y="3429000"/>
            <a:ext cx="2306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rgbClr val="00B0F0"/>
                </a:solidFill>
                <a:latin typeface="Century Gothic" pitchFamily="34" charset="0"/>
              </a:rPr>
              <a:t>Início</a:t>
            </a:r>
            <a:r>
              <a:rPr lang="en-US" sz="2400" dirty="0">
                <a:solidFill>
                  <a:srgbClr val="00B0F0"/>
                </a:solidFill>
                <a:latin typeface="Century Gothic" pitchFamily="34" charset="0"/>
              </a:rPr>
              <a:t> das</a:t>
            </a:r>
          </a:p>
          <a:p>
            <a:pPr defTabSz="762000">
              <a:defRPr/>
            </a:pPr>
            <a:r>
              <a:rPr lang="en-US" sz="2400" dirty="0" err="1">
                <a:solidFill>
                  <a:srgbClr val="00B0F0"/>
                </a:solidFill>
                <a:latin typeface="Century Gothic" pitchFamily="34" charset="0"/>
              </a:rPr>
              <a:t>reações</a:t>
            </a:r>
            <a:r>
              <a:rPr lang="en-US" sz="2400" dirty="0">
                <a:solidFill>
                  <a:srgbClr val="00B0F0"/>
                </a:solidFill>
                <a:latin typeface="Century Gothic" pitchFamily="34" charset="0"/>
              </a:rPr>
              <a:t> de</a:t>
            </a:r>
          </a:p>
          <a:p>
            <a:pPr defTabSz="762000">
              <a:defRPr/>
            </a:pPr>
            <a:r>
              <a:rPr lang="en-US" sz="2400" dirty="0" err="1">
                <a:solidFill>
                  <a:srgbClr val="00B0F0"/>
                </a:solidFill>
                <a:latin typeface="Century Gothic" pitchFamily="34" charset="0"/>
              </a:rPr>
              <a:t>Fusão</a:t>
            </a:r>
            <a:r>
              <a:rPr lang="en-US" sz="2400" dirty="0">
                <a:solidFill>
                  <a:srgbClr val="00B0F0"/>
                </a:solidFill>
                <a:latin typeface="Century Gothic" pitchFamily="34" charset="0"/>
              </a:rPr>
              <a:t> Nuclear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5334000" y="594928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Nasceu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estrela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!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7215206" y="5143512"/>
            <a:ext cx="571504" cy="571504"/>
          </a:xfrm>
          <a:prstGeom prst="ellipse">
            <a:avLst/>
          </a:prstGeom>
          <a:gradFill flip="none" rotWithShape="1">
            <a:gsLst>
              <a:gs pos="100000">
                <a:srgbClr val="7030A0">
                  <a:alpha val="10000"/>
                </a:srgbClr>
              </a:gs>
              <a:gs pos="32000">
                <a:schemeClr val="bg1"/>
              </a:gs>
              <a:gs pos="57000">
                <a:srgbClr val="7030A0">
                  <a:alpha val="95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25344"/>
            <a:ext cx="637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imagem: Prof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. Roberto </a:t>
            </a:r>
            <a:r>
              <a:rPr lang="pt-BR" sz="1000" dirty="0" err="1">
                <a:solidFill>
                  <a:srgbClr val="00B0F0"/>
                </a:solidFill>
                <a:latin typeface="Century Gothic" pitchFamily="34" charset="0"/>
              </a:rPr>
              <a:t>Boczko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,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com 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adaptações</a:t>
            </a:r>
          </a:p>
        </p:txBody>
      </p:sp>
      <p:sp>
        <p:nvSpPr>
          <p:cNvPr id="34" name="Elipse 2"/>
          <p:cNvSpPr/>
          <p:nvPr/>
        </p:nvSpPr>
        <p:spPr bwMode="auto">
          <a:xfrm rot="8279474">
            <a:off x="298528" y="-254030"/>
            <a:ext cx="3246481" cy="4614849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51000"/>
                </a:schemeClr>
              </a:gs>
              <a:gs pos="88000">
                <a:srgbClr val="7030A0">
                  <a:alpha val="12000"/>
                </a:srgbClr>
              </a:gs>
              <a:gs pos="30000">
                <a:srgbClr val="FF0000">
                  <a:alpha val="71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755576" y="3821286"/>
            <a:ext cx="1608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rgbClr val="00B0F0"/>
                </a:solidFill>
                <a:latin typeface="Century Gothic" pitchFamily="34" charset="0"/>
              </a:rPr>
              <a:t>Nebulosa</a:t>
            </a:r>
            <a:endParaRPr lang="en-US" sz="2400" dirty="0">
              <a:solidFill>
                <a:srgbClr val="00B0F0"/>
              </a:solidFill>
              <a:latin typeface="Century Gothic" pitchFamily="34" charset="0"/>
            </a:endParaRPr>
          </a:p>
          <a:p>
            <a:pPr defTabSz="762000">
              <a:defRPr/>
            </a:pPr>
            <a:r>
              <a:rPr lang="en-US" sz="2400" dirty="0" err="1">
                <a:solidFill>
                  <a:srgbClr val="00B0F0"/>
                </a:solidFill>
                <a:latin typeface="Century Gothic" pitchFamily="34" charset="0"/>
              </a:rPr>
              <a:t>inicial</a:t>
            </a:r>
            <a:endParaRPr lang="en-US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3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673807" grpId="0"/>
      <p:bldP spid="34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4650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0"/>
            <a:ext cx="8429997" cy="2214563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Exemplo de berçário estelar: nebulosa de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3647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imagem:http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://www.ruppel.darkhorizons.org</a:t>
            </a:r>
          </a:p>
        </p:txBody>
      </p:sp>
    </p:spTree>
    <p:extLst>
      <p:ext uri="{BB962C8B-B14F-4D97-AF65-F5344CB8AC3E}">
        <p14:creationId xmlns:p14="http://schemas.microsoft.com/office/powerpoint/2010/main" val="227286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3175"/>
            <a:ext cx="895985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-180528" y="116632"/>
            <a:ext cx="393215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anose="020B0502020202020204" pitchFamily="34" charset="0"/>
              </a:rPr>
              <a:t>Nebulosa</a:t>
            </a:r>
            <a:r>
              <a:rPr lang="en-US" alt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pt-B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anose="020B0502020202020204" pitchFamily="34" charset="0"/>
              </a:rPr>
              <a:t>Trífida</a:t>
            </a:r>
            <a:endParaRPr lang="en-US" altLang="pt-BR" sz="32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55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448731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Unidade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distância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apropriada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34988" y="1882775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62000" y="2203450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931863" y="2557463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114300" y="1414463"/>
            <a:ext cx="3857625" cy="3937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96925" y="692150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Oval 12"/>
          <p:cNvSpPr>
            <a:spLocks noChangeArrowheads="1"/>
          </p:cNvSpPr>
          <p:nvPr/>
        </p:nvSpPr>
        <p:spPr bwMode="auto">
          <a:xfrm flipH="1">
            <a:off x="4395788" y="3309938"/>
            <a:ext cx="301625" cy="301625"/>
          </a:xfrm>
          <a:prstGeom prst="ellipse">
            <a:avLst/>
          </a:prstGeom>
          <a:gradFill>
            <a:gsLst>
              <a:gs pos="100000">
                <a:srgbClr val="FF3300">
                  <a:alpha val="83000"/>
                </a:srgbClr>
              </a:gs>
              <a:gs pos="33000">
                <a:srgbClr val="FFFF00"/>
              </a:gs>
              <a:gs pos="33000">
                <a:srgbClr val="FFFF00"/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 flipH="1">
            <a:off x="4605338" y="3519488"/>
            <a:ext cx="7508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Fóton</a:t>
            </a:r>
            <a:endParaRPr lang="en-GB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 flipH="1">
            <a:off x="2286000" y="2263775"/>
            <a:ext cx="10620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5510213" y="3303588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5617213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5353000" y="2792413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3771900" y="5851525"/>
            <a:ext cx="2344738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9,5 </a:t>
            </a:r>
            <a:r>
              <a:rPr lang="en-GB" sz="2000" b="0" dirty="0" err="1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 de km</a:t>
            </a:r>
          </a:p>
        </p:txBody>
      </p: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: Prof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. Roberto </a:t>
            </a:r>
            <a:r>
              <a:rPr lang="pt-BR" sz="1000" dirty="0" err="1">
                <a:solidFill>
                  <a:srgbClr val="00B0F0"/>
                </a:solidFill>
                <a:latin typeface="Century Gothic" pitchFamily="34" charset="0"/>
              </a:rPr>
              <a:t>Boczko</a:t>
            </a:r>
            <a:r>
              <a:rPr lang="pt-BR" sz="1000" dirty="0" smtClean="0">
                <a:solidFill>
                  <a:srgbClr val="00B0F0"/>
                </a:solidFill>
                <a:latin typeface="Century Gothic" pitchFamily="34" charset="0"/>
              </a:rPr>
              <a:t>, com </a:t>
            </a:r>
            <a:r>
              <a:rPr lang="pt-BR" sz="1000" dirty="0">
                <a:solidFill>
                  <a:srgbClr val="00B0F0"/>
                </a:solidFill>
                <a:latin typeface="Century Gothic" pitchFamily="34" charset="0"/>
              </a:rPr>
              <a:t>adaptações</a:t>
            </a:r>
          </a:p>
        </p:txBody>
      </p:sp>
    </p:spTree>
    <p:extLst>
      <p:ext uri="{BB962C8B-B14F-4D97-AF65-F5344CB8AC3E}">
        <p14:creationId xmlns:p14="http://schemas.microsoft.com/office/powerpoint/2010/main" val="2398234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-27384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844824"/>
            <a:ext cx="6840760" cy="1260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do Sol?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84984"/>
            <a:ext cx="6840760" cy="129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733764"/>
            <a:ext cx="6840760" cy="13595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200" b="0" kern="0" baseline="0" dirty="0" smtClean="0">
                <a:solidFill>
                  <a:schemeClr val="bg1"/>
                </a:solidFill>
                <a:latin typeface="Century Gothic" pitchFamily="34" charset="0"/>
              </a:rPr>
              <a:t>das estrelas mais distantes da Via Láctea?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724" name="Picture 4" descr="http://3.bp.blogspot.com/-42VG6Ru7G1s/T4WR7Khz9RI/AAAAAAAAAcQ/VZxVBp-fJ5M/s1600/MilkyWay-708609.jpg"/>
          <p:cNvPicPr>
            <a:picLocks noChangeAspect="1" noChangeArrowheads="1"/>
          </p:cNvPicPr>
          <p:nvPr/>
        </p:nvPicPr>
        <p:blipFill>
          <a:blip r:embed="rId3" cstate="print"/>
          <a:srcRect l="23805" t="-2665" r="9156" b="3181"/>
          <a:stretch>
            <a:fillRect/>
          </a:stretch>
        </p:blipFill>
        <p:spPr bwMode="auto">
          <a:xfrm>
            <a:off x="7466404" y="4732892"/>
            <a:ext cx="1282639" cy="1344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5796136" y="27408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810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6931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milhares de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844824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84984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3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100000">
                    <a:schemeClr val="tx1"/>
                  </a:gs>
                  <a:gs pos="40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5" y="1514125"/>
                <a:ext cx="929066" cy="915822"/>
              </a:xfrm>
              <a:prstGeom prst="ellipse">
                <a:avLst/>
              </a:prstGeom>
              <a:gradFill>
                <a:gsLst>
                  <a:gs pos="54000">
                    <a:srgbClr val="FF8989"/>
                  </a:gs>
                  <a:gs pos="100000">
                    <a:schemeClr val="tx1">
                      <a:alpha val="7000"/>
                    </a:schemeClr>
                  </a:gs>
                  <a:gs pos="58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770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10544</TotalTime>
  <Words>625</Words>
  <Application>Microsoft Office PowerPoint</Application>
  <PresentationFormat>Apresentação na tela (4:3)</PresentationFormat>
  <Paragraphs>109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MS Shell Dlg</vt:lpstr>
      <vt:lpstr>Times New Roman</vt:lpstr>
      <vt:lpstr>Wingdings</vt:lpstr>
      <vt:lpstr>Blank Presentation</vt:lpstr>
      <vt:lpstr>Apresentação do PowerPoint</vt:lpstr>
      <vt:lpstr>Apresentação do PowerPoint</vt:lpstr>
      <vt:lpstr>Apresentação do PowerPoint</vt:lpstr>
      <vt:lpstr>Nascimento de uma estrela</vt:lpstr>
      <vt:lpstr>Apresentação do PowerPoint</vt:lpstr>
      <vt:lpstr>Exemplo de berçário estelar: nebulosa de Orion</vt:lpstr>
      <vt:lpstr>Apresentação do PowerPoint</vt:lpstr>
      <vt:lpstr>Unidade de distância mais apropriada: o ano-luz</vt:lpstr>
      <vt:lpstr>Apresentação do PowerPoint</vt:lpstr>
      <vt:lpstr>Apresentação do PowerPoint</vt:lpstr>
      <vt:lpstr>Apresentação do PowerPoint</vt:lpstr>
      <vt:lpstr>Pleiades (M45)</vt:lpstr>
      <vt:lpstr>Apresentação do PowerPoint</vt:lpstr>
      <vt:lpstr>Borboleta (M6)</vt:lpstr>
      <vt:lpstr>Caixinha de Joias</vt:lpstr>
      <vt:lpstr>Omega Centauri</vt:lpstr>
      <vt:lpstr>Omega Centauri </vt:lpstr>
      <vt:lpstr>47 Tucanae </vt:lpstr>
      <vt:lpstr>Apresentação do PowerPoint</vt:lpstr>
      <vt:lpstr>Apresentação do PowerPoint</vt:lpstr>
      <vt:lpstr>Diagrama H-R</vt:lpstr>
      <vt:lpstr>Diagrama H-R </vt:lpstr>
      <vt:lpstr>A Via Láctea vista da Terra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Tamires</cp:lastModifiedBy>
  <cp:revision>512</cp:revision>
  <cp:lastPrinted>2000-05-01T12:23:36Z</cp:lastPrinted>
  <dcterms:created xsi:type="dcterms:W3CDTF">1995-06-17T23:31:02Z</dcterms:created>
  <dcterms:modified xsi:type="dcterms:W3CDTF">2016-12-03T20:52:07Z</dcterms:modified>
</cp:coreProperties>
</file>