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90" r:id="rId3"/>
    <p:sldId id="291" r:id="rId4"/>
    <p:sldId id="265" r:id="rId5"/>
    <p:sldId id="266" r:id="rId6"/>
    <p:sldId id="257" r:id="rId7"/>
    <p:sldId id="258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6" r:id="rId16"/>
    <p:sldId id="277" r:id="rId17"/>
    <p:sldId id="278" r:id="rId18"/>
    <p:sldId id="287" r:id="rId19"/>
    <p:sldId id="279" r:id="rId20"/>
    <p:sldId id="280" r:id="rId21"/>
    <p:sldId id="282" r:id="rId22"/>
    <p:sldId id="283" r:id="rId23"/>
    <p:sldId id="288" r:id="rId24"/>
    <p:sldId id="289" r:id="rId25"/>
    <p:sldId id="286" r:id="rId26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00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194EEC-A364-4404-B8BD-EECF3D6B838A}" type="datetimeFigureOut">
              <a:rPr lang="pt-BR" smtClean="0"/>
              <a:pPr/>
              <a:t>11/06/2016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32DA02-2E4B-4360-B07B-9F9406A9967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152525" y="692150"/>
            <a:ext cx="4552950" cy="3414713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0BA4C4-0D03-47D0-9FB9-68CB8D538BC2}" type="slidenum">
              <a:rPr lang="pt-BR" smtClean="0"/>
              <a:pPr>
                <a:defRPr/>
              </a:pPr>
              <a:t>3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BD59C2-695C-457A-87D0-9FA74F96DDED}" type="slidenum">
              <a:rPr lang="pt-BR" smtClean="0"/>
              <a:pPr/>
              <a:t>18</a:t>
            </a:fld>
            <a:endParaRPr lang="pt-BR" smtClean="0"/>
          </a:p>
        </p:txBody>
      </p:sp>
      <p:sp>
        <p:nvSpPr>
          <p:cNvPr id="45059" name="Text Box 2"/>
          <p:cNvSpPr txBox="1">
            <a:spLocks noChangeArrowheads="1"/>
          </p:cNvSpPr>
          <p:nvPr/>
        </p:nvSpPr>
        <p:spPr bwMode="auto">
          <a:xfrm>
            <a:off x="1150939" y="691816"/>
            <a:ext cx="4556125" cy="341730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343066"/>
            <a:ext cx="5486400" cy="4117474"/>
          </a:xfrm>
          <a:noFill/>
          <a:ln/>
        </p:spPr>
        <p:txBody>
          <a:bodyPr wrap="none" anchor="ctr"/>
          <a:lstStyle/>
          <a:p>
            <a:endParaRPr lang="pt-BR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465D3-AC68-44D5-BD19-1538A489C0C9}" type="datetimeFigureOut">
              <a:rPr lang="pt-BR" smtClean="0"/>
              <a:pPr/>
              <a:t>11/06/2016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891DA-3827-4AAC-BE77-BCBAD5D3410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465D3-AC68-44D5-BD19-1538A489C0C9}" type="datetimeFigureOut">
              <a:rPr lang="pt-BR" smtClean="0"/>
              <a:pPr/>
              <a:t>11/06/2016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891DA-3827-4AAC-BE77-BCBAD5D3410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465D3-AC68-44D5-BD19-1538A489C0C9}" type="datetimeFigureOut">
              <a:rPr lang="pt-BR" smtClean="0"/>
              <a:pPr/>
              <a:t>11/06/2016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891DA-3827-4AAC-BE77-BCBAD5D3410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465D3-AC68-44D5-BD19-1538A489C0C9}" type="datetimeFigureOut">
              <a:rPr lang="pt-BR" smtClean="0"/>
              <a:pPr/>
              <a:t>11/06/2016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891DA-3827-4AAC-BE77-BCBAD5D3410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465D3-AC68-44D5-BD19-1538A489C0C9}" type="datetimeFigureOut">
              <a:rPr lang="pt-BR" smtClean="0"/>
              <a:pPr/>
              <a:t>11/06/2016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891DA-3827-4AAC-BE77-BCBAD5D3410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465D3-AC68-44D5-BD19-1538A489C0C9}" type="datetimeFigureOut">
              <a:rPr lang="pt-BR" smtClean="0"/>
              <a:pPr/>
              <a:t>11/06/2016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891DA-3827-4AAC-BE77-BCBAD5D3410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465D3-AC68-44D5-BD19-1538A489C0C9}" type="datetimeFigureOut">
              <a:rPr lang="pt-BR" smtClean="0"/>
              <a:pPr/>
              <a:t>11/06/2016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891DA-3827-4AAC-BE77-BCBAD5D3410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465D3-AC68-44D5-BD19-1538A489C0C9}" type="datetimeFigureOut">
              <a:rPr lang="pt-BR" smtClean="0"/>
              <a:pPr/>
              <a:t>11/06/2016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891DA-3827-4AAC-BE77-BCBAD5D3410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465D3-AC68-44D5-BD19-1538A489C0C9}" type="datetimeFigureOut">
              <a:rPr lang="pt-BR" smtClean="0"/>
              <a:pPr/>
              <a:t>11/06/2016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891DA-3827-4AAC-BE77-BCBAD5D3410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465D3-AC68-44D5-BD19-1538A489C0C9}" type="datetimeFigureOut">
              <a:rPr lang="pt-BR" smtClean="0"/>
              <a:pPr/>
              <a:t>11/06/2016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891DA-3827-4AAC-BE77-BCBAD5D3410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465D3-AC68-44D5-BD19-1538A489C0C9}" type="datetimeFigureOut">
              <a:rPr lang="pt-BR" smtClean="0"/>
              <a:pPr/>
              <a:t>11/06/2016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891DA-3827-4AAC-BE77-BCBAD5D3410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0465D3-AC68-44D5-BD19-1538A489C0C9}" type="datetimeFigureOut">
              <a:rPr lang="pt-BR" smtClean="0"/>
              <a:pPr/>
              <a:t>11/06/2016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7891DA-3827-4AAC-BE77-BCBAD5D3410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stuffpoint.com/our-universe-and-more/image/402298-our-universe-and-more-double-star-alpha-capricorni-stf-51.jpg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astro.if.ufrgs.br/bin/binarias.htm" TargetMode="External"/><Relationship Id="rId2" Type="http://schemas.openxmlformats.org/officeDocument/2006/relationships/hyperlink" Target="http://astronomy-universo.blogspot.com.br/2010/11/sistema-binario-eclipsante-de-anas.html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chandra.harvard.edu/photo/cycle1/0065/0065_xray.jpg" TargetMode="External"/><Relationship Id="rId5" Type="http://schemas.openxmlformats.org/officeDocument/2006/relationships/hyperlink" Target="http://www.hao.ucar.edu/public/education/sp/images/hersch" TargetMode="External"/><Relationship Id="rId4" Type="http://schemas.openxmlformats.org/officeDocument/2006/relationships/hyperlink" Target="http://www.seds.org/billa/psc/img/ptolemybig.gif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67544" y="2996952"/>
            <a:ext cx="7772400" cy="1470025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</a:rPr>
              <a:t>ESTRELAS DUPLAS </a:t>
            </a:r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016" y="138536"/>
            <a:ext cx="2699792" cy="1448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0"/>
            <a:ext cx="152382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ixaDeTexto 6"/>
          <p:cNvSpPr txBox="1"/>
          <p:nvPr/>
        </p:nvSpPr>
        <p:spPr>
          <a:xfrm>
            <a:off x="7460704" y="1637184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7308304" y="1628800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7308304" y="1484784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7236296" y="1340768"/>
            <a:ext cx="172819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700" b="1" dirty="0" smtClean="0">
                <a:solidFill>
                  <a:schemeClr val="bg1"/>
                </a:solidFill>
                <a:latin typeface="Century Gothic" pitchFamily="34" charset="0"/>
              </a:rPr>
              <a:t>Centro de Divulgação da Astronomia</a:t>
            </a:r>
          </a:p>
          <a:p>
            <a:pPr algn="ctr"/>
            <a:r>
              <a:rPr lang="pt-BR" sz="700" b="1" dirty="0" smtClean="0">
                <a:solidFill>
                  <a:schemeClr val="bg1"/>
                </a:solidFill>
                <a:latin typeface="Century Gothic" pitchFamily="34" charset="0"/>
              </a:rPr>
              <a:t>Observatório Dietrich Schiel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6876256" y="6381328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 smtClean="0">
                <a:solidFill>
                  <a:schemeClr val="bg1"/>
                </a:solidFill>
              </a:rPr>
              <a:t>Kharen</a:t>
            </a:r>
            <a:r>
              <a:rPr lang="pt-BR" dirty="0" smtClean="0">
                <a:solidFill>
                  <a:schemeClr val="bg1"/>
                </a:solidFill>
              </a:rPr>
              <a:t> Silva </a:t>
            </a:r>
          </a:p>
          <a:p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395536" y="6525344"/>
            <a:ext cx="43924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700" dirty="0" smtClean="0">
                <a:solidFill>
                  <a:schemeClr val="bg1"/>
                </a:solidFill>
                <a:hlinkClick r:id="rId4"/>
              </a:rPr>
              <a:t>Imagem retirada deste site : http://stuffpoint.com/our-universe-and-more/image/402298-our-universe-and-more-double-star-alpha-capricorni-stf-51.jpg</a:t>
            </a:r>
            <a:r>
              <a:rPr lang="pt-BR" sz="700" dirty="0" smtClean="0">
                <a:solidFill>
                  <a:schemeClr val="bg1"/>
                </a:solidFill>
              </a:rPr>
              <a:t> i</a:t>
            </a:r>
            <a:endParaRPr lang="pt-BR" sz="7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114300" y="809625"/>
            <a:ext cx="628569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ndale Mono" pitchFamily="49" charset="0"/>
              </a:rPr>
              <a:t>A </a:t>
            </a:r>
            <a:r>
              <a:rPr lang="en-US" sz="2800" b="1" dirty="0" err="1">
                <a:solidFill>
                  <a:schemeClr val="bg1"/>
                </a:solidFill>
                <a:latin typeface="Andale Mono" pitchFamily="49" charset="0"/>
              </a:rPr>
              <a:t>descoberta</a:t>
            </a:r>
            <a:r>
              <a:rPr lang="en-US" sz="2800" b="1" dirty="0">
                <a:solidFill>
                  <a:schemeClr val="bg1"/>
                </a:solidFill>
                <a:latin typeface="Andale Mono" pitchFamily="49" charset="0"/>
              </a:rPr>
              <a:t> das </a:t>
            </a:r>
            <a:r>
              <a:rPr lang="en-US" sz="2800" b="1" dirty="0" err="1">
                <a:solidFill>
                  <a:schemeClr val="bg1"/>
                </a:solidFill>
                <a:latin typeface="Andale Mono" pitchFamily="49" charset="0"/>
              </a:rPr>
              <a:t>Estrelas</a:t>
            </a:r>
            <a:r>
              <a:rPr lang="en-US" sz="2800" b="1" dirty="0">
                <a:solidFill>
                  <a:schemeClr val="bg1"/>
                </a:solidFill>
                <a:latin typeface="Andale Mono" pitchFamily="49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ndale Mono" pitchFamily="49" charset="0"/>
              </a:rPr>
              <a:t>Binárias</a:t>
            </a:r>
            <a:endParaRPr lang="en-US" sz="2800" dirty="0">
              <a:latin typeface="Andale Mono" pitchFamily="49" charset="0"/>
            </a:endParaRP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517525" y="2479675"/>
            <a:ext cx="2657331" cy="710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dirty="0">
                <a:solidFill>
                  <a:srgbClr val="0066FF"/>
                </a:solidFill>
              </a:rPr>
              <a:t> </a:t>
            </a:r>
            <a:r>
              <a:rPr lang="en-US" dirty="0" smtClean="0">
                <a:solidFill>
                  <a:srgbClr val="0066FF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Giovanni Battista </a:t>
            </a:r>
            <a:r>
              <a:rPr lang="en-US" dirty="0" err="1">
                <a:solidFill>
                  <a:srgbClr val="FF0000"/>
                </a:solidFill>
              </a:rPr>
              <a:t>Riccioli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>
              <a:solidFill>
                <a:srgbClr val="0066FF"/>
              </a:solidFill>
            </a:endParaRP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23813" y="3448050"/>
            <a:ext cx="5268267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• A </a:t>
            </a:r>
            <a:r>
              <a:rPr lang="en-US" sz="2400" dirty="0" err="1">
                <a:solidFill>
                  <a:schemeClr val="bg1"/>
                </a:solidFill>
              </a:rPr>
              <a:t>primeira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observação</a:t>
            </a:r>
            <a:r>
              <a:rPr lang="en-US" sz="2400" dirty="0">
                <a:solidFill>
                  <a:schemeClr val="bg1"/>
                </a:solidFill>
              </a:rPr>
              <a:t> de </a:t>
            </a:r>
            <a:r>
              <a:rPr lang="en-US" sz="2400" dirty="0" err="1">
                <a:solidFill>
                  <a:schemeClr val="bg1"/>
                </a:solidFill>
              </a:rPr>
              <a:t>estrelas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binárias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feita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através</a:t>
            </a:r>
            <a:r>
              <a:rPr lang="en-US" sz="2400" dirty="0">
                <a:solidFill>
                  <a:schemeClr val="bg1"/>
                </a:solidFill>
              </a:rPr>
              <a:t> de um </a:t>
            </a:r>
            <a:r>
              <a:rPr lang="en-US" sz="2400" dirty="0" err="1">
                <a:solidFill>
                  <a:schemeClr val="bg1"/>
                </a:solidFill>
              </a:rPr>
              <a:t>telescópio</a:t>
            </a:r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  </a:t>
            </a:r>
            <a:r>
              <a:rPr lang="en-US" sz="2400" dirty="0" err="1">
                <a:solidFill>
                  <a:schemeClr val="bg1"/>
                </a:solidFill>
              </a:rPr>
              <a:t>foi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feita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em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torno</a:t>
            </a:r>
            <a:r>
              <a:rPr lang="en-US" sz="2400" dirty="0">
                <a:solidFill>
                  <a:schemeClr val="bg1"/>
                </a:solidFill>
              </a:rPr>
              <a:t> de 1643, </a:t>
            </a:r>
            <a:r>
              <a:rPr lang="en-US" sz="2400" dirty="0" err="1">
                <a:solidFill>
                  <a:schemeClr val="bg1"/>
                </a:solidFill>
              </a:rPr>
              <a:t>por</a:t>
            </a:r>
            <a:r>
              <a:rPr lang="en-US" sz="2400" dirty="0">
                <a:solidFill>
                  <a:schemeClr val="bg1"/>
                </a:solidFill>
              </a:rPr>
              <a:t> Giovanni Battista </a:t>
            </a:r>
            <a:r>
              <a:rPr lang="en-US" sz="2400" dirty="0" err="1">
                <a:solidFill>
                  <a:schemeClr val="bg1"/>
                </a:solidFill>
              </a:rPr>
              <a:t>Riccioli</a:t>
            </a:r>
            <a:r>
              <a:rPr lang="en-US" sz="2400" dirty="0">
                <a:solidFill>
                  <a:schemeClr val="bg1"/>
                </a:solidFill>
              </a:rPr>
              <a:t>, </a:t>
            </a:r>
            <a:r>
              <a:rPr lang="en-US" sz="2400" dirty="0" err="1">
                <a:solidFill>
                  <a:schemeClr val="bg1"/>
                </a:solidFill>
              </a:rPr>
              <a:t>que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descobriu</a:t>
            </a:r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  </a:t>
            </a:r>
            <a:r>
              <a:rPr lang="en-US" sz="2400" dirty="0" err="1">
                <a:solidFill>
                  <a:schemeClr val="bg1"/>
                </a:solidFill>
              </a:rPr>
              <a:t>que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Mizar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( </a:t>
            </a:r>
            <a:r>
              <a:rPr lang="en-US" sz="2400" dirty="0" err="1">
                <a:solidFill>
                  <a:schemeClr val="bg1"/>
                </a:solidFill>
              </a:rPr>
              <a:t>Ursa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Maior</a:t>
            </a:r>
            <a:r>
              <a:rPr lang="en-US" sz="2400" dirty="0">
                <a:solidFill>
                  <a:schemeClr val="bg1"/>
                </a:solidFill>
              </a:rPr>
              <a:t> ) tem </a:t>
            </a:r>
            <a:r>
              <a:rPr lang="en-US" sz="2400" dirty="0" err="1">
                <a:solidFill>
                  <a:schemeClr val="bg1"/>
                </a:solidFill>
              </a:rPr>
              <a:t>duas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componentes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.</a:t>
            </a:r>
            <a:endParaRPr lang="en-US" sz="2400" dirty="0">
              <a:solidFill>
                <a:schemeClr val="bg1"/>
              </a:solidFill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0" y="836712"/>
            <a:ext cx="9144000" cy="5372100"/>
            <a:chOff x="0" y="936"/>
            <a:chExt cx="5760" cy="3384"/>
          </a:xfrm>
        </p:grpSpPr>
        <p:sp>
          <p:nvSpPr>
            <p:cNvPr id="5126" name="Rectangle 6"/>
            <p:cNvSpPr>
              <a:spLocks noChangeArrowheads="1"/>
            </p:cNvSpPr>
            <p:nvPr/>
          </p:nvSpPr>
          <p:spPr bwMode="auto">
            <a:xfrm>
              <a:off x="0" y="1152"/>
              <a:ext cx="5760" cy="316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pic>
          <p:nvPicPr>
            <p:cNvPr id="5127" name="Picture 7" descr="D:\equipe-cda\eslley\Estrelas Binárias\mizar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28" y="936"/>
              <a:ext cx="4704" cy="3000"/>
            </a:xfrm>
            <a:prstGeom prst="rect">
              <a:avLst/>
            </a:prstGeom>
            <a:noFill/>
          </p:spPr>
        </p:pic>
      </p:grpSp>
      <p:pic>
        <p:nvPicPr>
          <p:cNvPr id="8" name="Imagem 7" descr="635212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6136" y="1772816"/>
            <a:ext cx="2298824" cy="304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autoUpdateAnimBg="0"/>
      <p:bldP spid="5124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114300" y="809625"/>
            <a:ext cx="74707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 u="sng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Andale Mono" pitchFamily="49" charset="0"/>
              </a:rPr>
              <a:t>A descoberta das Estrelas Binárias</a:t>
            </a:r>
            <a:endParaRPr lang="en-US" sz="2800">
              <a:effectLst>
                <a:outerShdw blurRad="38100" dist="38100" dir="2700000" algn="tl">
                  <a:srgbClr val="FFFFFF"/>
                </a:outerShdw>
              </a:effectLst>
              <a:latin typeface="Andale Mono" pitchFamily="49" charset="0"/>
            </a:endParaRP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517525" y="2479675"/>
            <a:ext cx="324563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66FF"/>
                </a:solidFill>
              </a:rPr>
              <a:t>-</a:t>
            </a:r>
            <a:r>
              <a:rPr lang="en-US" dirty="0">
                <a:solidFill>
                  <a:srgbClr val="FF0000"/>
                </a:solidFill>
              </a:rPr>
              <a:t>William </a:t>
            </a:r>
            <a:r>
              <a:rPr lang="en-US" dirty="0" err="1">
                <a:solidFill>
                  <a:srgbClr val="FF0000"/>
                </a:solidFill>
              </a:rPr>
              <a:t>Herschell</a:t>
            </a:r>
            <a:r>
              <a:rPr lang="en-US" dirty="0">
                <a:solidFill>
                  <a:srgbClr val="FF0000"/>
                </a:solidFill>
              </a:rPr>
              <a:t> (1738 - 1822 )</a:t>
            </a:r>
          </a:p>
          <a:p>
            <a:endParaRPr lang="en-US" dirty="0">
              <a:solidFill>
                <a:srgbClr val="0066FF"/>
              </a:solidFill>
            </a:endParaRPr>
          </a:p>
          <a:p>
            <a:endParaRPr lang="en-US" dirty="0">
              <a:solidFill>
                <a:srgbClr val="0066FF"/>
              </a:solidFill>
            </a:endParaRPr>
          </a:p>
        </p:txBody>
      </p:sp>
      <p:pic>
        <p:nvPicPr>
          <p:cNvPr id="6148" name="Picture 4" descr="D:\equipe-cda\eslley\Estrelas Binárias\hersche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1447800"/>
            <a:ext cx="2884488" cy="3973513"/>
          </a:xfrm>
          <a:prstGeom prst="rect">
            <a:avLst/>
          </a:prstGeom>
          <a:noFill/>
        </p:spPr>
      </p:pic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176213" y="3429000"/>
            <a:ext cx="5538787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• Foi em 1803 </a:t>
            </a:r>
            <a:r>
              <a:rPr lang="en-US">
                <a:solidFill>
                  <a:srgbClr val="FFFFFF"/>
                </a:solidFill>
              </a:rPr>
              <a:t>que</a:t>
            </a:r>
            <a:r>
              <a:rPr lang="en-US">
                <a:solidFill>
                  <a:srgbClr val="FFFFFF"/>
                </a:solidFill>
                <a:latin typeface="Arial" charset="0"/>
              </a:rPr>
              <a:t> Herschel fez a primeira</a:t>
            </a:r>
          </a:p>
          <a:p>
            <a:r>
              <a:rPr lang="en-US">
                <a:solidFill>
                  <a:srgbClr val="FFFFFF"/>
                </a:solidFill>
                <a:latin typeface="Arial" charset="0"/>
              </a:rPr>
              <a:t>observação que mostrou o movimento aparente de uma estrela de um par em relação a outra. Ele concluiu que este movimento era o resultado da interação mútua das duas estrelas.</a:t>
            </a:r>
            <a:endParaRPr lang="en-US">
              <a:solidFill>
                <a:srgbClr val="0066FF"/>
              </a:solidFill>
              <a:latin typeface="Arial" charset="0"/>
            </a:endParaRPr>
          </a:p>
          <a:p>
            <a:endParaRPr lang="en-US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1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utoUpdateAnimBg="0"/>
      <p:bldP spid="6149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114300" y="809625"/>
            <a:ext cx="74707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 u="sng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Andale Mono" pitchFamily="49" charset="0"/>
              </a:rPr>
              <a:t>A descoberta das Estrelas Binárias</a:t>
            </a:r>
            <a:endParaRPr lang="en-US" sz="2800">
              <a:effectLst>
                <a:outerShdw blurRad="38100" dist="38100" dir="2700000" algn="tl">
                  <a:srgbClr val="FFFFFF"/>
                </a:outerShdw>
              </a:effectLst>
              <a:latin typeface="Andale Mono" pitchFamily="49" charset="0"/>
            </a:endParaRP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517525" y="2479675"/>
            <a:ext cx="282333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Félix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Savary</a:t>
            </a:r>
            <a:r>
              <a:rPr lang="en-US" dirty="0">
                <a:solidFill>
                  <a:srgbClr val="FF0000"/>
                </a:solidFill>
              </a:rPr>
              <a:t> - (1797 - 1841</a:t>
            </a:r>
            <a:r>
              <a:rPr lang="en-US" dirty="0">
                <a:solidFill>
                  <a:srgbClr val="0066FF"/>
                </a:solidFill>
              </a:rPr>
              <a:t>)</a:t>
            </a:r>
          </a:p>
          <a:p>
            <a:endParaRPr lang="en-US" dirty="0">
              <a:solidFill>
                <a:srgbClr val="0066FF"/>
              </a:solidFill>
            </a:endParaRPr>
          </a:p>
          <a:p>
            <a:endParaRPr lang="en-US" dirty="0">
              <a:solidFill>
                <a:srgbClr val="0066FF"/>
              </a:solidFill>
            </a:endParaRP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176213" y="3429000"/>
            <a:ext cx="8739187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• </a:t>
            </a:r>
            <a:r>
              <a:rPr lang="en-US" dirty="0" err="1">
                <a:solidFill>
                  <a:schemeClr val="bg1"/>
                </a:solidFill>
              </a:rPr>
              <a:t>Em</a:t>
            </a:r>
            <a:r>
              <a:rPr lang="en-US" dirty="0">
                <a:solidFill>
                  <a:schemeClr val="bg1"/>
                </a:solidFill>
              </a:rPr>
              <a:t> 1827, </a:t>
            </a:r>
            <a:r>
              <a:rPr lang="en-US" dirty="0" err="1">
                <a:solidFill>
                  <a:schemeClr val="bg1"/>
                </a:solidFill>
              </a:rPr>
              <a:t>Félix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Savary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mostrou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que</a:t>
            </a:r>
            <a:r>
              <a:rPr lang="en-US" dirty="0">
                <a:solidFill>
                  <a:schemeClr val="bg1"/>
                </a:solidFill>
              </a:rPr>
              <a:t> a </a:t>
            </a:r>
            <a:r>
              <a:rPr lang="en-US" dirty="0" err="1">
                <a:solidFill>
                  <a:schemeClr val="bg1"/>
                </a:solidFill>
              </a:rPr>
              <a:t>órbita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relativa</a:t>
            </a:r>
            <a:r>
              <a:rPr lang="en-US" dirty="0">
                <a:solidFill>
                  <a:schemeClr val="bg1"/>
                </a:solidFill>
              </a:rPr>
              <a:t> das </a:t>
            </a:r>
            <a:r>
              <a:rPr lang="en-US" dirty="0" err="1">
                <a:solidFill>
                  <a:schemeClr val="bg1"/>
                </a:solidFill>
              </a:rPr>
              <a:t>estrelas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binárias</a:t>
            </a:r>
            <a:r>
              <a:rPr lang="en-US" dirty="0">
                <a:solidFill>
                  <a:schemeClr val="bg1"/>
                </a:solidFill>
              </a:rPr>
              <a:t> ζ </a:t>
            </a:r>
            <a:r>
              <a:rPr lang="en-US" dirty="0" err="1">
                <a:solidFill>
                  <a:schemeClr val="bg1"/>
                </a:solidFill>
              </a:rPr>
              <a:t>Ursa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Maior</a:t>
            </a:r>
            <a:r>
              <a:rPr lang="en-US" dirty="0">
                <a:solidFill>
                  <a:schemeClr val="bg1"/>
                </a:solidFill>
              </a:rPr>
              <a:t> era </a:t>
            </a:r>
            <a:r>
              <a:rPr lang="en-US" dirty="0" err="1">
                <a:solidFill>
                  <a:schemeClr val="bg1"/>
                </a:solidFill>
              </a:rPr>
              <a:t>uma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elípse</a:t>
            </a:r>
            <a:r>
              <a:rPr lang="en-US" dirty="0">
                <a:solidFill>
                  <a:schemeClr val="bg1"/>
                </a:solidFill>
              </a:rPr>
              <a:t> , </a:t>
            </a:r>
            <a:r>
              <a:rPr lang="en-US" dirty="0" err="1">
                <a:solidFill>
                  <a:schemeClr val="bg1"/>
                </a:solidFill>
              </a:rPr>
              <a:t>completada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em</a:t>
            </a:r>
            <a:r>
              <a:rPr lang="en-US" dirty="0">
                <a:solidFill>
                  <a:schemeClr val="bg1"/>
                </a:solidFill>
              </a:rPr>
              <a:t> 60 </a:t>
            </a:r>
            <a:r>
              <a:rPr lang="en-US" dirty="0" err="1">
                <a:solidFill>
                  <a:schemeClr val="bg1"/>
                </a:solidFill>
              </a:rPr>
              <a:t>anos</a:t>
            </a:r>
            <a:r>
              <a:rPr lang="en-US" dirty="0">
                <a:solidFill>
                  <a:schemeClr val="bg1"/>
                </a:solidFill>
              </a:rPr>
              <a:t>.</a:t>
            </a:r>
            <a:endParaRPr lang="en-US" dirty="0">
              <a:solidFill>
                <a:srgbClr val="0066FF"/>
              </a:solidFill>
              <a:latin typeface="Arial" charset="0"/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autoUpdateAnimBg="0"/>
      <p:bldP spid="7173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114300" y="809625"/>
            <a:ext cx="68278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 u="sng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Andale Mono" pitchFamily="49" charset="0"/>
              </a:rPr>
              <a:t>Observando as Estrelas Binárias</a:t>
            </a:r>
            <a:endParaRPr lang="en-US" sz="2800">
              <a:effectLst>
                <a:outerShdw blurRad="38100" dist="38100" dir="2700000" algn="tl">
                  <a:srgbClr val="FFFFFF"/>
                </a:outerShdw>
              </a:effectLst>
              <a:latin typeface="Andale Mono" pitchFamily="49" charset="0"/>
            </a:endParaRP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517525" y="2133600"/>
            <a:ext cx="643035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Estrelas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Binárias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podem</a:t>
            </a:r>
            <a:r>
              <a:rPr lang="en-US" dirty="0">
                <a:solidFill>
                  <a:schemeClr val="bg1"/>
                </a:solidFill>
              </a:rPr>
              <a:t> ser </a:t>
            </a:r>
            <a:r>
              <a:rPr lang="en-US" dirty="0" err="1">
                <a:solidFill>
                  <a:schemeClr val="bg1"/>
                </a:solidFill>
              </a:rPr>
              <a:t>detectadas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através</a:t>
            </a:r>
            <a:r>
              <a:rPr lang="en-US" dirty="0">
                <a:solidFill>
                  <a:schemeClr val="bg1"/>
                </a:solidFill>
              </a:rPr>
              <a:t> de </a:t>
            </a:r>
            <a:r>
              <a:rPr lang="en-US" dirty="0" err="1">
                <a:solidFill>
                  <a:schemeClr val="bg1"/>
                </a:solidFill>
              </a:rPr>
              <a:t>vários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meios</a:t>
            </a:r>
            <a:r>
              <a:rPr lang="en-US" dirty="0">
                <a:solidFill>
                  <a:schemeClr val="bg1"/>
                </a:solidFill>
              </a:rPr>
              <a:t> de </a:t>
            </a:r>
          </a:p>
          <a:p>
            <a:r>
              <a:rPr lang="en-US" dirty="0" err="1">
                <a:solidFill>
                  <a:schemeClr val="bg1"/>
                </a:solidFill>
              </a:rPr>
              <a:t>observação</a:t>
            </a:r>
            <a:r>
              <a:rPr lang="en-US" dirty="0">
                <a:solidFill>
                  <a:schemeClr val="bg1"/>
                </a:solidFill>
              </a:rPr>
              <a:t>. </a:t>
            </a:r>
            <a:r>
              <a:rPr lang="en-US" dirty="0" err="1">
                <a:solidFill>
                  <a:schemeClr val="bg1"/>
                </a:solidFill>
              </a:rPr>
              <a:t>Só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então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baseado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na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técnica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pela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qual</a:t>
            </a:r>
            <a:r>
              <a:rPr lang="en-US" dirty="0">
                <a:solidFill>
                  <a:schemeClr val="bg1"/>
                </a:solidFill>
              </a:rPr>
              <a:t> o </a:t>
            </a:r>
            <a:r>
              <a:rPr lang="en-US" dirty="0" err="1">
                <a:solidFill>
                  <a:schemeClr val="bg1"/>
                </a:solidFill>
              </a:rPr>
              <a:t>sistema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foi</a:t>
            </a:r>
            <a:r>
              <a:rPr lang="en-US" dirty="0">
                <a:solidFill>
                  <a:schemeClr val="bg1"/>
                </a:solidFill>
              </a:rPr>
              <a:t> </a:t>
            </a:r>
          </a:p>
          <a:p>
            <a:r>
              <a:rPr lang="en-US" dirty="0" err="1">
                <a:solidFill>
                  <a:schemeClr val="bg1"/>
                </a:solidFill>
              </a:rPr>
              <a:t>descoberto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classificamos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tal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sistema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  <a:p>
            <a:r>
              <a:rPr lang="en-US" dirty="0" err="1">
                <a:solidFill>
                  <a:schemeClr val="bg1"/>
                </a:solidFill>
              </a:rPr>
              <a:t>Podemos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distinguir</a:t>
            </a:r>
            <a:r>
              <a:rPr lang="en-US" dirty="0">
                <a:solidFill>
                  <a:schemeClr val="bg1"/>
                </a:solidFill>
              </a:rPr>
              <a:t> 4 classes de </a:t>
            </a:r>
            <a:r>
              <a:rPr lang="en-US" dirty="0" err="1">
                <a:solidFill>
                  <a:schemeClr val="bg1"/>
                </a:solidFill>
              </a:rPr>
              <a:t>estrelas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binárias</a:t>
            </a:r>
            <a:r>
              <a:rPr lang="en-US" dirty="0">
                <a:solidFill>
                  <a:schemeClr val="bg1"/>
                </a:solidFill>
              </a:rPr>
              <a:t> :</a:t>
            </a: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404813" y="3962400"/>
            <a:ext cx="87391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• Estrelas binárias visuais;</a:t>
            </a: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404813" y="4464050"/>
            <a:ext cx="87391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• Estrelas binárias astrométricas;</a:t>
            </a:r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404813" y="5562600"/>
            <a:ext cx="87391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• Estrelas binárias espectroscópicas.</a:t>
            </a:r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404813" y="5029200"/>
            <a:ext cx="87391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• Estrelas binárias eclipsantes;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0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500"/>
                            </p:stCondLst>
                            <p:childTnLst>
                              <p:par>
                                <p:cTn id="22" presetID="1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4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 autoUpdateAnimBg="0"/>
      <p:bldP spid="8197" grpId="0" autoUpdateAnimBg="0"/>
      <p:bldP spid="8198" grpId="0" autoUpdateAnimBg="0"/>
      <p:bldP spid="8199" grpId="0" autoUpdateAnimBg="0"/>
      <p:bldP spid="8200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114300" y="809625"/>
            <a:ext cx="55419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 u="sng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Andale Mono" pitchFamily="49" charset="0"/>
              </a:rPr>
              <a:t>Estrelas Binárias Visuais</a:t>
            </a:r>
            <a:endParaRPr lang="en-US" sz="2800">
              <a:effectLst>
                <a:outerShdw blurRad="38100" dist="38100" dir="2700000" algn="tl">
                  <a:srgbClr val="FFFFFF"/>
                </a:outerShdw>
              </a:effectLst>
              <a:latin typeface="Andale Mono" pitchFamily="49" charset="0"/>
            </a:endParaRPr>
          </a:p>
        </p:txBody>
      </p:sp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-76200" y="2895600"/>
            <a:ext cx="921758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ourier New" pitchFamily="49" charset="0"/>
              </a:rPr>
              <a:t>• </a:t>
            </a:r>
            <a:r>
              <a:rPr lang="en-US" sz="2400" dirty="0">
                <a:solidFill>
                  <a:schemeClr val="bg1"/>
                </a:solidFill>
                <a:latin typeface="Courier New" pitchFamily="49" charset="0"/>
              </a:rPr>
              <a:t>Estrela </a:t>
            </a:r>
            <a:r>
              <a:rPr lang="en-US" sz="2400" dirty="0" err="1">
                <a:solidFill>
                  <a:schemeClr val="bg1"/>
                </a:solidFill>
                <a:latin typeface="Courier New" pitchFamily="49" charset="0"/>
              </a:rPr>
              <a:t>dupla</a:t>
            </a:r>
            <a:r>
              <a:rPr lang="en-US" sz="2400" dirty="0">
                <a:solidFill>
                  <a:schemeClr val="bg1"/>
                </a:solidFill>
                <a:latin typeface="Courier New" pitchFamily="49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ourier New" pitchFamily="49" charset="0"/>
              </a:rPr>
              <a:t>constituída</a:t>
            </a:r>
            <a:r>
              <a:rPr lang="en-US" sz="2400" dirty="0">
                <a:solidFill>
                  <a:schemeClr val="bg1"/>
                </a:solidFill>
                <a:latin typeface="Courier New" pitchFamily="49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ourier New" pitchFamily="49" charset="0"/>
              </a:rPr>
              <a:t>por</a:t>
            </a:r>
            <a:r>
              <a:rPr lang="en-US" sz="2400" dirty="0">
                <a:solidFill>
                  <a:schemeClr val="bg1"/>
                </a:solidFill>
                <a:latin typeface="Courier New" pitchFamily="49" charset="0"/>
              </a:rPr>
              <a:t> pares de </a:t>
            </a:r>
            <a:r>
              <a:rPr lang="en-US" sz="2400" dirty="0" err="1">
                <a:solidFill>
                  <a:schemeClr val="bg1"/>
                </a:solidFill>
                <a:latin typeface="Courier New" pitchFamily="49" charset="0"/>
              </a:rPr>
              <a:t>estrelas</a:t>
            </a:r>
            <a:endParaRPr lang="en-US" sz="2400" dirty="0">
              <a:solidFill>
                <a:schemeClr val="bg1"/>
              </a:solidFill>
              <a:latin typeface="Courier New" pitchFamily="49" charset="0"/>
            </a:endParaRPr>
          </a:p>
          <a:p>
            <a:r>
              <a:rPr lang="en-US" sz="2400" dirty="0">
                <a:solidFill>
                  <a:schemeClr val="bg1"/>
                </a:solidFill>
                <a:latin typeface="Courier New" pitchFamily="49" charset="0"/>
              </a:rPr>
              <a:t>  </a:t>
            </a:r>
            <a:r>
              <a:rPr lang="en-US" sz="2400" dirty="0" err="1">
                <a:solidFill>
                  <a:schemeClr val="bg1"/>
                </a:solidFill>
                <a:latin typeface="Courier New" pitchFamily="49" charset="0"/>
              </a:rPr>
              <a:t>suficientemente</a:t>
            </a:r>
            <a:r>
              <a:rPr lang="en-US" sz="2400" dirty="0">
                <a:solidFill>
                  <a:schemeClr val="bg1"/>
                </a:solidFill>
                <a:latin typeface="Courier New" pitchFamily="49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ourier New" pitchFamily="49" charset="0"/>
              </a:rPr>
              <a:t>afastados</a:t>
            </a:r>
            <a:r>
              <a:rPr lang="en-US" sz="2400" dirty="0">
                <a:solidFill>
                  <a:schemeClr val="bg1"/>
                </a:solidFill>
                <a:latin typeface="Courier New" pitchFamily="49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ourier New" pitchFamily="49" charset="0"/>
              </a:rPr>
              <a:t>para</a:t>
            </a:r>
            <a:r>
              <a:rPr lang="en-US" sz="2400" dirty="0">
                <a:solidFill>
                  <a:schemeClr val="bg1"/>
                </a:solidFill>
                <a:latin typeface="Courier New" pitchFamily="49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ourier New" pitchFamily="49" charset="0"/>
              </a:rPr>
              <a:t>serem</a:t>
            </a:r>
            <a:r>
              <a:rPr lang="en-US" sz="2400" dirty="0">
                <a:solidFill>
                  <a:schemeClr val="bg1"/>
                </a:solidFill>
                <a:latin typeface="Courier New" pitchFamily="49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ourier New" pitchFamily="49" charset="0"/>
              </a:rPr>
              <a:t>acessíveis</a:t>
            </a:r>
            <a:endParaRPr lang="en-US" sz="2400" dirty="0">
              <a:solidFill>
                <a:schemeClr val="bg1"/>
              </a:solidFill>
              <a:latin typeface="Courier New" pitchFamily="49" charset="0"/>
            </a:endParaRPr>
          </a:p>
          <a:p>
            <a:r>
              <a:rPr lang="en-US" sz="2400" dirty="0">
                <a:solidFill>
                  <a:schemeClr val="bg1"/>
                </a:solidFill>
                <a:latin typeface="Courier New" pitchFamily="49" charset="0"/>
              </a:rPr>
              <a:t>  à </a:t>
            </a:r>
            <a:r>
              <a:rPr lang="en-US" sz="2400" dirty="0" err="1">
                <a:solidFill>
                  <a:schemeClr val="bg1"/>
                </a:solidFill>
                <a:latin typeface="Courier New" pitchFamily="49" charset="0"/>
              </a:rPr>
              <a:t>observação</a:t>
            </a:r>
            <a:r>
              <a:rPr lang="en-US" sz="2400" dirty="0">
                <a:solidFill>
                  <a:schemeClr val="bg1"/>
                </a:solidFill>
                <a:latin typeface="Courier New" pitchFamily="49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ourier New" pitchFamily="49" charset="0"/>
              </a:rPr>
              <a:t>telescópica</a:t>
            </a:r>
            <a:r>
              <a:rPr lang="en-US" sz="2400" dirty="0">
                <a:solidFill>
                  <a:schemeClr val="bg1"/>
                </a:solidFill>
                <a:latin typeface="Courier New" pitchFamily="49" charset="0"/>
              </a:rPr>
              <a:t> visual.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0" y="2514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• Sírius - Cão Maior</a:t>
            </a:r>
          </a:p>
        </p:txBody>
      </p:sp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114300" y="809625"/>
            <a:ext cx="55419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 u="sng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Andale Mono" pitchFamily="49" charset="0"/>
              </a:rPr>
              <a:t>Estrelas Binárias Visuais</a:t>
            </a:r>
            <a:endParaRPr lang="en-US" sz="2800">
              <a:effectLst>
                <a:outerShdw blurRad="38100" dist="38100" dir="2700000" algn="tl">
                  <a:srgbClr val="FFFFFF"/>
                </a:outerShdw>
              </a:effectLst>
              <a:latin typeface="Andale Mono" pitchFamily="49" charset="0"/>
            </a:endParaRPr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533400" y="1600200"/>
            <a:ext cx="261340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66FF"/>
                </a:solidFill>
              </a:rPr>
              <a:t>- </a:t>
            </a:r>
            <a:r>
              <a:rPr lang="en-US" dirty="0" err="1">
                <a:solidFill>
                  <a:srgbClr val="FF0000"/>
                </a:solidFill>
              </a:rPr>
              <a:t>Binárias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Visuais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Famosas</a:t>
            </a: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179512" y="3212976"/>
            <a:ext cx="8686800" cy="3292748"/>
            <a:chOff x="48" y="1384"/>
            <a:chExt cx="5472" cy="2936"/>
          </a:xfrm>
        </p:grpSpPr>
        <p:sp>
          <p:nvSpPr>
            <p:cNvPr id="34822" name="Rectangle 6"/>
            <p:cNvSpPr>
              <a:spLocks noChangeArrowheads="1"/>
            </p:cNvSpPr>
            <p:nvPr/>
          </p:nvSpPr>
          <p:spPr bwMode="auto">
            <a:xfrm>
              <a:off x="48" y="1392"/>
              <a:ext cx="5472" cy="292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pic>
          <p:nvPicPr>
            <p:cNvPr id="34820" name="Picture 4" descr="D:\equipe-cda\eslley\Estrelas Binárias\sirius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008" y="1384"/>
              <a:ext cx="3721" cy="2936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1" grpId="0" autoUpdateAnimBg="0"/>
      <p:bldP spid="34819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114300" y="809625"/>
            <a:ext cx="575029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dirty="0" err="1">
                <a:solidFill>
                  <a:schemeClr val="bg1"/>
                </a:solidFill>
                <a:latin typeface="Andale Mono" pitchFamily="49" charset="0"/>
              </a:rPr>
              <a:t>Estrelas</a:t>
            </a:r>
            <a:r>
              <a:rPr lang="en-US" sz="2800" dirty="0">
                <a:solidFill>
                  <a:schemeClr val="bg1"/>
                </a:solidFill>
                <a:latin typeface="Andale Mono" pitchFamily="49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ndale Mono" pitchFamily="49" charset="0"/>
              </a:rPr>
              <a:t>Binárias</a:t>
            </a:r>
            <a:r>
              <a:rPr lang="en-US" sz="2800" dirty="0">
                <a:solidFill>
                  <a:schemeClr val="bg1"/>
                </a:solidFill>
                <a:latin typeface="Andale Mono" pitchFamily="49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ndale Mono" pitchFamily="49" charset="0"/>
              </a:rPr>
              <a:t>Astrométricas</a:t>
            </a:r>
            <a:endParaRPr lang="en-US" sz="2800" dirty="0">
              <a:latin typeface="Andale Mono" pitchFamily="49" charset="0"/>
            </a:endParaRP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-133350" y="2895600"/>
            <a:ext cx="97536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ourier New" pitchFamily="49" charset="0"/>
              </a:rPr>
              <a:t>• </a:t>
            </a:r>
            <a:r>
              <a:rPr lang="en-US" sz="2400" dirty="0" err="1">
                <a:solidFill>
                  <a:schemeClr val="bg1"/>
                </a:solidFill>
                <a:latin typeface="Courier New" pitchFamily="49" charset="0"/>
              </a:rPr>
              <a:t>Sistema</a:t>
            </a:r>
            <a:r>
              <a:rPr lang="en-US" sz="2400" dirty="0">
                <a:solidFill>
                  <a:schemeClr val="bg1"/>
                </a:solidFill>
                <a:latin typeface="Courier New" pitchFamily="49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ourier New" pitchFamily="49" charset="0"/>
              </a:rPr>
              <a:t>em</a:t>
            </a:r>
            <a:r>
              <a:rPr lang="en-US" sz="2400" dirty="0">
                <a:solidFill>
                  <a:schemeClr val="bg1"/>
                </a:solidFill>
                <a:latin typeface="Courier New" pitchFamily="49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ourier New" pitchFamily="49" charset="0"/>
              </a:rPr>
              <a:t>que</a:t>
            </a:r>
            <a:r>
              <a:rPr lang="en-US" sz="2400" dirty="0">
                <a:solidFill>
                  <a:schemeClr val="bg1"/>
                </a:solidFill>
                <a:latin typeface="Courier New" pitchFamily="49" charset="0"/>
              </a:rPr>
              <a:t> a </a:t>
            </a:r>
            <a:r>
              <a:rPr lang="en-US" sz="2400" dirty="0" err="1">
                <a:solidFill>
                  <a:schemeClr val="bg1"/>
                </a:solidFill>
                <a:latin typeface="Courier New" pitchFamily="49" charset="0"/>
              </a:rPr>
              <a:t>existência</a:t>
            </a:r>
            <a:r>
              <a:rPr lang="en-US" sz="2400" dirty="0">
                <a:solidFill>
                  <a:schemeClr val="bg1"/>
                </a:solidFill>
                <a:latin typeface="Courier New" pitchFamily="49" charset="0"/>
              </a:rPr>
              <a:t> de </a:t>
            </a:r>
            <a:r>
              <a:rPr lang="en-US" sz="2400" dirty="0" err="1">
                <a:solidFill>
                  <a:schemeClr val="bg1"/>
                </a:solidFill>
                <a:latin typeface="Courier New" pitchFamily="49" charset="0"/>
              </a:rPr>
              <a:t>uma</a:t>
            </a:r>
            <a:r>
              <a:rPr lang="en-US" sz="2400" dirty="0">
                <a:solidFill>
                  <a:schemeClr val="bg1"/>
                </a:solidFill>
                <a:latin typeface="Courier New" pitchFamily="49" charset="0"/>
              </a:rPr>
              <a:t> das </a:t>
            </a:r>
          </a:p>
          <a:p>
            <a:r>
              <a:rPr lang="en-US" sz="2400" dirty="0">
                <a:solidFill>
                  <a:schemeClr val="bg1"/>
                </a:solidFill>
                <a:latin typeface="Courier New" pitchFamily="49" charset="0"/>
              </a:rPr>
              <a:t>  </a:t>
            </a:r>
            <a:r>
              <a:rPr lang="en-US" sz="2400" dirty="0" err="1">
                <a:solidFill>
                  <a:schemeClr val="bg1"/>
                </a:solidFill>
                <a:latin typeface="Courier New" pitchFamily="49" charset="0"/>
              </a:rPr>
              <a:t>componentes</a:t>
            </a:r>
            <a:r>
              <a:rPr lang="en-US" sz="2400" dirty="0">
                <a:solidFill>
                  <a:schemeClr val="bg1"/>
                </a:solidFill>
                <a:latin typeface="Courier New" pitchFamily="49" charset="0"/>
              </a:rPr>
              <a:t> é </a:t>
            </a:r>
            <a:r>
              <a:rPr lang="en-US" sz="2400" dirty="0" err="1">
                <a:solidFill>
                  <a:schemeClr val="bg1"/>
                </a:solidFill>
                <a:latin typeface="Courier New" pitchFamily="49" charset="0"/>
              </a:rPr>
              <a:t>constatada</a:t>
            </a:r>
            <a:r>
              <a:rPr lang="en-US" sz="2400" dirty="0">
                <a:solidFill>
                  <a:schemeClr val="bg1"/>
                </a:solidFill>
                <a:latin typeface="Courier New" pitchFamily="49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ourier New" pitchFamily="49" charset="0"/>
              </a:rPr>
              <a:t>pela</a:t>
            </a:r>
            <a:r>
              <a:rPr lang="en-US" sz="2400" dirty="0">
                <a:solidFill>
                  <a:schemeClr val="bg1"/>
                </a:solidFill>
                <a:latin typeface="Courier New" pitchFamily="49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ourier New" pitchFamily="49" charset="0"/>
              </a:rPr>
              <a:t>observação</a:t>
            </a:r>
            <a:r>
              <a:rPr lang="en-US" sz="2400" dirty="0">
                <a:solidFill>
                  <a:schemeClr val="bg1"/>
                </a:solidFill>
                <a:latin typeface="Courier New" pitchFamily="49" charset="0"/>
              </a:rPr>
              <a:t> </a:t>
            </a:r>
          </a:p>
          <a:p>
            <a:r>
              <a:rPr lang="en-US" sz="2400" dirty="0">
                <a:solidFill>
                  <a:schemeClr val="bg1"/>
                </a:solidFill>
                <a:latin typeface="Courier New" pitchFamily="49" charset="0"/>
              </a:rPr>
              <a:t>  </a:t>
            </a:r>
            <a:r>
              <a:rPr lang="en-US" sz="2400" dirty="0" err="1">
                <a:solidFill>
                  <a:schemeClr val="bg1"/>
                </a:solidFill>
                <a:latin typeface="Courier New" pitchFamily="49" charset="0"/>
              </a:rPr>
              <a:t>indireta</a:t>
            </a:r>
            <a:r>
              <a:rPr lang="en-US" sz="2400" dirty="0">
                <a:solidFill>
                  <a:schemeClr val="bg1"/>
                </a:solidFill>
                <a:latin typeface="Courier New" pitchFamily="49" charset="0"/>
              </a:rPr>
              <a:t> dos </a:t>
            </a:r>
            <a:r>
              <a:rPr lang="en-US" sz="2400" dirty="0" err="1">
                <a:solidFill>
                  <a:schemeClr val="bg1"/>
                </a:solidFill>
                <a:latin typeface="Courier New" pitchFamily="49" charset="0"/>
              </a:rPr>
              <a:t>seus</a:t>
            </a:r>
            <a:r>
              <a:rPr lang="en-US" sz="2400" dirty="0">
                <a:solidFill>
                  <a:schemeClr val="bg1"/>
                </a:solidFill>
                <a:latin typeface="Courier New" pitchFamily="49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ourier New" pitchFamily="49" charset="0"/>
              </a:rPr>
              <a:t>efeitos</a:t>
            </a:r>
            <a:r>
              <a:rPr lang="en-US" sz="2400" dirty="0">
                <a:solidFill>
                  <a:schemeClr val="bg1"/>
                </a:solidFill>
                <a:latin typeface="Courier New" pitchFamily="49" charset="0"/>
              </a:rPr>
              <a:t> , </a:t>
            </a:r>
            <a:r>
              <a:rPr lang="en-US" sz="2400" dirty="0" err="1">
                <a:solidFill>
                  <a:schemeClr val="bg1"/>
                </a:solidFill>
                <a:latin typeface="Courier New" pitchFamily="49" charset="0"/>
              </a:rPr>
              <a:t>em</a:t>
            </a:r>
            <a:r>
              <a:rPr lang="en-US" sz="2400" dirty="0">
                <a:solidFill>
                  <a:schemeClr val="bg1"/>
                </a:solidFill>
                <a:latin typeface="Courier New" pitchFamily="49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ourier New" pitchFamily="49" charset="0"/>
              </a:rPr>
              <a:t>geral</a:t>
            </a:r>
            <a:r>
              <a:rPr lang="en-US" sz="2400" dirty="0">
                <a:solidFill>
                  <a:schemeClr val="bg1"/>
                </a:solidFill>
                <a:latin typeface="Courier New" pitchFamily="49" charset="0"/>
              </a:rPr>
              <a:t> de </a:t>
            </a:r>
            <a:r>
              <a:rPr lang="en-US" sz="2400" dirty="0" err="1">
                <a:solidFill>
                  <a:schemeClr val="bg1"/>
                </a:solidFill>
                <a:latin typeface="Courier New" pitchFamily="49" charset="0"/>
              </a:rPr>
              <a:t>caráter</a:t>
            </a:r>
            <a:endParaRPr lang="en-US" sz="2400" dirty="0">
              <a:solidFill>
                <a:schemeClr val="bg1"/>
              </a:solidFill>
              <a:latin typeface="Courier New" pitchFamily="49" charset="0"/>
            </a:endParaRPr>
          </a:p>
          <a:p>
            <a:r>
              <a:rPr lang="en-US" sz="2400" dirty="0">
                <a:solidFill>
                  <a:schemeClr val="bg1"/>
                </a:solidFill>
                <a:latin typeface="Courier New" pitchFamily="49" charset="0"/>
              </a:rPr>
              <a:t>  </a:t>
            </a:r>
            <a:r>
              <a:rPr lang="en-US" sz="2400" dirty="0" err="1">
                <a:solidFill>
                  <a:schemeClr val="bg1"/>
                </a:solidFill>
                <a:latin typeface="Courier New" pitchFamily="49" charset="0"/>
              </a:rPr>
              <a:t>periódico</a:t>
            </a:r>
            <a:r>
              <a:rPr lang="en-US" sz="2400" dirty="0">
                <a:solidFill>
                  <a:schemeClr val="bg1"/>
                </a:solidFill>
                <a:latin typeface="Courier New" pitchFamily="49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Courier New" pitchFamily="49" charset="0"/>
              </a:rPr>
              <a:t>sobre</a:t>
            </a:r>
            <a:r>
              <a:rPr lang="en-US" sz="2400" dirty="0">
                <a:solidFill>
                  <a:schemeClr val="bg1"/>
                </a:solidFill>
                <a:latin typeface="Courier New" pitchFamily="49" charset="0"/>
              </a:rPr>
              <a:t> o </a:t>
            </a:r>
            <a:r>
              <a:rPr lang="en-US" sz="2400" dirty="0" err="1">
                <a:solidFill>
                  <a:schemeClr val="bg1"/>
                </a:solidFill>
                <a:latin typeface="Courier New" pitchFamily="49" charset="0"/>
              </a:rPr>
              <a:t>movimento</a:t>
            </a:r>
            <a:r>
              <a:rPr lang="en-US" sz="2400" dirty="0">
                <a:solidFill>
                  <a:schemeClr val="bg1"/>
                </a:solidFill>
                <a:latin typeface="Courier New" pitchFamily="49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ourier New" pitchFamily="49" charset="0"/>
              </a:rPr>
              <a:t>da</a:t>
            </a:r>
            <a:r>
              <a:rPr lang="en-US" sz="2400" dirty="0">
                <a:solidFill>
                  <a:schemeClr val="bg1"/>
                </a:solidFill>
                <a:latin typeface="Courier New" pitchFamily="49" charset="0"/>
              </a:rPr>
              <a:t> principal. 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114300" y="809625"/>
            <a:ext cx="575029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Andale Mono" pitchFamily="49" charset="0"/>
              </a:rPr>
              <a:t>Estrelas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Andale Mono" pitchFamily="49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Andale Mono" pitchFamily="49" charset="0"/>
              </a:rPr>
              <a:t>Binárias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Andale Mono" pitchFamily="49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Andale Mono" pitchFamily="49" charset="0"/>
              </a:rPr>
              <a:t>Astrométricas</a:t>
            </a:r>
            <a:endParaRPr lang="en-US" sz="2800" dirty="0">
              <a:effectLst>
                <a:outerShdw blurRad="38100" dist="38100" dir="2700000" algn="tl">
                  <a:srgbClr val="FFFFFF"/>
                </a:outerShdw>
              </a:effectLst>
              <a:latin typeface="Andale Mono" pitchFamily="49" charset="0"/>
            </a:endParaRPr>
          </a:p>
        </p:txBody>
      </p:sp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323528" y="1844824"/>
            <a:ext cx="3979738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• Este </a:t>
            </a:r>
            <a:r>
              <a:rPr lang="en-US" sz="2400" dirty="0" err="1">
                <a:solidFill>
                  <a:schemeClr val="bg1"/>
                </a:solidFill>
              </a:rPr>
              <a:t>tipo</a:t>
            </a:r>
            <a:r>
              <a:rPr lang="en-US" sz="2400" dirty="0">
                <a:solidFill>
                  <a:schemeClr val="bg1"/>
                </a:solidFill>
              </a:rPr>
              <a:t> de </a:t>
            </a:r>
            <a:r>
              <a:rPr lang="en-US" sz="2400" dirty="0" err="1">
                <a:solidFill>
                  <a:schemeClr val="bg1"/>
                </a:solidFill>
              </a:rPr>
              <a:t>sistema</a:t>
            </a:r>
            <a:r>
              <a:rPr lang="en-US" sz="2400" dirty="0">
                <a:solidFill>
                  <a:schemeClr val="bg1"/>
                </a:solidFill>
              </a:rPr>
              <a:t> tem </a:t>
            </a:r>
            <a:r>
              <a:rPr lang="en-US" sz="2400" dirty="0" err="1">
                <a:solidFill>
                  <a:schemeClr val="bg1"/>
                </a:solidFill>
              </a:rPr>
              <a:t>como</a:t>
            </a:r>
            <a:r>
              <a:rPr lang="en-US" sz="2400" dirty="0">
                <a:solidFill>
                  <a:schemeClr val="bg1"/>
                </a:solidFill>
              </a:rPr>
              <a:t> principal </a:t>
            </a:r>
            <a:r>
              <a:rPr lang="en-US" sz="2400" dirty="0" err="1">
                <a:solidFill>
                  <a:schemeClr val="bg1"/>
                </a:solidFill>
              </a:rPr>
              <a:t>característica</a:t>
            </a:r>
            <a:r>
              <a:rPr lang="en-US" sz="2400" dirty="0">
                <a:solidFill>
                  <a:schemeClr val="bg1"/>
                </a:solidFill>
              </a:rPr>
              <a:t> a </a:t>
            </a:r>
            <a:r>
              <a:rPr lang="en-US" sz="2400" dirty="0" err="1">
                <a:solidFill>
                  <a:schemeClr val="bg1"/>
                </a:solidFill>
              </a:rPr>
              <a:t>existência</a:t>
            </a:r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  de </a:t>
            </a:r>
            <a:r>
              <a:rPr lang="en-US" sz="2400" dirty="0" err="1">
                <a:solidFill>
                  <a:schemeClr val="bg1"/>
                </a:solidFill>
              </a:rPr>
              <a:t>uma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estrela</a:t>
            </a:r>
            <a:r>
              <a:rPr lang="en-US" sz="2400" dirty="0">
                <a:solidFill>
                  <a:schemeClr val="bg1"/>
                </a:solidFill>
              </a:rPr>
              <a:t> de </a:t>
            </a:r>
            <a:r>
              <a:rPr lang="en-US" sz="2400" dirty="0" err="1">
                <a:solidFill>
                  <a:schemeClr val="bg1"/>
                </a:solidFill>
              </a:rPr>
              <a:t>massa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relativamente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pequena</a:t>
            </a:r>
            <a:r>
              <a:rPr lang="en-US" sz="2400" dirty="0">
                <a:solidFill>
                  <a:schemeClr val="bg1"/>
                </a:solidFill>
              </a:rPr>
              <a:t>  “</a:t>
            </a:r>
            <a:r>
              <a:rPr lang="en-US" sz="2400" dirty="0" err="1">
                <a:solidFill>
                  <a:schemeClr val="bg1"/>
                </a:solidFill>
              </a:rPr>
              <a:t>formando</a:t>
            </a:r>
            <a:r>
              <a:rPr lang="en-US" sz="2400" dirty="0">
                <a:solidFill>
                  <a:schemeClr val="bg1"/>
                </a:solidFill>
              </a:rPr>
              <a:t> par”</a:t>
            </a:r>
          </a:p>
          <a:p>
            <a:r>
              <a:rPr lang="en-US" sz="2400" dirty="0">
                <a:solidFill>
                  <a:schemeClr val="bg1"/>
                </a:solidFill>
              </a:rPr>
              <a:t>  com </a:t>
            </a:r>
            <a:r>
              <a:rPr lang="en-US" sz="2400" dirty="0" err="1">
                <a:solidFill>
                  <a:schemeClr val="bg1"/>
                </a:solidFill>
              </a:rPr>
              <a:t>uma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estrela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muito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mais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massiva</a:t>
            </a:r>
            <a:r>
              <a:rPr lang="en-US" sz="2400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5" name="Imagem 4" descr="im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29758" y="2132856"/>
            <a:ext cx="4214242" cy="3861048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5148064" y="6093296"/>
            <a:ext cx="352839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b="1" u="sng" dirty="0">
                <a:solidFill>
                  <a:schemeClr val="bg1"/>
                </a:solidFill>
              </a:rPr>
              <a:t>Concepção </a:t>
            </a:r>
            <a:r>
              <a:rPr lang="pt-BR" sz="900" b="1" u="sng" dirty="0" err="1">
                <a:solidFill>
                  <a:schemeClr val="bg1"/>
                </a:solidFill>
              </a:rPr>
              <a:t>artístida</a:t>
            </a:r>
            <a:r>
              <a:rPr lang="pt-BR" sz="900" b="1" u="sng" dirty="0">
                <a:solidFill>
                  <a:schemeClr val="bg1"/>
                </a:solidFill>
              </a:rPr>
              <a:t> do sistema binário NLTT 11748. A rara anã branca maior, porém bem menos massiva, composta de Hélio é eclipsada pela mais massiva e comum anã branca de carbono/oxigênio, a qual tem praticamente o tamanho da Terra. Crédito: Steve </a:t>
            </a:r>
            <a:r>
              <a:rPr lang="pt-BR" sz="900" b="1" u="sng" dirty="0" err="1">
                <a:solidFill>
                  <a:schemeClr val="bg1"/>
                </a:solidFill>
              </a:rPr>
              <a:t>Howell</a:t>
            </a:r>
            <a:r>
              <a:rPr lang="pt-BR" sz="900" b="1" u="sng" dirty="0">
                <a:solidFill>
                  <a:schemeClr val="bg1"/>
                </a:solidFill>
              </a:rPr>
              <a:t>/Pete </a:t>
            </a:r>
            <a:r>
              <a:rPr lang="pt-BR" sz="900" b="1" u="sng" dirty="0" err="1">
                <a:solidFill>
                  <a:schemeClr val="bg1"/>
                </a:solidFill>
              </a:rPr>
              <a:t>Marenfeld</a:t>
            </a:r>
            <a:r>
              <a:rPr lang="pt-BR" sz="900" b="1" u="sng" dirty="0">
                <a:solidFill>
                  <a:schemeClr val="bg1"/>
                </a:solidFill>
              </a:rPr>
              <a:t>/NOAO</a:t>
            </a:r>
            <a:endParaRPr lang="pt-BR" sz="9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autoUpdateAnimBg="0"/>
      <p:bldP spid="6" grpId="0" build="allAtOnce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6"/>
          <p:cNvGrpSpPr/>
          <p:nvPr/>
        </p:nvGrpSpPr>
        <p:grpSpPr>
          <a:xfrm>
            <a:off x="4860152" y="3212976"/>
            <a:ext cx="1080000" cy="1080120"/>
            <a:chOff x="2435808" y="2521530"/>
            <a:chExt cx="1476000" cy="1476000"/>
          </a:xfrm>
        </p:grpSpPr>
        <p:sp>
          <p:nvSpPr>
            <p:cNvPr id="8" name="Elipse 7"/>
            <p:cNvSpPr>
              <a:spLocks noChangeAspect="1"/>
            </p:cNvSpPr>
            <p:nvPr/>
          </p:nvSpPr>
          <p:spPr bwMode="auto">
            <a:xfrm>
              <a:off x="2435808" y="2521530"/>
              <a:ext cx="1476000" cy="1476000"/>
            </a:xfrm>
            <a:prstGeom prst="ellipse">
              <a:avLst/>
            </a:prstGeom>
            <a:gradFill>
              <a:gsLst>
                <a:gs pos="11000">
                  <a:schemeClr val="bg1">
                    <a:lumMod val="0"/>
                    <a:lumOff val="100000"/>
                    <a:alpha val="0"/>
                  </a:schemeClr>
                </a:gs>
                <a:gs pos="36000">
                  <a:srgbClr val="EA8D04">
                    <a:lumMod val="97000"/>
                  </a:srgbClr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9" name="Elipse 8"/>
            <p:cNvSpPr>
              <a:spLocks noChangeAspect="1"/>
            </p:cNvSpPr>
            <p:nvPr/>
          </p:nvSpPr>
          <p:spPr bwMode="auto">
            <a:xfrm>
              <a:off x="2772988" y="2886248"/>
              <a:ext cx="751680" cy="75168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84000">
                  <a:srgbClr val="FFC000">
                    <a:lumMod val="97000"/>
                  </a:srgbClr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7" name="Grupo 3"/>
          <p:cNvGrpSpPr>
            <a:grpSpLocks noChangeAspect="1"/>
          </p:cNvGrpSpPr>
          <p:nvPr/>
        </p:nvGrpSpPr>
        <p:grpSpPr>
          <a:xfrm>
            <a:off x="338042" y="1945698"/>
            <a:ext cx="3600000" cy="3600000"/>
            <a:chOff x="2454172" y="2587564"/>
            <a:chExt cx="1476000" cy="1476000"/>
          </a:xfrm>
        </p:grpSpPr>
        <p:sp>
          <p:nvSpPr>
            <p:cNvPr id="5" name="Elipse 4"/>
            <p:cNvSpPr>
              <a:spLocks noChangeAspect="1"/>
            </p:cNvSpPr>
            <p:nvPr/>
          </p:nvSpPr>
          <p:spPr bwMode="auto">
            <a:xfrm>
              <a:off x="2454172" y="2587564"/>
              <a:ext cx="1476000" cy="1476000"/>
            </a:xfrm>
            <a:prstGeom prst="ellipse">
              <a:avLst/>
            </a:prstGeom>
            <a:gradFill>
              <a:gsLst>
                <a:gs pos="0">
                  <a:schemeClr val="bg1">
                    <a:lumMod val="0"/>
                    <a:lumOff val="100000"/>
                    <a:alpha val="0"/>
                  </a:schemeClr>
                </a:gs>
                <a:gs pos="59000">
                  <a:srgbClr val="3788FF">
                    <a:lumMod val="80000"/>
                    <a:lumOff val="20000"/>
                  </a:srgbClr>
                </a:gs>
                <a:gs pos="75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6" name="Elipse 5"/>
            <p:cNvSpPr>
              <a:spLocks noChangeAspect="1"/>
            </p:cNvSpPr>
            <p:nvPr/>
          </p:nvSpPr>
          <p:spPr bwMode="auto">
            <a:xfrm>
              <a:off x="2739306" y="2873371"/>
              <a:ext cx="900000" cy="900000"/>
            </a:xfrm>
            <a:prstGeom prst="ellipse">
              <a:avLst/>
            </a:prstGeom>
            <a:gradFill>
              <a:gsLst>
                <a:gs pos="7000">
                  <a:srgbClr val="69D8FF">
                    <a:lumMod val="37000"/>
                    <a:lumOff val="63000"/>
                  </a:srgbClr>
                </a:gs>
                <a:gs pos="96000">
                  <a:srgbClr val="00B0F0">
                    <a:lumMod val="90000"/>
                  </a:srgbClr>
                </a:gs>
                <a:gs pos="96000">
                  <a:srgbClr val="69D8FF">
                    <a:lumMod val="98000"/>
                    <a:lumOff val="2000"/>
                  </a:srgbClr>
                </a:gs>
                <a:gs pos="99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2" name="Elipse 1"/>
          <p:cNvSpPr/>
          <p:nvPr/>
        </p:nvSpPr>
        <p:spPr bwMode="auto">
          <a:xfrm>
            <a:off x="404044" y="1320799"/>
            <a:ext cx="4996108" cy="4851401"/>
          </a:xfrm>
          <a:prstGeom prst="ellipse">
            <a:avLst/>
          </a:prstGeom>
          <a:noFill/>
          <a:ln w="28575" cap="flat" cmpd="sng" algn="ctr">
            <a:solidFill>
              <a:schemeClr val="bg1"/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1" name="Elipse 10"/>
          <p:cNvSpPr/>
          <p:nvPr/>
        </p:nvSpPr>
        <p:spPr bwMode="auto">
          <a:xfrm>
            <a:off x="2082734" y="2927683"/>
            <a:ext cx="1625170" cy="1628275"/>
          </a:xfrm>
          <a:prstGeom prst="ellipse">
            <a:avLst/>
          </a:prstGeom>
          <a:noFill/>
          <a:ln w="28575" cap="flat" cmpd="sng" algn="ctr">
            <a:solidFill>
              <a:schemeClr val="bg1"/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79512" y="260648"/>
            <a:ext cx="8712968" cy="792088"/>
          </a:xfrm>
        </p:spPr>
        <p:txBody>
          <a:bodyPr/>
          <a:lstStyle/>
          <a:p>
            <a:pPr marL="901700" indent="-901700">
              <a:buClr>
                <a:srgbClr val="00B050"/>
              </a:buClr>
              <a:tabLst>
                <a:tab pos="444500" algn="l"/>
              </a:tabLst>
            </a:pPr>
            <a:r>
              <a:rPr lang="pt-BR" sz="4400" dirty="0" smtClean="0">
                <a:solidFill>
                  <a:schemeClr val="bg1"/>
                </a:solidFill>
                <a:latin typeface="Century Gothic" pitchFamily="34" charset="0"/>
              </a:rPr>
              <a:t>Como elas funcionam </a:t>
            </a:r>
            <a:endParaRPr lang="pt-BR" sz="4400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  <p:cxnSp>
        <p:nvCxnSpPr>
          <p:cNvPr id="17" name="Conector de seta reta 16"/>
          <p:cNvCxnSpPr/>
          <p:nvPr/>
        </p:nvCxnSpPr>
        <p:spPr bwMode="auto">
          <a:xfrm>
            <a:off x="2086103" y="3718560"/>
            <a:ext cx="3289069" cy="3048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triangle" w="lg" len="lg"/>
            <a:tailEnd type="triangle" w="lg" len="lg"/>
          </a:ln>
          <a:effectLst/>
        </p:spPr>
      </p:cxnSp>
      <p:sp>
        <p:nvSpPr>
          <p:cNvPr id="20" name="Elipse 19"/>
          <p:cNvSpPr/>
          <p:nvPr/>
        </p:nvSpPr>
        <p:spPr bwMode="auto">
          <a:xfrm>
            <a:off x="2832762" y="3661650"/>
            <a:ext cx="144016" cy="144016"/>
          </a:xfrm>
          <a:prstGeom prst="ellipse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5" name="Espaço Reservado para Número de Slide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E8CAD3-4044-4BE4-8FFC-CE5CC9D5A168}" type="slidenum">
              <a:rPr lang="pt-BR" smtClean="0"/>
              <a:pPr>
                <a:defRPr/>
              </a:pPr>
              <a:t>18</a:t>
            </a:fld>
            <a:endParaRPr lang="pt-BR"/>
          </a:p>
        </p:txBody>
      </p:sp>
      <p:sp>
        <p:nvSpPr>
          <p:cNvPr id="26" name="CaixaDeTexto 25"/>
          <p:cNvSpPr txBox="1"/>
          <p:nvPr/>
        </p:nvSpPr>
        <p:spPr>
          <a:xfrm>
            <a:off x="5508104" y="6604084"/>
            <a:ext cx="324036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50" dirty="0" smtClean="0">
                <a:solidFill>
                  <a:schemeClr val="accent1"/>
                </a:solidFill>
                <a:latin typeface="Century Gothic" pitchFamily="34" charset="0"/>
              </a:rPr>
              <a:t>Crédito </a:t>
            </a:r>
            <a:r>
              <a:rPr lang="pt-BR" sz="1050" dirty="0" smtClean="0">
                <a:solidFill>
                  <a:schemeClr val="accent1"/>
                </a:solidFill>
                <a:latin typeface="Century Gothic" pitchFamily="34" charset="0"/>
              </a:rPr>
              <a:t>imagem :André </a:t>
            </a:r>
            <a:r>
              <a:rPr lang="pt-BR" sz="1050" dirty="0" err="1" smtClean="0">
                <a:solidFill>
                  <a:schemeClr val="accent1"/>
                </a:solidFill>
                <a:latin typeface="Century Gothic" pitchFamily="34" charset="0"/>
              </a:rPr>
              <a:t>luis</a:t>
            </a:r>
            <a:r>
              <a:rPr lang="pt-BR" sz="1050" dirty="0" smtClean="0">
                <a:solidFill>
                  <a:schemeClr val="accent1"/>
                </a:solidFill>
                <a:latin typeface="Century Gothic" pitchFamily="34" charset="0"/>
              </a:rPr>
              <a:t> da Silva </a:t>
            </a:r>
            <a:endParaRPr lang="pt-BR" sz="1050" dirty="0"/>
          </a:p>
        </p:txBody>
      </p:sp>
    </p:spTree>
    <p:extLst>
      <p:ext uri="{BB962C8B-B14F-4D97-AF65-F5344CB8AC3E}">
        <p14:creationId xmlns="" xmlns:p14="http://schemas.microsoft.com/office/powerpoint/2010/main" val="6682958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pat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7 -0.00278 C -0.00087 0.19213 -0.12135 0.35209 -0.27066 0.35209 C -0.4217 0.35209 -0.54427 0.19213 -0.54427 -0.00278 C -0.54427 -0.19745 -0.4217 -0.35486 -0.27066 -0.35486 C -0.12135 -0.35486 -0.00087 -0.19745 -0.00087 -0.00278 Z " pathEditMode="relative" rAng="5400000" ptsTypes="fffff">
                                      <p:cBhvr>
                                        <p:cTn id="12" dur="1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170" y="13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08 -0.00023 C -0.00608 0.06474 0.03351 0.11792 0.08212 0.11792 C 0.13055 0.11792 0.17031 0.06474 0.17031 -0.00023 C 0.17031 -0.06543 0.13055 -0.11792 0.08212 -0.11792 C 0.03351 -0.11792 -0.00608 -0.06543 -0.00608 -0.00023 Z " pathEditMode="relative" rAng="5400000" ptsTypes="fffff">
                                      <p:cBhvr>
                                        <p:cTn id="14" dur="10000" spd="-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19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2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114300" y="809625"/>
            <a:ext cx="68278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 u="sng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Andale Mono" pitchFamily="49" charset="0"/>
              </a:rPr>
              <a:t>Estrelas Binárias Astrométricas</a:t>
            </a:r>
            <a:endParaRPr lang="en-US" sz="2800">
              <a:effectLst>
                <a:outerShdw blurRad="38100" dist="38100" dir="2700000" algn="tl">
                  <a:srgbClr val="FFFFFF"/>
                </a:outerShdw>
              </a:effectLst>
              <a:latin typeface="Andale Mono" pitchFamily="49" charset="0"/>
            </a:endParaRPr>
          </a:p>
        </p:txBody>
      </p:sp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533400" y="1600200"/>
            <a:ext cx="32644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Binárias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Astrométricas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Famosas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376238" y="2530475"/>
            <a:ext cx="2632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• Estrela de Barnard</a:t>
            </a:r>
          </a:p>
        </p:txBody>
      </p:sp>
      <p:pic>
        <p:nvPicPr>
          <p:cNvPr id="23554" name="Picture 2" descr="http://www.siteastronomia.com/wp-content/uploads/2014/04/estrela-de-barnar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2996952"/>
            <a:ext cx="3067050" cy="2552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autoUpdateAnimBg="0"/>
      <p:bldP spid="38916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1143000"/>
          </a:xfrm>
        </p:spPr>
        <p:txBody>
          <a:bodyPr/>
          <a:lstStyle/>
          <a:p>
            <a:r>
              <a:rPr lang="pt-BR" dirty="0" smtClean="0">
                <a:solidFill>
                  <a:srgbClr val="FFFF00"/>
                </a:solidFill>
              </a:rPr>
              <a:t>ESTRELAS......</a:t>
            </a:r>
            <a:endParaRPr lang="pt-BR" dirty="0">
              <a:solidFill>
                <a:srgbClr val="FFFF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420888"/>
            <a:ext cx="7859216" cy="3705275"/>
          </a:xfrm>
        </p:spPr>
        <p:txBody>
          <a:bodyPr/>
          <a:lstStyle/>
          <a:p>
            <a:pPr algn="ctr">
              <a:buNone/>
            </a:pPr>
            <a:r>
              <a:rPr lang="pt-BR" dirty="0" smtClean="0">
                <a:solidFill>
                  <a:srgbClr val="FFFF00"/>
                </a:solidFill>
                <a:latin typeface="Times New Roman" pitchFamily="18" charset="0"/>
              </a:rPr>
              <a:t> As estrelas são os tijolos que constituem o Universo. De alguma forma elas nascem e brilham por milhões ou até bilhões de anos até a sua morte que por sua vez originam outras estrelas formando um ciclo de vida estelar. Nós somos apenas restos deixados às margens de uma única estrela, o Sol.</a:t>
            </a:r>
          </a:p>
          <a:p>
            <a:endParaRPr lang="pt-B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114300" y="809625"/>
            <a:ext cx="539121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dirty="0" err="1">
                <a:solidFill>
                  <a:schemeClr val="bg1"/>
                </a:solidFill>
                <a:latin typeface="Andale Mono" pitchFamily="49" charset="0"/>
              </a:rPr>
              <a:t>Estrelas</a:t>
            </a:r>
            <a:r>
              <a:rPr lang="en-US" sz="2800" dirty="0">
                <a:solidFill>
                  <a:schemeClr val="bg1"/>
                </a:solidFill>
                <a:latin typeface="Andale Mono" pitchFamily="49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ndale Mono" pitchFamily="49" charset="0"/>
              </a:rPr>
              <a:t>Binárias</a:t>
            </a:r>
            <a:r>
              <a:rPr lang="en-US" sz="2800" dirty="0">
                <a:solidFill>
                  <a:schemeClr val="bg1"/>
                </a:solidFill>
                <a:latin typeface="Andale Mono" pitchFamily="49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ndale Mono" pitchFamily="49" charset="0"/>
              </a:rPr>
              <a:t>Eclipsantes</a:t>
            </a:r>
            <a:endParaRPr lang="en-US" sz="2800" dirty="0">
              <a:latin typeface="Andale Mono" pitchFamily="49" charset="0"/>
            </a:endParaRP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-53975" y="2895600"/>
            <a:ext cx="9308959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ourier New" pitchFamily="49" charset="0"/>
              </a:rPr>
              <a:t>• </a:t>
            </a:r>
            <a:r>
              <a:rPr lang="en-US" sz="2400" dirty="0">
                <a:solidFill>
                  <a:schemeClr val="bg1"/>
                </a:solidFill>
                <a:latin typeface="Courier New" pitchFamily="49" charset="0"/>
              </a:rPr>
              <a:t>Estrela </a:t>
            </a:r>
            <a:r>
              <a:rPr lang="en-US" sz="2400" dirty="0" err="1">
                <a:solidFill>
                  <a:schemeClr val="bg1"/>
                </a:solidFill>
                <a:latin typeface="Courier New" pitchFamily="49" charset="0"/>
              </a:rPr>
              <a:t>binária</a:t>
            </a:r>
            <a:r>
              <a:rPr lang="en-US" sz="2400" dirty="0">
                <a:solidFill>
                  <a:schemeClr val="bg1"/>
                </a:solidFill>
                <a:latin typeface="Courier New" pitchFamily="49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ourier New" pitchFamily="49" charset="0"/>
              </a:rPr>
              <a:t>muito</a:t>
            </a:r>
            <a:r>
              <a:rPr lang="en-US" sz="2400" dirty="0">
                <a:solidFill>
                  <a:schemeClr val="bg1"/>
                </a:solidFill>
                <a:latin typeface="Courier New" pitchFamily="49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ourier New" pitchFamily="49" charset="0"/>
              </a:rPr>
              <a:t>cerrada</a:t>
            </a:r>
            <a:r>
              <a:rPr lang="en-US" sz="2400" dirty="0">
                <a:solidFill>
                  <a:schemeClr val="bg1"/>
                </a:solidFill>
                <a:latin typeface="Courier New" pitchFamily="49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ourier New" pitchFamily="49" charset="0"/>
              </a:rPr>
              <a:t>cujas</a:t>
            </a:r>
            <a:r>
              <a:rPr lang="en-US" sz="2400" dirty="0">
                <a:solidFill>
                  <a:schemeClr val="bg1"/>
                </a:solidFill>
                <a:latin typeface="Courier New" pitchFamily="49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ourier New" pitchFamily="49" charset="0"/>
              </a:rPr>
              <a:t>componentes</a:t>
            </a:r>
            <a:r>
              <a:rPr lang="en-US" sz="2400" dirty="0">
                <a:solidFill>
                  <a:schemeClr val="bg1"/>
                </a:solidFill>
                <a:latin typeface="Courier New" pitchFamily="49" charset="0"/>
              </a:rPr>
              <a:t> </a:t>
            </a:r>
          </a:p>
          <a:p>
            <a:r>
              <a:rPr lang="en-US" sz="2400" dirty="0">
                <a:solidFill>
                  <a:schemeClr val="bg1"/>
                </a:solidFill>
                <a:latin typeface="Courier New" pitchFamily="49" charset="0"/>
              </a:rPr>
              <a:t>  </a:t>
            </a:r>
            <a:r>
              <a:rPr lang="en-US" sz="2400" dirty="0" err="1">
                <a:solidFill>
                  <a:schemeClr val="bg1"/>
                </a:solidFill>
                <a:latin typeface="Courier New" pitchFamily="49" charset="0"/>
              </a:rPr>
              <a:t>não</a:t>
            </a:r>
            <a:r>
              <a:rPr lang="en-US" sz="2400" dirty="0">
                <a:solidFill>
                  <a:schemeClr val="bg1"/>
                </a:solidFill>
                <a:latin typeface="Courier New" pitchFamily="49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ourier New" pitchFamily="49" charset="0"/>
              </a:rPr>
              <a:t>podem</a:t>
            </a:r>
            <a:r>
              <a:rPr lang="en-US" sz="2400" dirty="0">
                <a:solidFill>
                  <a:schemeClr val="bg1"/>
                </a:solidFill>
                <a:latin typeface="Courier New" pitchFamily="49" charset="0"/>
              </a:rPr>
              <a:t> ser </a:t>
            </a:r>
            <a:r>
              <a:rPr lang="en-US" sz="2400" dirty="0" err="1">
                <a:solidFill>
                  <a:schemeClr val="bg1"/>
                </a:solidFill>
                <a:latin typeface="Courier New" pitchFamily="49" charset="0"/>
              </a:rPr>
              <a:t>separadas</a:t>
            </a:r>
            <a:r>
              <a:rPr lang="en-US" sz="2400" dirty="0">
                <a:solidFill>
                  <a:schemeClr val="bg1"/>
                </a:solidFill>
                <a:latin typeface="Courier New" pitchFamily="49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ourier New" pitchFamily="49" charset="0"/>
              </a:rPr>
              <a:t>opticamente</a:t>
            </a:r>
            <a:r>
              <a:rPr lang="en-US" sz="2400" dirty="0">
                <a:solidFill>
                  <a:schemeClr val="bg1"/>
                </a:solidFill>
                <a:latin typeface="Courier New" pitchFamily="49" charset="0"/>
              </a:rPr>
              <a:t> , e </a:t>
            </a:r>
            <a:r>
              <a:rPr lang="en-US" sz="2400" dirty="0" err="1">
                <a:solidFill>
                  <a:schemeClr val="bg1"/>
                </a:solidFill>
                <a:latin typeface="Courier New" pitchFamily="49" charset="0"/>
              </a:rPr>
              <a:t>cuja</a:t>
            </a:r>
            <a:r>
              <a:rPr lang="en-US" sz="2400" dirty="0">
                <a:solidFill>
                  <a:schemeClr val="bg1"/>
                </a:solidFill>
                <a:latin typeface="Courier New" pitchFamily="49" charset="0"/>
              </a:rPr>
              <a:t> </a:t>
            </a:r>
          </a:p>
          <a:p>
            <a:r>
              <a:rPr lang="en-US" sz="2400" dirty="0">
                <a:solidFill>
                  <a:schemeClr val="bg1"/>
                </a:solidFill>
                <a:latin typeface="Courier New" pitchFamily="49" charset="0"/>
              </a:rPr>
              <a:t>  </a:t>
            </a:r>
            <a:r>
              <a:rPr lang="en-US" sz="2400" dirty="0" err="1">
                <a:solidFill>
                  <a:schemeClr val="bg1"/>
                </a:solidFill>
                <a:latin typeface="Courier New" pitchFamily="49" charset="0"/>
              </a:rPr>
              <a:t>natureza</a:t>
            </a:r>
            <a:r>
              <a:rPr lang="en-US" sz="2400" dirty="0">
                <a:solidFill>
                  <a:schemeClr val="bg1"/>
                </a:solidFill>
                <a:latin typeface="Courier New" pitchFamily="49" charset="0"/>
              </a:rPr>
              <a:t> se </a:t>
            </a:r>
            <a:r>
              <a:rPr lang="en-US" sz="2400" dirty="0" err="1">
                <a:solidFill>
                  <a:schemeClr val="bg1"/>
                </a:solidFill>
                <a:latin typeface="Courier New" pitchFamily="49" charset="0"/>
              </a:rPr>
              <a:t>comprova</a:t>
            </a:r>
            <a:r>
              <a:rPr lang="en-US" sz="2400" dirty="0">
                <a:solidFill>
                  <a:schemeClr val="bg1"/>
                </a:solidFill>
                <a:latin typeface="Courier New" pitchFamily="49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ourier New" pitchFamily="49" charset="0"/>
              </a:rPr>
              <a:t>pela</a:t>
            </a:r>
            <a:r>
              <a:rPr lang="en-US" sz="2400" dirty="0">
                <a:solidFill>
                  <a:schemeClr val="bg1"/>
                </a:solidFill>
                <a:latin typeface="Courier New" pitchFamily="49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ourier New" pitchFamily="49" charset="0"/>
              </a:rPr>
              <a:t>variação</a:t>
            </a:r>
            <a:r>
              <a:rPr lang="en-US" sz="2400" dirty="0">
                <a:solidFill>
                  <a:schemeClr val="bg1"/>
                </a:solidFill>
                <a:latin typeface="Courier New" pitchFamily="49" charset="0"/>
              </a:rPr>
              <a:t> de </a:t>
            </a:r>
            <a:r>
              <a:rPr lang="en-US" sz="2400" dirty="0" err="1">
                <a:solidFill>
                  <a:schemeClr val="bg1"/>
                </a:solidFill>
                <a:latin typeface="Courier New" pitchFamily="49" charset="0"/>
              </a:rPr>
              <a:t>luz</a:t>
            </a:r>
            <a:r>
              <a:rPr lang="en-US" sz="2400" dirty="0">
                <a:solidFill>
                  <a:schemeClr val="bg1"/>
                </a:solidFill>
                <a:latin typeface="Courier New" pitchFamily="49" charset="0"/>
              </a:rPr>
              <a:t> </a:t>
            </a:r>
          </a:p>
          <a:p>
            <a:r>
              <a:rPr lang="en-US" sz="2400" dirty="0">
                <a:solidFill>
                  <a:schemeClr val="bg1"/>
                </a:solidFill>
                <a:latin typeface="Courier New" pitchFamily="49" charset="0"/>
              </a:rPr>
              <a:t>  </a:t>
            </a:r>
            <a:r>
              <a:rPr lang="en-US" sz="2400" dirty="0" err="1">
                <a:solidFill>
                  <a:schemeClr val="bg1"/>
                </a:solidFill>
                <a:latin typeface="Courier New" pitchFamily="49" charset="0"/>
              </a:rPr>
              <a:t>causada</a:t>
            </a:r>
            <a:r>
              <a:rPr lang="en-US" sz="2400" dirty="0">
                <a:solidFill>
                  <a:schemeClr val="bg1"/>
                </a:solidFill>
                <a:latin typeface="Courier New" pitchFamily="49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ourier New" pitchFamily="49" charset="0"/>
              </a:rPr>
              <a:t>pelos</a:t>
            </a:r>
            <a:r>
              <a:rPr lang="en-US" sz="2400" dirty="0">
                <a:solidFill>
                  <a:schemeClr val="bg1"/>
                </a:solidFill>
                <a:latin typeface="Courier New" pitchFamily="49" charset="0"/>
              </a:rPr>
              <a:t> eclipses </a:t>
            </a:r>
            <a:r>
              <a:rPr lang="en-US" sz="2400" dirty="0" err="1">
                <a:solidFill>
                  <a:schemeClr val="bg1"/>
                </a:solidFill>
                <a:latin typeface="Courier New" pitchFamily="49" charset="0"/>
              </a:rPr>
              <a:t>mútuos</a:t>
            </a:r>
            <a:r>
              <a:rPr lang="en-US" sz="2400" dirty="0">
                <a:solidFill>
                  <a:schemeClr val="bg1"/>
                </a:solidFill>
                <a:latin typeface="Courier New" pitchFamily="49" charset="0"/>
              </a:rPr>
              <a:t> das </a:t>
            </a:r>
            <a:r>
              <a:rPr lang="en-US" sz="2400" dirty="0" err="1">
                <a:solidFill>
                  <a:schemeClr val="bg1"/>
                </a:solidFill>
                <a:latin typeface="Courier New" pitchFamily="49" charset="0"/>
              </a:rPr>
              <a:t>componentes</a:t>
            </a:r>
            <a:r>
              <a:rPr lang="en-US" sz="2400" dirty="0">
                <a:solidFill>
                  <a:schemeClr val="bg1"/>
                </a:solidFill>
                <a:latin typeface="Courier New" pitchFamily="49" charset="0"/>
              </a:rPr>
              <a:t>.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114300" y="809625"/>
            <a:ext cx="538801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dirty="0" err="1">
                <a:solidFill>
                  <a:schemeClr val="bg1"/>
                </a:solidFill>
                <a:latin typeface="Andale Mono" pitchFamily="49" charset="0"/>
              </a:rPr>
              <a:t>Estrelas</a:t>
            </a:r>
            <a:r>
              <a:rPr lang="en-US" sz="2800" dirty="0">
                <a:solidFill>
                  <a:schemeClr val="bg1"/>
                </a:solidFill>
                <a:latin typeface="Andale Mono" pitchFamily="49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ndale Mono" pitchFamily="49" charset="0"/>
              </a:rPr>
              <a:t>Binárias</a:t>
            </a:r>
            <a:r>
              <a:rPr lang="en-US" sz="2800" dirty="0">
                <a:solidFill>
                  <a:schemeClr val="bg1"/>
                </a:solidFill>
                <a:latin typeface="Andale Mono" pitchFamily="49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ndale Mono" pitchFamily="49" charset="0"/>
              </a:rPr>
              <a:t>Eclipsantes</a:t>
            </a:r>
            <a:endParaRPr lang="en-US" sz="2800" dirty="0">
              <a:latin typeface="Andale Mono" pitchFamily="49" charset="0"/>
            </a:endParaRP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533400" y="1600200"/>
            <a:ext cx="318959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- </a:t>
            </a:r>
            <a:r>
              <a:rPr lang="en-US" dirty="0" err="1">
                <a:solidFill>
                  <a:srgbClr val="FF0000"/>
                </a:solidFill>
              </a:rPr>
              <a:t>Binárias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Eclipsantes</a:t>
            </a:r>
            <a:r>
              <a:rPr lang="en-US" dirty="0">
                <a:solidFill>
                  <a:srgbClr val="FF0000"/>
                </a:solidFill>
              </a:rPr>
              <a:t> “</a:t>
            </a:r>
            <a:r>
              <a:rPr lang="en-US" dirty="0" err="1">
                <a:solidFill>
                  <a:srgbClr val="FF0000"/>
                </a:solidFill>
              </a:rPr>
              <a:t>Famosas</a:t>
            </a:r>
            <a:r>
              <a:rPr lang="en-US" dirty="0">
                <a:solidFill>
                  <a:srgbClr val="FF0000"/>
                </a:solidFill>
              </a:rPr>
              <a:t>”</a:t>
            </a:r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304800" y="2286000"/>
            <a:ext cx="40465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•</a:t>
            </a:r>
            <a:r>
              <a:rPr lang="pt-BR">
                <a:solidFill>
                  <a:srgbClr val="FFFFFF"/>
                </a:solidFill>
              </a:rPr>
              <a:t> Algol - A Estrela do Demônio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914400" y="3657600"/>
            <a:ext cx="77501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i="1">
                <a:solidFill>
                  <a:schemeClr val="bg1"/>
                </a:solidFill>
              </a:rPr>
              <a:t>Sua variabilidade de brilho foi descoberta em 1667</a:t>
            </a:r>
          </a:p>
          <a:p>
            <a:pPr algn="ctr"/>
            <a:r>
              <a:rPr lang="en-US" i="1">
                <a:solidFill>
                  <a:schemeClr val="bg1"/>
                </a:solidFill>
              </a:rPr>
              <a:t>pelo astrônomo italiano Geminiano Montanari (1633 - 1687) </a:t>
            </a:r>
          </a:p>
        </p:txBody>
      </p:sp>
      <p:pic>
        <p:nvPicPr>
          <p:cNvPr id="26633" name="Picture 9" descr="D:\equipe-cda\eslley\Estrelas Binárias\algo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764704"/>
            <a:ext cx="8153400" cy="5245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8" grpId="0" autoUpdateAnimBg="0"/>
      <p:bldP spid="26629" grpId="0" autoUpdateAnimBg="0"/>
      <p:bldP spid="26631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114300" y="809625"/>
            <a:ext cx="628248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dirty="0" err="1">
                <a:solidFill>
                  <a:schemeClr val="bg1"/>
                </a:solidFill>
                <a:latin typeface="Andale Mono" pitchFamily="49" charset="0"/>
              </a:rPr>
              <a:t>Estrelas</a:t>
            </a:r>
            <a:r>
              <a:rPr lang="en-US" sz="2800" dirty="0">
                <a:solidFill>
                  <a:schemeClr val="bg1"/>
                </a:solidFill>
                <a:latin typeface="Andale Mono" pitchFamily="49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ndale Mono" pitchFamily="49" charset="0"/>
              </a:rPr>
              <a:t>Binárias</a:t>
            </a:r>
            <a:r>
              <a:rPr lang="en-US" sz="2800" dirty="0">
                <a:solidFill>
                  <a:schemeClr val="bg1"/>
                </a:solidFill>
                <a:latin typeface="Andale Mono" pitchFamily="49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ndale Mono" pitchFamily="49" charset="0"/>
              </a:rPr>
              <a:t>Espectroscópicas</a:t>
            </a:r>
            <a:endParaRPr lang="en-US" sz="2800" dirty="0">
              <a:latin typeface="Andale Mono" pitchFamily="49" charset="0"/>
            </a:endParaRPr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0" y="2590800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ourier New" pitchFamily="49" charset="0"/>
              </a:rPr>
              <a:t>• </a:t>
            </a:r>
            <a:r>
              <a:rPr lang="en-US" sz="2400" dirty="0" err="1">
                <a:solidFill>
                  <a:schemeClr val="bg1"/>
                </a:solidFill>
              </a:rPr>
              <a:t>Quando</a:t>
            </a:r>
            <a:r>
              <a:rPr lang="en-US" sz="2400" dirty="0">
                <a:solidFill>
                  <a:schemeClr val="bg1"/>
                </a:solidFill>
              </a:rPr>
              <a:t> as </a:t>
            </a:r>
            <a:r>
              <a:rPr lang="en-US" sz="2400" dirty="0" err="1">
                <a:solidFill>
                  <a:schemeClr val="bg1"/>
                </a:solidFill>
              </a:rPr>
              <a:t>estrelas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estão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relativamente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próximas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uma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da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outra</a:t>
            </a:r>
            <a:r>
              <a:rPr lang="en-US" sz="2400" dirty="0">
                <a:solidFill>
                  <a:schemeClr val="bg1"/>
                </a:solidFill>
              </a:rPr>
              <a:t> e </a:t>
            </a:r>
            <a:r>
              <a:rPr lang="en-US" sz="2400" dirty="0" err="1">
                <a:solidFill>
                  <a:schemeClr val="bg1"/>
                </a:solidFill>
              </a:rPr>
              <a:t>não</a:t>
            </a:r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     </a:t>
            </a:r>
            <a:r>
              <a:rPr lang="en-US" sz="2400" dirty="0" err="1">
                <a:solidFill>
                  <a:schemeClr val="bg1"/>
                </a:solidFill>
              </a:rPr>
              <a:t>conseguimos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resolvê-las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observando</a:t>
            </a:r>
            <a:r>
              <a:rPr lang="en-US" sz="2400" dirty="0">
                <a:solidFill>
                  <a:schemeClr val="bg1"/>
                </a:solidFill>
              </a:rPr>
              <a:t>-as </a:t>
            </a:r>
            <a:r>
              <a:rPr lang="en-US" sz="2400" dirty="0" err="1">
                <a:solidFill>
                  <a:schemeClr val="bg1"/>
                </a:solidFill>
              </a:rPr>
              <a:t>diretamente</a:t>
            </a:r>
            <a:r>
              <a:rPr lang="en-US" sz="2400" dirty="0">
                <a:solidFill>
                  <a:schemeClr val="bg1"/>
                </a:solidFill>
              </a:rPr>
              <a:t>, </a:t>
            </a:r>
            <a:r>
              <a:rPr lang="en-US" sz="2400" dirty="0" err="1">
                <a:solidFill>
                  <a:schemeClr val="bg1"/>
                </a:solidFill>
              </a:rPr>
              <a:t>analisamos</a:t>
            </a:r>
            <a:r>
              <a:rPr lang="en-US" sz="2400" dirty="0">
                <a:solidFill>
                  <a:schemeClr val="bg1"/>
                </a:solidFill>
              </a:rPr>
              <a:t> o</a:t>
            </a:r>
          </a:p>
          <a:p>
            <a:r>
              <a:rPr lang="en-US" sz="2400" dirty="0">
                <a:solidFill>
                  <a:schemeClr val="bg1"/>
                </a:solidFill>
              </a:rPr>
              <a:t>     </a:t>
            </a:r>
            <a:r>
              <a:rPr lang="en-US" sz="2400" dirty="0" err="1">
                <a:solidFill>
                  <a:schemeClr val="bg1"/>
                </a:solidFill>
              </a:rPr>
              <a:t>espectro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por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elas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emitido</a:t>
            </a:r>
            <a:r>
              <a:rPr lang="en-US" sz="24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0" y="4151313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ourier New" pitchFamily="49" charset="0"/>
              </a:rPr>
              <a:t>• </a:t>
            </a:r>
            <a:r>
              <a:rPr lang="en-US" sz="2400" dirty="0" err="1">
                <a:solidFill>
                  <a:schemeClr val="bg1"/>
                </a:solidFill>
              </a:rPr>
              <a:t>Dependendo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da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posição</a:t>
            </a:r>
            <a:r>
              <a:rPr lang="en-US" sz="2400" dirty="0">
                <a:solidFill>
                  <a:schemeClr val="bg1"/>
                </a:solidFill>
              </a:rPr>
              <a:t> do </a:t>
            </a:r>
            <a:r>
              <a:rPr lang="en-US" sz="2400" dirty="0" err="1">
                <a:solidFill>
                  <a:schemeClr val="bg1"/>
                </a:solidFill>
              </a:rPr>
              <a:t>sistema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em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relação</a:t>
            </a:r>
            <a:r>
              <a:rPr lang="en-US" sz="2400" dirty="0">
                <a:solidFill>
                  <a:schemeClr val="bg1"/>
                </a:solidFill>
              </a:rPr>
              <a:t> à Terra, as </a:t>
            </a:r>
            <a:r>
              <a:rPr lang="en-US" sz="2400" dirty="0" err="1">
                <a:solidFill>
                  <a:schemeClr val="bg1"/>
                </a:solidFill>
              </a:rPr>
              <a:t>estrelas</a:t>
            </a:r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     </a:t>
            </a:r>
            <a:r>
              <a:rPr lang="en-US" sz="2400" dirty="0" err="1">
                <a:solidFill>
                  <a:schemeClr val="bg1"/>
                </a:solidFill>
              </a:rPr>
              <a:t>podem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estar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periodicamente</a:t>
            </a:r>
            <a:r>
              <a:rPr lang="en-US" sz="2400" dirty="0">
                <a:solidFill>
                  <a:schemeClr val="bg1"/>
                </a:solidFill>
              </a:rPr>
              <a:t> se </a:t>
            </a:r>
            <a:r>
              <a:rPr lang="en-US" sz="2400" dirty="0" err="1">
                <a:solidFill>
                  <a:schemeClr val="bg1"/>
                </a:solidFill>
              </a:rPr>
              <a:t>afastando</a:t>
            </a:r>
            <a:r>
              <a:rPr lang="en-US" sz="2400" dirty="0">
                <a:solidFill>
                  <a:schemeClr val="bg1"/>
                </a:solidFill>
              </a:rPr>
              <a:t> e se </a:t>
            </a:r>
            <a:r>
              <a:rPr lang="en-US" sz="2400" dirty="0" err="1">
                <a:solidFill>
                  <a:schemeClr val="bg1"/>
                </a:solidFill>
              </a:rPr>
              <a:t>aproximando</a:t>
            </a:r>
            <a:r>
              <a:rPr lang="en-US" sz="2400" dirty="0">
                <a:solidFill>
                  <a:schemeClr val="bg1"/>
                </a:solidFill>
              </a:rPr>
              <a:t> de </a:t>
            </a:r>
            <a:r>
              <a:rPr lang="en-US" sz="2400" dirty="0" err="1">
                <a:solidFill>
                  <a:schemeClr val="bg1"/>
                </a:solidFill>
              </a:rPr>
              <a:t>nós</a:t>
            </a:r>
            <a:r>
              <a:rPr lang="en-US" sz="2400" dirty="0">
                <a:solidFill>
                  <a:schemeClr val="bg1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 autoUpdateAnimBg="0"/>
      <p:bldP spid="27653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475656" y="548680"/>
            <a:ext cx="58326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Importância das estrelas Binárias para a astronomia ...</a:t>
            </a:r>
            <a:endParaRPr lang="pt-BR" sz="3600" b="1" dirty="0">
              <a:solidFill>
                <a:schemeClr val="bg1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611560" y="2420888"/>
            <a:ext cx="58326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chemeClr val="bg1"/>
                </a:solidFill>
              </a:rPr>
              <a:t>A partir delas conseguimos medir a massa das estrelas </a:t>
            </a:r>
            <a:endParaRPr lang="pt-BR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187624" y="1268760"/>
            <a:ext cx="66967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600" dirty="0" smtClean="0">
                <a:solidFill>
                  <a:schemeClr val="bg1"/>
                </a:solidFill>
              </a:rPr>
              <a:t>        FIM</a:t>
            </a:r>
            <a:endParaRPr lang="pt-BR" sz="9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187624" y="764704"/>
            <a:ext cx="56886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0" dirty="0" smtClean="0">
                <a:solidFill>
                  <a:schemeClr val="bg1"/>
                </a:solidFill>
              </a:rPr>
              <a:t>Referências</a:t>
            </a:r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1259632" y="1988840"/>
            <a:ext cx="612068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  <a:hlinkClick r:id="rId2"/>
              </a:rPr>
              <a:t>http://astronomy-universo.blogspot.com.br/2010/11/sistema-binario-eclipsante-de-anas.html</a:t>
            </a:r>
            <a:endParaRPr lang="pt-BR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  <a:hlinkClick r:id="rId3"/>
              </a:rPr>
              <a:t>http://astro.if.ufrgs.br/bin/binarias.htm</a:t>
            </a:r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  <a:hlinkClick r:id="rId4"/>
              </a:rPr>
              <a:t>http://www.seds.org/billa/psc/img/ptolemybig.gif</a:t>
            </a:r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  <a:hlinkClick r:id="rId5"/>
              </a:rPr>
              <a:t>http://www.hao.ucar.edu/public/education/sp/images/hersch</a:t>
            </a:r>
            <a:endParaRPr lang="en-US" dirty="0" smtClean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r>
              <a:rPr lang="en-US" dirty="0" smtClean="0">
                <a:solidFill>
                  <a:schemeClr val="bg1"/>
                </a:solidFill>
              </a:rPr>
              <a:t>The Cambridge Atlas of Astronomy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- </a:t>
            </a:r>
            <a:r>
              <a:rPr lang="en-US" dirty="0" err="1" smtClean="0">
                <a:solidFill>
                  <a:schemeClr val="bg1"/>
                </a:solidFill>
              </a:rPr>
              <a:t>Dicionário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Enciclopédico</a:t>
            </a:r>
            <a:r>
              <a:rPr lang="en-US" dirty="0" smtClean="0">
                <a:solidFill>
                  <a:schemeClr val="bg1"/>
                </a:solidFill>
              </a:rPr>
              <a:t> de </a:t>
            </a:r>
            <a:r>
              <a:rPr lang="en-US" dirty="0" err="1" smtClean="0">
                <a:solidFill>
                  <a:schemeClr val="bg1"/>
                </a:solidFill>
              </a:rPr>
              <a:t>Astronomia</a:t>
            </a:r>
            <a:r>
              <a:rPr lang="en-US" dirty="0" smtClean="0">
                <a:solidFill>
                  <a:schemeClr val="bg1"/>
                </a:solidFill>
              </a:rPr>
              <a:t> e </a:t>
            </a:r>
            <a:r>
              <a:rPr lang="en-US" dirty="0" err="1" smtClean="0">
                <a:solidFill>
                  <a:schemeClr val="bg1"/>
                </a:solidFill>
              </a:rPr>
              <a:t>Astronáutica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  </a:t>
            </a:r>
            <a:r>
              <a:rPr lang="en-US" dirty="0" err="1" smtClean="0">
                <a:solidFill>
                  <a:schemeClr val="bg1"/>
                </a:solidFill>
              </a:rPr>
              <a:t>Ronaldo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Rogério</a:t>
            </a:r>
            <a:r>
              <a:rPr lang="en-US" dirty="0" smtClean="0">
                <a:solidFill>
                  <a:schemeClr val="bg1"/>
                </a:solidFill>
              </a:rPr>
              <a:t> de </a:t>
            </a:r>
            <a:r>
              <a:rPr lang="en-US" dirty="0" err="1" smtClean="0">
                <a:solidFill>
                  <a:schemeClr val="bg1"/>
                </a:solidFill>
              </a:rPr>
              <a:t>Freitas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Mourão</a:t>
            </a:r>
            <a:endParaRPr lang="en-US" dirty="0" smtClean="0"/>
          </a:p>
          <a:p>
            <a:r>
              <a:rPr lang="en-US" dirty="0" smtClean="0">
                <a:solidFill>
                  <a:schemeClr val="bg1"/>
                </a:solidFill>
                <a:hlinkClick r:id="rId6"/>
              </a:rPr>
              <a:t>http://chandra.harvard.edu/photo/cycle1/0065/0065_xray.jpg</a:t>
            </a:r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pt-B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357188" y="4450985"/>
            <a:ext cx="8358187" cy="1570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just" defTabSz="762000">
              <a:defRPr/>
            </a:pPr>
            <a:r>
              <a:rPr lang="en-US" sz="3200" b="0" dirty="0" err="1" smtClean="0">
                <a:solidFill>
                  <a:srgbClr val="FFFF00"/>
                </a:solidFill>
                <a:latin typeface="Century Gothic" pitchFamily="34" charset="0"/>
              </a:rPr>
              <a:t>Corpos</a:t>
            </a:r>
            <a:r>
              <a:rPr lang="en-US" sz="3200" b="0" dirty="0" smtClean="0">
                <a:solidFill>
                  <a:srgbClr val="FFFF00"/>
                </a:solidFill>
                <a:latin typeface="Century Gothic" pitchFamily="34" charset="0"/>
              </a:rPr>
              <a:t> </a:t>
            </a:r>
            <a:r>
              <a:rPr lang="en-US" sz="3200" b="0" dirty="0" err="1">
                <a:solidFill>
                  <a:srgbClr val="FFFF00"/>
                </a:solidFill>
                <a:latin typeface="Century Gothic" pitchFamily="34" charset="0"/>
              </a:rPr>
              <a:t>gasosos</a:t>
            </a:r>
            <a:r>
              <a:rPr lang="en-US" sz="3200" b="0" dirty="0">
                <a:solidFill>
                  <a:srgbClr val="FFFF00"/>
                </a:solidFill>
                <a:latin typeface="Century Gothic" pitchFamily="34" charset="0"/>
              </a:rPr>
              <a:t> no interior dos </a:t>
            </a:r>
            <a:r>
              <a:rPr lang="en-US" sz="3200" b="0" dirty="0" err="1">
                <a:solidFill>
                  <a:srgbClr val="FFFF00"/>
                </a:solidFill>
                <a:latin typeface="Century Gothic" pitchFamily="34" charset="0"/>
              </a:rPr>
              <a:t>quais</a:t>
            </a:r>
            <a:endParaRPr lang="en-US" sz="3200" b="0" dirty="0">
              <a:solidFill>
                <a:srgbClr val="FFFF00"/>
              </a:solidFill>
              <a:latin typeface="Century Gothic" pitchFamily="34" charset="0"/>
            </a:endParaRPr>
          </a:p>
          <a:p>
            <a:pPr algn="just" defTabSz="762000">
              <a:defRPr/>
            </a:pPr>
            <a:r>
              <a:rPr lang="en-US" sz="3200" b="0" dirty="0" err="1">
                <a:solidFill>
                  <a:srgbClr val="FFFF00"/>
                </a:solidFill>
                <a:latin typeface="Century Gothic" pitchFamily="34" charset="0"/>
              </a:rPr>
              <a:t>ocorrem</a:t>
            </a:r>
            <a:r>
              <a:rPr lang="en-US" sz="3200" b="0" dirty="0">
                <a:solidFill>
                  <a:srgbClr val="FFFF00"/>
                </a:solidFill>
                <a:latin typeface="Century Gothic" pitchFamily="34" charset="0"/>
              </a:rPr>
              <a:t>, </a:t>
            </a:r>
            <a:r>
              <a:rPr lang="en-US" sz="3200" b="0" dirty="0" err="1">
                <a:solidFill>
                  <a:srgbClr val="FFFF00"/>
                </a:solidFill>
                <a:latin typeface="Century Gothic" pitchFamily="34" charset="0"/>
              </a:rPr>
              <a:t>ou</a:t>
            </a:r>
            <a:r>
              <a:rPr lang="en-US" sz="3200" b="0" dirty="0">
                <a:solidFill>
                  <a:srgbClr val="FFFF00"/>
                </a:solidFill>
                <a:latin typeface="Century Gothic" pitchFamily="34" charset="0"/>
              </a:rPr>
              <a:t> </a:t>
            </a:r>
            <a:r>
              <a:rPr lang="en-US" sz="3200" b="0" dirty="0" err="1">
                <a:solidFill>
                  <a:srgbClr val="FFFF00"/>
                </a:solidFill>
                <a:latin typeface="Century Gothic" pitchFamily="34" charset="0"/>
              </a:rPr>
              <a:t>ocorreram</a:t>
            </a:r>
            <a:r>
              <a:rPr lang="en-US" sz="3200" b="0" dirty="0">
                <a:solidFill>
                  <a:srgbClr val="FFFF00"/>
                </a:solidFill>
                <a:latin typeface="Century Gothic" pitchFamily="34" charset="0"/>
              </a:rPr>
              <a:t>, </a:t>
            </a:r>
            <a:r>
              <a:rPr lang="en-US" sz="3200" b="0" dirty="0" err="1">
                <a:solidFill>
                  <a:srgbClr val="FFFF00"/>
                </a:solidFill>
                <a:latin typeface="Century Gothic" pitchFamily="34" charset="0"/>
              </a:rPr>
              <a:t>reações</a:t>
            </a:r>
            <a:r>
              <a:rPr lang="en-US" sz="3200" b="0" dirty="0">
                <a:solidFill>
                  <a:srgbClr val="FFFF00"/>
                </a:solidFill>
                <a:latin typeface="Century Gothic" pitchFamily="34" charset="0"/>
              </a:rPr>
              <a:t> </a:t>
            </a:r>
            <a:endParaRPr lang="en-US" sz="3200" b="0" dirty="0" smtClean="0">
              <a:solidFill>
                <a:srgbClr val="FFFF00"/>
              </a:solidFill>
              <a:latin typeface="Century Gothic" pitchFamily="34" charset="0"/>
            </a:endParaRPr>
          </a:p>
          <a:p>
            <a:pPr algn="just" defTabSz="762000">
              <a:defRPr/>
            </a:pPr>
            <a:r>
              <a:rPr lang="en-US" sz="3200" b="0" dirty="0" smtClean="0">
                <a:solidFill>
                  <a:srgbClr val="FFFF00"/>
                </a:solidFill>
                <a:latin typeface="Century Gothic" pitchFamily="34" charset="0"/>
              </a:rPr>
              <a:t>de </a:t>
            </a:r>
            <a:r>
              <a:rPr lang="en-US" sz="3200" b="0" dirty="0" err="1">
                <a:solidFill>
                  <a:srgbClr val="FFFF00"/>
                </a:solidFill>
                <a:latin typeface="Century Gothic" pitchFamily="34" charset="0"/>
              </a:rPr>
              <a:t>fusão</a:t>
            </a:r>
            <a:r>
              <a:rPr lang="en-US" sz="3200" b="0" dirty="0">
                <a:solidFill>
                  <a:srgbClr val="FFFF00"/>
                </a:solidFill>
                <a:latin typeface="Century Gothic" pitchFamily="34" charset="0"/>
              </a:rPr>
              <a:t> nuclear </a:t>
            </a:r>
            <a:r>
              <a:rPr lang="en-US" sz="3200" b="0" dirty="0" err="1" smtClean="0">
                <a:solidFill>
                  <a:srgbClr val="FFFF00"/>
                </a:solidFill>
                <a:latin typeface="Century Gothic" pitchFamily="34" charset="0"/>
              </a:rPr>
              <a:t>sustentáveis</a:t>
            </a:r>
            <a:endParaRPr lang="en-US" sz="3200" b="0" dirty="0">
              <a:solidFill>
                <a:srgbClr val="FFFF00"/>
              </a:solidFill>
              <a:latin typeface="Century Gothic" pitchFamily="34" charset="0"/>
            </a:endParaRPr>
          </a:p>
        </p:txBody>
      </p:sp>
      <p:sp>
        <p:nvSpPr>
          <p:cNvPr id="25603" name="Rectangle 8"/>
          <p:cNvSpPr>
            <a:spLocks noGrp="1" noChangeArrowheads="1"/>
          </p:cNvSpPr>
          <p:nvPr>
            <p:ph type="title"/>
          </p:nvPr>
        </p:nvSpPr>
        <p:spPr>
          <a:xfrm>
            <a:off x="285750" y="428625"/>
            <a:ext cx="4000500" cy="1371600"/>
          </a:xfrm>
          <a:noFill/>
        </p:spPr>
        <p:txBody>
          <a:bodyPr/>
          <a:lstStyle/>
          <a:p>
            <a:r>
              <a:rPr lang="en-US" dirty="0" err="1" smtClean="0">
                <a:solidFill>
                  <a:srgbClr val="FFFF00"/>
                </a:solidFill>
                <a:latin typeface="Century Gothic" pitchFamily="34" charset="0"/>
              </a:rPr>
              <a:t>Estrelas</a:t>
            </a:r>
            <a:r>
              <a:rPr lang="en-US" dirty="0" smtClean="0">
                <a:solidFill>
                  <a:srgbClr val="FFFF00"/>
                </a:solidFill>
                <a:latin typeface="Century Gothic" pitchFamily="34" charset="0"/>
              </a:rPr>
              <a:t>:</a:t>
            </a:r>
          </a:p>
        </p:txBody>
      </p:sp>
      <p:grpSp>
        <p:nvGrpSpPr>
          <p:cNvPr id="2" name="Grupo 8"/>
          <p:cNvGrpSpPr>
            <a:grpSpLocks noChangeAspect="1"/>
          </p:cNvGrpSpPr>
          <p:nvPr/>
        </p:nvGrpSpPr>
        <p:grpSpPr>
          <a:xfrm>
            <a:off x="5004048" y="-99392"/>
            <a:ext cx="4237232" cy="4326735"/>
            <a:chOff x="3190476" y="1101961"/>
            <a:chExt cx="1705377" cy="1741394"/>
          </a:xfrm>
        </p:grpSpPr>
        <p:sp>
          <p:nvSpPr>
            <p:cNvPr id="6" name="Elipse 5"/>
            <p:cNvSpPr/>
            <p:nvPr/>
          </p:nvSpPr>
          <p:spPr bwMode="auto">
            <a:xfrm>
              <a:off x="3190476" y="1101961"/>
              <a:ext cx="1705377" cy="1741394"/>
            </a:xfrm>
            <a:prstGeom prst="ellipse">
              <a:avLst/>
            </a:prstGeom>
            <a:gradFill flip="none" rotWithShape="1">
              <a:gsLst>
                <a:gs pos="100000">
                  <a:schemeClr val="tx1">
                    <a:alpha val="0"/>
                  </a:schemeClr>
                </a:gs>
                <a:gs pos="100000">
                  <a:schemeClr val="tx1"/>
                </a:gs>
                <a:gs pos="59000">
                  <a:srgbClr val="FF0000">
                    <a:alpha val="89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7" name="Elipse 6"/>
            <p:cNvSpPr>
              <a:spLocks noChangeAspect="1"/>
            </p:cNvSpPr>
            <p:nvPr/>
          </p:nvSpPr>
          <p:spPr bwMode="auto">
            <a:xfrm>
              <a:off x="3471812" y="1446852"/>
              <a:ext cx="1104387" cy="1088645"/>
            </a:xfrm>
            <a:prstGeom prst="ellipse">
              <a:avLst/>
            </a:prstGeom>
            <a:gradFill>
              <a:gsLst>
                <a:gs pos="0">
                  <a:srgbClr val="FFC000">
                    <a:lumMod val="61000"/>
                    <a:lumOff val="39000"/>
                  </a:srgbClr>
                </a:gs>
                <a:gs pos="100000">
                  <a:schemeClr val="tx1">
                    <a:alpha val="0"/>
                  </a:schemeClr>
                </a:gs>
                <a:gs pos="96000">
                  <a:srgbClr val="FF0000"/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3" name="Grupo 8"/>
          <p:cNvGrpSpPr>
            <a:grpSpLocks noChangeAspect="1"/>
          </p:cNvGrpSpPr>
          <p:nvPr/>
        </p:nvGrpSpPr>
        <p:grpSpPr>
          <a:xfrm>
            <a:off x="3995936" y="2785142"/>
            <a:ext cx="1377206" cy="1406296"/>
            <a:chOff x="3190476" y="1107179"/>
            <a:chExt cx="1705377" cy="1741394"/>
          </a:xfrm>
        </p:grpSpPr>
        <p:sp>
          <p:nvSpPr>
            <p:cNvPr id="9" name="Elipse 8"/>
            <p:cNvSpPr/>
            <p:nvPr/>
          </p:nvSpPr>
          <p:spPr bwMode="auto">
            <a:xfrm>
              <a:off x="3190476" y="1107179"/>
              <a:ext cx="1705377" cy="1741394"/>
            </a:xfrm>
            <a:prstGeom prst="ellipse">
              <a:avLst/>
            </a:prstGeom>
            <a:gradFill flip="none" rotWithShape="1">
              <a:gsLst>
                <a:gs pos="100000">
                  <a:schemeClr val="tx1">
                    <a:alpha val="0"/>
                  </a:schemeClr>
                </a:gs>
                <a:gs pos="100000">
                  <a:schemeClr val="tx1"/>
                </a:gs>
                <a:gs pos="53000">
                  <a:srgbClr val="00B0F0"/>
                </a:gs>
              </a:gsLst>
              <a:path path="shap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0" name="Elipse 9"/>
            <p:cNvSpPr>
              <a:spLocks noChangeAspect="1"/>
            </p:cNvSpPr>
            <p:nvPr/>
          </p:nvSpPr>
          <p:spPr bwMode="auto">
            <a:xfrm>
              <a:off x="3482249" y="1437754"/>
              <a:ext cx="1104387" cy="1088645"/>
            </a:xfrm>
            <a:prstGeom prst="ellipse">
              <a:avLst/>
            </a:prstGeom>
            <a:gradFill>
              <a:gsLst>
                <a:gs pos="9000">
                  <a:srgbClr val="CCECFF"/>
                </a:gs>
                <a:gs pos="93000">
                  <a:schemeClr val="tx1">
                    <a:alpha val="0"/>
                  </a:schemeClr>
                </a:gs>
                <a:gs pos="91000">
                  <a:srgbClr val="69D8FF"/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1" name="Elipse 10"/>
          <p:cNvSpPr/>
          <p:nvPr/>
        </p:nvSpPr>
        <p:spPr bwMode="auto">
          <a:xfrm>
            <a:off x="3923928" y="1700808"/>
            <a:ext cx="720000" cy="720000"/>
          </a:xfrm>
          <a:prstGeom prst="ellipse">
            <a:avLst/>
          </a:prstGeom>
          <a:gradFill>
            <a:gsLst>
              <a:gs pos="35000">
                <a:srgbClr val="FFFF00"/>
              </a:gs>
              <a:gs pos="4000">
                <a:schemeClr val="bg1"/>
              </a:gs>
              <a:gs pos="38000">
                <a:srgbClr val="FFC000"/>
              </a:gs>
              <a:gs pos="87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2" name="Text Box 141"/>
          <p:cNvSpPr txBox="1">
            <a:spLocks noChangeArrowheads="1"/>
          </p:cNvSpPr>
          <p:nvPr/>
        </p:nvSpPr>
        <p:spPr bwMode="auto">
          <a:xfrm>
            <a:off x="5796136" y="6407090"/>
            <a:ext cx="333516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pt-BR" sz="1000" dirty="0" smtClean="0">
                <a:solidFill>
                  <a:schemeClr val="accent1"/>
                </a:solidFill>
                <a:latin typeface="Century Gothic" pitchFamily="34" charset="0"/>
              </a:rPr>
              <a:t>Crédito :  André Luiz da Silva/CDA/CDCC/USP</a:t>
            </a:r>
            <a:endParaRPr lang="pt-BR" sz="1000" dirty="0">
              <a:solidFill>
                <a:schemeClr val="accent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  <p:bldP spid="11" grpId="0" animBg="1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1050925" y="7270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pt-BR">
              <a:solidFill>
                <a:schemeClr val="bg1"/>
              </a:solidFill>
            </a:endParaRPr>
          </a:p>
        </p:txBody>
      </p:sp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899592" y="2708920"/>
            <a:ext cx="7315200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000" dirty="0" err="1">
                <a:solidFill>
                  <a:srgbClr val="FFFF00"/>
                </a:solidFill>
                <a:latin typeface="Comic Sans MS" pitchFamily="66" charset="0"/>
              </a:rPr>
              <a:t>Todas</a:t>
            </a:r>
            <a:r>
              <a:rPr lang="en-US" sz="3000" dirty="0">
                <a:solidFill>
                  <a:srgbClr val="FFFF00"/>
                </a:solidFill>
                <a:latin typeface="Comic Sans MS" pitchFamily="66" charset="0"/>
              </a:rPr>
              <a:t> as </a:t>
            </a:r>
            <a:r>
              <a:rPr lang="en-US" sz="3000" dirty="0" err="1">
                <a:solidFill>
                  <a:srgbClr val="FFFF00"/>
                </a:solidFill>
                <a:latin typeface="Comic Sans MS" pitchFamily="66" charset="0"/>
              </a:rPr>
              <a:t>estrelas</a:t>
            </a:r>
            <a:r>
              <a:rPr lang="en-US" sz="3000" dirty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latin typeface="Comic Sans MS" pitchFamily="66" charset="0"/>
              </a:rPr>
              <a:t>que</a:t>
            </a:r>
            <a:r>
              <a:rPr lang="en-US" sz="3000" dirty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latin typeface="Comic Sans MS" pitchFamily="66" charset="0"/>
              </a:rPr>
              <a:t>eu</a:t>
            </a:r>
            <a:r>
              <a:rPr lang="en-US" sz="3000" dirty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latin typeface="Comic Sans MS" pitchFamily="66" charset="0"/>
              </a:rPr>
              <a:t>vejo</a:t>
            </a:r>
            <a:r>
              <a:rPr lang="en-US" sz="3000" dirty="0">
                <a:solidFill>
                  <a:srgbClr val="FFFF00"/>
                </a:solidFill>
                <a:latin typeface="Comic Sans MS" pitchFamily="66" charset="0"/>
              </a:rPr>
              <a:t> no </a:t>
            </a:r>
            <a:r>
              <a:rPr lang="en-US" sz="3000" dirty="0" err="1">
                <a:solidFill>
                  <a:srgbClr val="FFFF00"/>
                </a:solidFill>
                <a:latin typeface="Comic Sans MS" pitchFamily="66" charset="0"/>
              </a:rPr>
              <a:t>céu</a:t>
            </a:r>
            <a:r>
              <a:rPr lang="en-US" sz="3000" dirty="0">
                <a:solidFill>
                  <a:srgbClr val="FFFF00"/>
                </a:solidFill>
                <a:latin typeface="Comic Sans MS" pitchFamily="66" charset="0"/>
              </a:rPr>
              <a:t>,</a:t>
            </a:r>
          </a:p>
          <a:p>
            <a:r>
              <a:rPr lang="en-US" sz="3000" dirty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latin typeface="Comic Sans MS" pitchFamily="66" charset="0"/>
              </a:rPr>
              <a:t>que</a:t>
            </a:r>
            <a:r>
              <a:rPr lang="en-US" sz="3000" dirty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latin typeface="Comic Sans MS" pitchFamily="66" charset="0"/>
              </a:rPr>
              <a:t>parecem</a:t>
            </a:r>
            <a:r>
              <a:rPr lang="en-US" sz="3000" dirty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latin typeface="Comic Sans MS" pitchFamily="66" charset="0"/>
              </a:rPr>
              <a:t>estar</a:t>
            </a:r>
            <a:r>
              <a:rPr lang="en-US" sz="3000" dirty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latin typeface="Comic Sans MS" pitchFamily="66" charset="0"/>
              </a:rPr>
              <a:t>próximas</a:t>
            </a:r>
            <a:r>
              <a:rPr lang="en-US" sz="3000" dirty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latin typeface="Comic Sans MS" pitchFamily="66" charset="0"/>
              </a:rPr>
              <a:t>uma</a:t>
            </a:r>
            <a:r>
              <a:rPr lang="en-US" sz="3000" dirty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latin typeface="Comic Sans MS" pitchFamily="66" charset="0"/>
              </a:rPr>
              <a:t>da</a:t>
            </a:r>
            <a:endParaRPr lang="en-US" sz="3000" dirty="0">
              <a:solidFill>
                <a:srgbClr val="FFFF00"/>
              </a:solidFill>
              <a:latin typeface="Comic Sans MS" pitchFamily="66" charset="0"/>
            </a:endParaRPr>
          </a:p>
          <a:p>
            <a:r>
              <a:rPr lang="en-US" sz="3000" dirty="0">
                <a:solidFill>
                  <a:srgbClr val="FFFF00"/>
                </a:solidFill>
                <a:latin typeface="Comic Sans MS" pitchFamily="66" charset="0"/>
              </a:rPr>
              <a:t>  </a:t>
            </a:r>
            <a:r>
              <a:rPr lang="en-US" sz="3000" dirty="0" err="1">
                <a:solidFill>
                  <a:srgbClr val="FFFF00"/>
                </a:solidFill>
                <a:latin typeface="Comic Sans MS" pitchFamily="66" charset="0"/>
              </a:rPr>
              <a:t>outra</a:t>
            </a:r>
            <a:r>
              <a:rPr lang="en-US" sz="3000" dirty="0">
                <a:solidFill>
                  <a:srgbClr val="FFFF00"/>
                </a:solidFill>
                <a:latin typeface="Comic Sans MS" pitchFamily="66" charset="0"/>
              </a:rPr>
              <a:t>, </a:t>
            </a:r>
            <a:r>
              <a:rPr lang="en-US" sz="3000" dirty="0" err="1">
                <a:solidFill>
                  <a:srgbClr val="FFFF00"/>
                </a:solidFill>
                <a:latin typeface="Comic Sans MS" pitchFamily="66" charset="0"/>
              </a:rPr>
              <a:t>realmente</a:t>
            </a:r>
            <a:r>
              <a:rPr lang="en-US" sz="3000" dirty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latin typeface="Comic Sans MS" pitchFamily="66" charset="0"/>
              </a:rPr>
              <a:t>estão</a:t>
            </a:r>
            <a:r>
              <a:rPr lang="en-US" sz="3000" dirty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latin typeface="Comic Sans MS" pitchFamily="66" charset="0"/>
              </a:rPr>
              <a:t>próximas</a:t>
            </a:r>
            <a:r>
              <a:rPr lang="en-US" sz="3000" dirty="0">
                <a:solidFill>
                  <a:srgbClr val="FFFF00"/>
                </a:solidFill>
                <a:latin typeface="Comic Sans MS" pitchFamily="66" charset="0"/>
              </a:rPr>
              <a:t>?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8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0" y="476672"/>
            <a:ext cx="36420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Andale Mono" pitchFamily="49" charset="0"/>
              </a:rPr>
              <a:t> </a:t>
            </a:r>
            <a:endParaRPr lang="en-US" sz="2800" dirty="0">
              <a:latin typeface="Andale Mono" pitchFamily="49" charset="0"/>
            </a:endParaRPr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517525" y="2479675"/>
            <a:ext cx="738663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 err="1">
                <a:solidFill>
                  <a:srgbClr val="FF0000"/>
                </a:solidFill>
              </a:rPr>
              <a:t>Duas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estrelas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podem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parecer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estar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muito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perto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uma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da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outra</a:t>
            </a:r>
            <a:r>
              <a:rPr lang="en-US" sz="2000" dirty="0">
                <a:solidFill>
                  <a:srgbClr val="FF0000"/>
                </a:solidFill>
              </a:rPr>
              <a:t> no </a:t>
            </a:r>
            <a:r>
              <a:rPr lang="en-US" sz="2000" dirty="0" err="1">
                <a:solidFill>
                  <a:srgbClr val="FF0000"/>
                </a:solidFill>
              </a:rPr>
              <a:t>céu</a:t>
            </a:r>
            <a:r>
              <a:rPr lang="en-US" sz="2000" dirty="0">
                <a:solidFill>
                  <a:srgbClr val="FF0000"/>
                </a:solidFill>
              </a:rPr>
              <a:t>.</a:t>
            </a:r>
          </a:p>
          <a:p>
            <a:endParaRPr lang="en-US" sz="2000" dirty="0">
              <a:solidFill>
                <a:srgbClr val="0066FF"/>
              </a:solidFill>
            </a:endParaRPr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304800" y="3429000"/>
            <a:ext cx="904100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• </a:t>
            </a:r>
            <a:r>
              <a:rPr lang="en-US" sz="2400" dirty="0" err="1">
                <a:solidFill>
                  <a:schemeClr val="bg1"/>
                </a:solidFill>
              </a:rPr>
              <a:t>porque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elas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estão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praticamente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na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mesma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direção</a:t>
            </a:r>
            <a:r>
              <a:rPr lang="en-US" sz="2400" dirty="0">
                <a:solidFill>
                  <a:schemeClr val="bg1"/>
                </a:solidFill>
              </a:rPr>
              <a:t> no </a:t>
            </a:r>
            <a:r>
              <a:rPr lang="en-US" sz="2400" dirty="0" err="1">
                <a:solidFill>
                  <a:schemeClr val="bg1"/>
                </a:solidFill>
              </a:rPr>
              <a:t>céu</a:t>
            </a:r>
            <a:r>
              <a:rPr lang="en-US" sz="2400" dirty="0">
                <a:solidFill>
                  <a:schemeClr val="bg1"/>
                </a:solidFill>
              </a:rPr>
              <a:t>, </a:t>
            </a:r>
            <a:r>
              <a:rPr lang="en-US" sz="2400" dirty="0" err="1">
                <a:solidFill>
                  <a:schemeClr val="bg1"/>
                </a:solidFill>
              </a:rPr>
              <a:t>enquanto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</a:p>
          <a:p>
            <a:r>
              <a:rPr lang="en-US" sz="2400" dirty="0">
                <a:solidFill>
                  <a:schemeClr val="bg1"/>
                </a:solidFill>
              </a:rPr>
              <a:t>  </a:t>
            </a:r>
            <a:r>
              <a:rPr lang="en-US" sz="2400" dirty="0" err="1">
                <a:solidFill>
                  <a:schemeClr val="bg1"/>
                </a:solidFill>
              </a:rPr>
              <a:t>estão</a:t>
            </a:r>
            <a:r>
              <a:rPr lang="en-US" sz="2400" dirty="0">
                <a:solidFill>
                  <a:schemeClr val="bg1"/>
                </a:solidFill>
              </a:rPr>
              <a:t>, </a:t>
            </a:r>
            <a:r>
              <a:rPr lang="en-US" sz="2400" dirty="0" err="1">
                <a:solidFill>
                  <a:schemeClr val="bg1"/>
                </a:solidFill>
              </a:rPr>
              <a:t>na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verdade</a:t>
            </a:r>
            <a:r>
              <a:rPr lang="en-US" sz="2400" dirty="0">
                <a:solidFill>
                  <a:schemeClr val="bg1"/>
                </a:solidFill>
              </a:rPr>
              <a:t>, </a:t>
            </a:r>
            <a:r>
              <a:rPr lang="en-US" sz="2400" dirty="0" err="1">
                <a:solidFill>
                  <a:schemeClr val="bg1"/>
                </a:solidFill>
              </a:rPr>
              <a:t>bem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distantes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uma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da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outra</a:t>
            </a:r>
            <a:r>
              <a:rPr lang="en-US" sz="2400" dirty="0">
                <a:solidFill>
                  <a:schemeClr val="bg1"/>
                </a:solidFill>
              </a:rPr>
              <a:t> ;</a:t>
            </a:r>
          </a:p>
        </p:txBody>
      </p:sp>
      <p:sp>
        <p:nvSpPr>
          <p:cNvPr id="2057" name="AutoShape 9"/>
          <p:cNvSpPr>
            <a:spLocks noChangeArrowheads="1"/>
          </p:cNvSpPr>
          <p:nvPr/>
        </p:nvSpPr>
        <p:spPr bwMode="auto">
          <a:xfrm flipH="1">
            <a:off x="3707904" y="4221088"/>
            <a:ext cx="609600" cy="609600"/>
          </a:xfrm>
          <a:custGeom>
            <a:avLst/>
            <a:gdLst>
              <a:gd name="G0" fmla="+- 9257 0 0"/>
              <a:gd name="G1" fmla="+- 18514 0 0"/>
              <a:gd name="G2" fmla="+- 7200 0 0"/>
              <a:gd name="G3" fmla="*/ 9257 1 2"/>
              <a:gd name="G4" fmla="+- G3 10800 0"/>
              <a:gd name="G5" fmla="+- 21600 9257 18514"/>
              <a:gd name="G6" fmla="+- 18514 7200 0"/>
              <a:gd name="G7" fmla="*/ G6 1 2"/>
              <a:gd name="G8" fmla="*/ 18514 2 1"/>
              <a:gd name="G9" fmla="+- G8 0 21600"/>
              <a:gd name="G10" fmla="*/ 21600 G0 G1"/>
              <a:gd name="G11" fmla="*/ 21600 G4 G1"/>
              <a:gd name="G12" fmla="*/ 21600 G5 G1"/>
              <a:gd name="G13" fmla="*/ 21600 G7 G1"/>
              <a:gd name="G14" fmla="*/ 18514 1 2"/>
              <a:gd name="G15" fmla="+- G5 0 G4"/>
              <a:gd name="G16" fmla="+- G0 0 G4"/>
              <a:gd name="G17" fmla="*/ G2 G15 G16"/>
              <a:gd name="T0" fmla="*/ 15429 w 21600"/>
              <a:gd name="T1" fmla="*/ 0 h 21600"/>
              <a:gd name="T2" fmla="*/ 9257 w 21600"/>
              <a:gd name="T3" fmla="*/ 7200 h 21600"/>
              <a:gd name="T4" fmla="*/ 0 w 21600"/>
              <a:gd name="T5" fmla="*/ 18001 h 21600"/>
              <a:gd name="T6" fmla="*/ 9257 w 21600"/>
              <a:gd name="T7" fmla="*/ 21600 h 21600"/>
              <a:gd name="T8" fmla="*/ 18514 w 21600"/>
              <a:gd name="T9" fmla="*/ 15000 h 21600"/>
              <a:gd name="T10" fmla="*/ 21600 w 21600"/>
              <a:gd name="T11" fmla="*/ 7200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G12 h 21600"/>
              <a:gd name="T20" fmla="*/ G1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4572000" y="4437112"/>
            <a:ext cx="18646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u="sng" dirty="0" err="1">
                <a:solidFill>
                  <a:srgbClr val="CC3300"/>
                </a:solidFill>
                <a:latin typeface="Arial" charset="0"/>
              </a:rPr>
              <a:t>Binárias</a:t>
            </a:r>
            <a:r>
              <a:rPr lang="en-US" u="sng" dirty="0">
                <a:solidFill>
                  <a:srgbClr val="CC3300"/>
                </a:solidFill>
                <a:latin typeface="Arial" charset="0"/>
              </a:rPr>
              <a:t> </a:t>
            </a:r>
            <a:r>
              <a:rPr lang="en-US" u="sng" dirty="0" err="1">
                <a:solidFill>
                  <a:srgbClr val="CC3300"/>
                </a:solidFill>
                <a:latin typeface="Arial" charset="0"/>
              </a:rPr>
              <a:t>Ópticas</a:t>
            </a:r>
            <a:endParaRPr lang="en-US" dirty="0"/>
          </a:p>
        </p:txBody>
      </p:sp>
      <p:graphicFrame>
        <p:nvGraphicFramePr>
          <p:cNvPr id="2061" name="Object 13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1026" name="Slide" r:id="rId3" imgW="6800760" imgH="5086440" progId="PowerPoint.Slide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" grpId="0" autoUpdateAnimBg="0"/>
      <p:bldP spid="2055" grpId="0" autoUpdateAnimBg="0"/>
      <p:bldP spid="2057" grpId="0" animBg="1"/>
      <p:bldP spid="2058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bg1"/>
                </a:solidFill>
              </a:rPr>
              <a:t>Estrelas Duplas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15616" y="2636912"/>
            <a:ext cx="6768752" cy="2880320"/>
          </a:xfrm>
        </p:spPr>
        <p:txBody>
          <a:bodyPr/>
          <a:lstStyle/>
          <a:p>
            <a:pPr>
              <a:buNone/>
            </a:pPr>
            <a:r>
              <a:rPr lang="en-US" dirty="0" err="1" smtClean="0">
                <a:solidFill>
                  <a:srgbClr val="FFFF00"/>
                </a:solidFill>
              </a:rPr>
              <a:t>Duas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estrelas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podem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parecer</a:t>
            </a:r>
            <a:r>
              <a:rPr lang="en-US" dirty="0" smtClean="0">
                <a:solidFill>
                  <a:srgbClr val="FFFF00"/>
                </a:solidFill>
              </a:rPr>
              <a:t>  </a:t>
            </a:r>
            <a:r>
              <a:rPr lang="en-US" dirty="0" err="1" smtClean="0">
                <a:solidFill>
                  <a:srgbClr val="FFFF00"/>
                </a:solidFill>
              </a:rPr>
              <a:t>muito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próximas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uma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da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outra</a:t>
            </a:r>
            <a:r>
              <a:rPr lang="en-US" dirty="0" smtClean="0">
                <a:solidFill>
                  <a:srgbClr val="FFFF00"/>
                </a:solidFill>
              </a:rPr>
              <a:t> no </a:t>
            </a:r>
            <a:r>
              <a:rPr lang="en-US" dirty="0" err="1" smtClean="0">
                <a:solidFill>
                  <a:srgbClr val="FFFF00"/>
                </a:solidFill>
              </a:rPr>
              <a:t>céu</a:t>
            </a:r>
            <a:r>
              <a:rPr lang="en-US" dirty="0" smtClean="0">
                <a:solidFill>
                  <a:srgbClr val="FFFF00"/>
                </a:solidFill>
              </a:rPr>
              <a:t> vistas </a:t>
            </a:r>
            <a:r>
              <a:rPr lang="en-US" dirty="0" err="1" smtClean="0">
                <a:solidFill>
                  <a:srgbClr val="FFFF00"/>
                </a:solidFill>
              </a:rPr>
              <a:t>da</a:t>
            </a:r>
            <a:r>
              <a:rPr lang="en-US" dirty="0" smtClean="0">
                <a:solidFill>
                  <a:srgbClr val="FFFF00"/>
                </a:solidFill>
              </a:rPr>
              <a:t> Terra </a:t>
            </a:r>
            <a:r>
              <a:rPr lang="en-US" dirty="0" err="1" smtClean="0">
                <a:solidFill>
                  <a:srgbClr val="FFFF00"/>
                </a:solidFill>
              </a:rPr>
              <a:t>por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meio</a:t>
            </a:r>
            <a:r>
              <a:rPr lang="en-US" dirty="0" smtClean="0">
                <a:solidFill>
                  <a:srgbClr val="FFFF00"/>
                </a:solidFill>
              </a:rPr>
              <a:t> de um </a:t>
            </a:r>
            <a:r>
              <a:rPr lang="en-US" dirty="0" err="1" smtClean="0">
                <a:solidFill>
                  <a:srgbClr val="FFFF00"/>
                </a:solidFill>
              </a:rPr>
              <a:t>telescópio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</a:p>
          <a:p>
            <a:pPr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pt-B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bg1"/>
                </a:solidFill>
              </a:rPr>
              <a:t>Porque isso acontece ?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 </a:t>
            </a:r>
            <a:r>
              <a:rPr lang="pt-BR" dirty="0">
                <a:solidFill>
                  <a:srgbClr val="FFFF00"/>
                </a:solidFill>
              </a:rPr>
              <a:t>Isto acontece quando as duas estrelas orbitam em torno de um centro de massa comum (baricentro), formando uma estrela </a:t>
            </a:r>
            <a:r>
              <a:rPr lang="pt-BR" dirty="0" smtClean="0">
                <a:solidFill>
                  <a:srgbClr val="FFFF00"/>
                </a:solidFill>
              </a:rPr>
              <a:t>binária,</a:t>
            </a:r>
          </a:p>
          <a:p>
            <a:r>
              <a:rPr lang="pt-BR" dirty="0" smtClean="0">
                <a:solidFill>
                  <a:srgbClr val="FFFF00"/>
                </a:solidFill>
              </a:rPr>
              <a:t> Ou apenas por coincidência, quando as duas estrelas estão alinhadas uma com as outras  (Dupla óptica)</a:t>
            </a:r>
            <a:endParaRPr lang="pt-BR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114300" y="809625"/>
            <a:ext cx="68278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 u="sng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Andale Mono" pitchFamily="49" charset="0"/>
              </a:rPr>
              <a:t>Como diferenciar os dois tipos?</a:t>
            </a:r>
            <a:endParaRPr lang="en-US" sz="2800" u="sng">
              <a:effectLst>
                <a:outerShdw blurRad="38100" dist="38100" dir="2700000" algn="tl">
                  <a:srgbClr val="FFFFFF"/>
                </a:outerShdw>
              </a:effectLst>
              <a:latin typeface="Andale Mono" pitchFamily="49" charset="0"/>
            </a:endParaRPr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517525" y="2479675"/>
            <a:ext cx="779110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</a:rPr>
              <a:t>Observando</a:t>
            </a:r>
            <a:r>
              <a:rPr lang="en-US" sz="3200" dirty="0">
                <a:solidFill>
                  <a:srgbClr val="FF0000"/>
                </a:solidFill>
              </a:rPr>
              <a:t> o </a:t>
            </a:r>
            <a:r>
              <a:rPr lang="en-US" sz="3200" dirty="0" err="1">
                <a:solidFill>
                  <a:srgbClr val="FF0000"/>
                </a:solidFill>
              </a:rPr>
              <a:t>movimento</a:t>
            </a:r>
            <a:r>
              <a:rPr lang="en-US" sz="3200" dirty="0">
                <a:solidFill>
                  <a:srgbClr val="FF0000"/>
                </a:solidFill>
              </a:rPr>
              <a:t> das </a:t>
            </a:r>
            <a:r>
              <a:rPr lang="en-US" sz="3200" dirty="0" err="1">
                <a:solidFill>
                  <a:srgbClr val="FF0000"/>
                </a:solidFill>
              </a:rPr>
              <a:t>estrelas</a:t>
            </a:r>
            <a:r>
              <a:rPr lang="en-US" sz="3200" dirty="0">
                <a:solidFill>
                  <a:srgbClr val="FF0000"/>
                </a:solidFill>
              </a:rPr>
              <a:t> no </a:t>
            </a:r>
            <a:r>
              <a:rPr lang="en-US" sz="3200" dirty="0" err="1" smtClean="0">
                <a:solidFill>
                  <a:srgbClr val="FF0000"/>
                </a:solidFill>
              </a:rPr>
              <a:t>céu</a:t>
            </a:r>
            <a:endParaRPr lang="en-US" sz="3200" dirty="0">
              <a:solidFill>
                <a:srgbClr val="0066FF"/>
              </a:solidFill>
            </a:endParaRP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683568" y="3284984"/>
            <a:ext cx="813690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• No </a:t>
            </a:r>
            <a:r>
              <a:rPr lang="en-US" sz="2800" dirty="0" err="1">
                <a:solidFill>
                  <a:schemeClr val="bg1"/>
                </a:solidFill>
              </a:rPr>
              <a:t>caso</a:t>
            </a:r>
            <a:r>
              <a:rPr lang="en-US" sz="2800" dirty="0">
                <a:solidFill>
                  <a:schemeClr val="bg1"/>
                </a:solidFill>
              </a:rPr>
              <a:t> de </a:t>
            </a:r>
            <a:r>
              <a:rPr lang="en-US" sz="2800" dirty="0" err="1">
                <a:solidFill>
                  <a:schemeClr val="bg1"/>
                </a:solidFill>
              </a:rPr>
              <a:t>estrelas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binárias</a:t>
            </a:r>
            <a:r>
              <a:rPr lang="en-US" sz="2800" dirty="0">
                <a:solidFill>
                  <a:schemeClr val="bg1"/>
                </a:solidFill>
              </a:rPr>
              <a:t>, </a:t>
            </a:r>
            <a:r>
              <a:rPr lang="en-US" sz="2800" dirty="0" err="1">
                <a:solidFill>
                  <a:schemeClr val="bg1"/>
                </a:solidFill>
              </a:rPr>
              <a:t>cada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uma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delas</a:t>
            </a:r>
            <a:r>
              <a:rPr lang="en-US" sz="2800" dirty="0">
                <a:solidFill>
                  <a:schemeClr val="bg1"/>
                </a:solidFill>
              </a:rPr>
              <a:t> se move </a:t>
            </a:r>
            <a:r>
              <a:rPr lang="en-US" sz="2800" dirty="0" err="1">
                <a:solidFill>
                  <a:schemeClr val="bg1"/>
                </a:solidFill>
              </a:rPr>
              <a:t>em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uma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órbita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</a:p>
          <a:p>
            <a:r>
              <a:rPr lang="en-US" sz="2800" dirty="0">
                <a:solidFill>
                  <a:schemeClr val="bg1"/>
                </a:solidFill>
              </a:rPr>
              <a:t>   </a:t>
            </a:r>
            <a:r>
              <a:rPr lang="en-US" sz="2800" dirty="0" err="1">
                <a:solidFill>
                  <a:schemeClr val="bg1"/>
                </a:solidFill>
              </a:rPr>
              <a:t>elíptica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em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torno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da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outra</a:t>
            </a:r>
            <a:r>
              <a:rPr lang="en-US" sz="2800" dirty="0">
                <a:solidFill>
                  <a:schemeClr val="bg1"/>
                </a:solidFill>
              </a:rPr>
              <a:t>, 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114300" y="809625"/>
            <a:ext cx="74707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 u="sng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Andale Mono" pitchFamily="49" charset="0"/>
              </a:rPr>
              <a:t>A descoberta das Estrelas Binárias</a:t>
            </a:r>
            <a:endParaRPr lang="en-US" sz="2800">
              <a:effectLst>
                <a:outerShdw blurRad="38100" dist="38100" dir="2700000" algn="tl">
                  <a:srgbClr val="FFFFFF"/>
                </a:outerShdw>
              </a:effectLst>
              <a:latin typeface="Andale Mono" pitchFamily="49" charset="0"/>
            </a:endParaRP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593725" y="2057400"/>
            <a:ext cx="5045075" cy="1179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dirty="0">
                <a:solidFill>
                  <a:srgbClr val="FF0000"/>
                </a:solidFill>
              </a:rPr>
              <a:t>Claudius </a:t>
            </a:r>
            <a:r>
              <a:rPr lang="en-US" dirty="0" err="1">
                <a:solidFill>
                  <a:srgbClr val="FF0000"/>
                </a:solidFill>
              </a:rPr>
              <a:t>Ptolemaeus</a:t>
            </a:r>
            <a:r>
              <a:rPr lang="en-US" dirty="0">
                <a:solidFill>
                  <a:srgbClr val="FF0000"/>
                </a:solidFill>
              </a:rPr>
              <a:t> - 87 -150 AD 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endParaRPr lang="en-US" dirty="0">
              <a:solidFill>
                <a:srgbClr val="0066FF"/>
              </a:solidFill>
            </a:endParaRPr>
          </a:p>
          <a:p>
            <a:pPr>
              <a:spcBef>
                <a:spcPts val="500"/>
              </a:spcBef>
              <a:spcAft>
                <a:spcPts val="500"/>
              </a:spcAft>
            </a:pPr>
            <a:endParaRPr lang="en-US" dirty="0">
              <a:solidFill>
                <a:srgbClr val="0066FF"/>
              </a:solidFill>
            </a:endParaRPr>
          </a:p>
        </p:txBody>
      </p:sp>
      <p:pic>
        <p:nvPicPr>
          <p:cNvPr id="4101" name="Picture 5" descr="D:\equipe-cda\eslley\Estrelas Binárias\ptolome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76900" y="1371600"/>
            <a:ext cx="2933700" cy="3562350"/>
          </a:xfrm>
          <a:prstGeom prst="rect">
            <a:avLst/>
          </a:prstGeom>
          <a:noFill/>
        </p:spPr>
      </p:pic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63500" y="2720975"/>
            <a:ext cx="570752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chemeClr val="bg1"/>
                </a:solidFill>
              </a:rPr>
              <a:t>Acredita</a:t>
            </a:r>
            <a:r>
              <a:rPr lang="en-US" sz="2400" dirty="0">
                <a:solidFill>
                  <a:schemeClr val="bg1"/>
                </a:solidFill>
              </a:rPr>
              <a:t>-se </a:t>
            </a:r>
            <a:r>
              <a:rPr lang="en-US" sz="2400" dirty="0" err="1">
                <a:solidFill>
                  <a:schemeClr val="bg1"/>
                </a:solidFill>
              </a:rPr>
              <a:t>que</a:t>
            </a:r>
            <a:r>
              <a:rPr lang="en-US" sz="2400" dirty="0">
                <a:solidFill>
                  <a:schemeClr val="bg1"/>
                </a:solidFill>
              </a:rPr>
              <a:t> o </a:t>
            </a:r>
            <a:r>
              <a:rPr lang="en-US" sz="2400" dirty="0" err="1">
                <a:solidFill>
                  <a:schemeClr val="bg1"/>
                </a:solidFill>
              </a:rPr>
              <a:t>termo</a:t>
            </a:r>
            <a:r>
              <a:rPr lang="en-US" sz="2400" dirty="0">
                <a:solidFill>
                  <a:schemeClr val="bg1"/>
                </a:solidFill>
              </a:rPr>
              <a:t> “Estrela </a:t>
            </a:r>
            <a:r>
              <a:rPr lang="en-US" sz="2400" dirty="0" err="1">
                <a:solidFill>
                  <a:schemeClr val="bg1"/>
                </a:solidFill>
              </a:rPr>
              <a:t>Dupla</a:t>
            </a:r>
            <a:r>
              <a:rPr lang="en-US" sz="2400" dirty="0">
                <a:solidFill>
                  <a:schemeClr val="bg1"/>
                </a:solidFill>
              </a:rPr>
              <a:t>”</a:t>
            </a:r>
          </a:p>
          <a:p>
            <a:r>
              <a:rPr lang="en-US" sz="2400" dirty="0" err="1">
                <a:solidFill>
                  <a:schemeClr val="bg1"/>
                </a:solidFill>
              </a:rPr>
              <a:t>foi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utilizado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pela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primeira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vez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por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Ptolomeu</a:t>
            </a:r>
            <a:r>
              <a:rPr lang="en-US" sz="2400" dirty="0">
                <a:solidFill>
                  <a:schemeClr val="bg1"/>
                </a:solidFill>
              </a:rPr>
              <a:t>,</a:t>
            </a:r>
          </a:p>
          <a:p>
            <a:r>
              <a:rPr lang="en-US" sz="2400" dirty="0" err="1">
                <a:solidFill>
                  <a:schemeClr val="bg1"/>
                </a:solidFill>
              </a:rPr>
              <a:t>referindo</a:t>
            </a:r>
            <a:r>
              <a:rPr lang="en-US" sz="2400" dirty="0">
                <a:solidFill>
                  <a:schemeClr val="bg1"/>
                </a:solidFill>
              </a:rPr>
              <a:t>-se as </a:t>
            </a:r>
            <a:r>
              <a:rPr lang="en-US" sz="2400" dirty="0" err="1">
                <a:solidFill>
                  <a:schemeClr val="bg1"/>
                </a:solidFill>
              </a:rPr>
              <a:t>estrelas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υ</a:t>
            </a:r>
            <a:r>
              <a:rPr lang="en-US" sz="2400" baseline="-25000" dirty="0" smtClean="0">
                <a:solidFill>
                  <a:schemeClr val="bg1"/>
                </a:solidFill>
              </a:rPr>
              <a:t>1</a:t>
            </a:r>
            <a:r>
              <a:rPr lang="en-US" sz="2400" dirty="0" smtClean="0">
                <a:solidFill>
                  <a:schemeClr val="bg1"/>
                </a:solidFill>
              </a:rPr>
              <a:t> e υ</a:t>
            </a:r>
            <a:r>
              <a:rPr lang="en-US" sz="2400" baseline="-25000" dirty="0" smtClean="0">
                <a:solidFill>
                  <a:schemeClr val="bg1"/>
                </a:solidFill>
              </a:rPr>
              <a:t>2</a:t>
            </a:r>
            <a:r>
              <a:rPr lang="en-US" sz="2400" dirty="0" smtClean="0">
                <a:solidFill>
                  <a:schemeClr val="bg1"/>
                </a:solidFill>
              </a:rPr>
              <a:t>  </a:t>
            </a:r>
            <a:r>
              <a:rPr lang="en-US" sz="2400" dirty="0">
                <a:solidFill>
                  <a:schemeClr val="bg1"/>
                </a:solidFill>
              </a:rPr>
              <a:t>de </a:t>
            </a:r>
            <a:r>
              <a:rPr lang="en-US" sz="2400" dirty="0" err="1">
                <a:solidFill>
                  <a:schemeClr val="bg1"/>
                </a:solidFill>
              </a:rPr>
              <a:t>Sagitário</a:t>
            </a:r>
            <a:r>
              <a:rPr lang="en-US" sz="2400" dirty="0">
                <a:solidFill>
                  <a:schemeClr val="bg1"/>
                </a:solidFill>
              </a:rPr>
              <a:t>,</a:t>
            </a:r>
          </a:p>
          <a:p>
            <a:r>
              <a:rPr lang="en-US" sz="2400" dirty="0" err="1">
                <a:solidFill>
                  <a:schemeClr val="bg1"/>
                </a:solidFill>
              </a:rPr>
              <a:t>cuja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separação</a:t>
            </a:r>
            <a:r>
              <a:rPr lang="en-US" sz="2400" dirty="0">
                <a:solidFill>
                  <a:schemeClr val="bg1"/>
                </a:solidFill>
              </a:rPr>
              <a:t> angular é de 14 </a:t>
            </a:r>
            <a:r>
              <a:rPr lang="en-US" sz="2400" dirty="0" err="1">
                <a:solidFill>
                  <a:schemeClr val="bg1"/>
                </a:solidFill>
              </a:rPr>
              <a:t>minutos</a:t>
            </a:r>
            <a:r>
              <a:rPr lang="en-US" sz="2400" dirty="0">
                <a:solidFill>
                  <a:schemeClr val="bg1"/>
                </a:solidFill>
              </a:rPr>
              <a:t> de </a:t>
            </a:r>
          </a:p>
          <a:p>
            <a:r>
              <a:rPr lang="en-US" sz="2400" dirty="0" err="1">
                <a:solidFill>
                  <a:schemeClr val="bg1"/>
                </a:solidFill>
              </a:rPr>
              <a:t>arco</a:t>
            </a:r>
            <a:r>
              <a:rPr lang="en-US" sz="2400" dirty="0">
                <a:solidFill>
                  <a:schemeClr val="bg1"/>
                </a:solidFill>
              </a:rPr>
              <a:t>. 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0" y="692696"/>
            <a:ext cx="9144000" cy="5562600"/>
            <a:chOff x="0" y="816"/>
            <a:chExt cx="5760" cy="3504"/>
          </a:xfrm>
        </p:grpSpPr>
        <p:sp>
          <p:nvSpPr>
            <p:cNvPr id="4105" name="Rectangle 9"/>
            <p:cNvSpPr>
              <a:spLocks noChangeArrowheads="1"/>
            </p:cNvSpPr>
            <p:nvPr/>
          </p:nvSpPr>
          <p:spPr bwMode="auto">
            <a:xfrm>
              <a:off x="0" y="816"/>
              <a:ext cx="5760" cy="350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pt-BR"/>
            </a:p>
          </p:txBody>
        </p:sp>
        <p:pic>
          <p:nvPicPr>
            <p:cNvPr id="4106" name="Picture 10" descr="D:\equipe-cda\eslley\Estrelas Binárias\nu sagittarius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28" y="984"/>
              <a:ext cx="4704" cy="300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1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autoUpdateAnimBg="0"/>
      <p:bldP spid="4103" grpId="0" autoUpdateAnimBg="0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</TotalTime>
  <Words>830</Words>
  <Application>Microsoft Office PowerPoint</Application>
  <PresentationFormat>Apresentação na tela (4:3)</PresentationFormat>
  <Paragraphs>112</Paragraphs>
  <Slides>25</Slides>
  <Notes>2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25</vt:i4>
      </vt:variant>
    </vt:vector>
  </HeadingPairs>
  <TitlesOfParts>
    <vt:vector size="27" baseType="lpstr">
      <vt:lpstr>Tema do Office</vt:lpstr>
      <vt:lpstr>Slide</vt:lpstr>
      <vt:lpstr>ESTRELAS DUPLAS </vt:lpstr>
      <vt:lpstr>ESTRELAS......</vt:lpstr>
      <vt:lpstr>Estrelas:</vt:lpstr>
      <vt:lpstr>Slide 4</vt:lpstr>
      <vt:lpstr>Slide 5</vt:lpstr>
      <vt:lpstr>Estrelas Duplas</vt:lpstr>
      <vt:lpstr>Porque isso acontece ?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ESTRELAS DUPLAS</dc:title>
  <dc:creator>Observatório</dc:creator>
  <cp:lastModifiedBy>Observatório</cp:lastModifiedBy>
  <cp:revision>20</cp:revision>
  <dcterms:created xsi:type="dcterms:W3CDTF">2016-06-10T16:12:37Z</dcterms:created>
  <dcterms:modified xsi:type="dcterms:W3CDTF">2016-06-12T00:45:09Z</dcterms:modified>
</cp:coreProperties>
</file>