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1" r:id="rId28"/>
    <p:sldId id="293" r:id="rId29"/>
    <p:sldId id="294" r:id="rId30"/>
    <p:sldId id="295" r:id="rId31"/>
    <p:sldId id="296" r:id="rId32"/>
    <p:sldId id="297" r:id="rId33"/>
    <p:sldId id="298" r:id="rId34"/>
    <p:sldId id="305" r:id="rId35"/>
    <p:sldId id="306" r:id="rId36"/>
    <p:sldId id="307" r:id="rId37"/>
    <p:sldId id="309" r:id="rId38"/>
    <p:sldId id="310" r:id="rId39"/>
    <p:sldId id="311" r:id="rId40"/>
    <p:sldId id="312" r:id="rId41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DejaVu San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DejaVu San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DejaVu San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DejaVu San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DejaVu San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88" y="-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9E4924DD-FFA4-44E9-BE44-C910ED4B52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7DD6ACF-385E-4498-8601-B75B1C5CB803}" type="slidenum">
              <a:rPr lang="pt-BR"/>
              <a:pPr/>
              <a:t>1</a:t>
            </a:fld>
            <a:endParaRPr lang="pt-BR"/>
          </a:p>
        </p:txBody>
      </p:sp>
      <p:sp>
        <p:nvSpPr>
          <p:cNvPr id="4403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3BE6E72-21D1-4CDA-B108-DF542398D23D}" type="slidenum">
              <a:rPr lang="pt-BR"/>
              <a:pPr/>
              <a:t>10</a:t>
            </a:fld>
            <a:endParaRPr lang="pt-BR"/>
          </a:p>
        </p:txBody>
      </p:sp>
      <p:sp>
        <p:nvSpPr>
          <p:cNvPr id="5325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04482BD-6B35-490F-BB8F-BC6DAA32D47F}" type="slidenum">
              <a:rPr lang="pt-BR"/>
              <a:pPr/>
              <a:t>11</a:t>
            </a:fld>
            <a:endParaRPr lang="pt-BR"/>
          </a:p>
        </p:txBody>
      </p:sp>
      <p:sp>
        <p:nvSpPr>
          <p:cNvPr id="5427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2C931BA-1382-4A7A-81BC-DA476725B71B}" type="slidenum">
              <a:rPr lang="pt-BR"/>
              <a:pPr/>
              <a:t>12</a:t>
            </a:fld>
            <a:endParaRPr lang="pt-BR"/>
          </a:p>
        </p:txBody>
      </p:sp>
      <p:sp>
        <p:nvSpPr>
          <p:cNvPr id="5529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BF05069-0DC7-4B68-8210-C9B0DBF58080}" type="slidenum">
              <a:rPr lang="pt-BR"/>
              <a:pPr/>
              <a:t>13</a:t>
            </a:fld>
            <a:endParaRPr lang="pt-BR"/>
          </a:p>
        </p:txBody>
      </p:sp>
      <p:sp>
        <p:nvSpPr>
          <p:cNvPr id="5632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C133EF1-215C-4474-930E-F1418AC451BF}" type="slidenum">
              <a:rPr lang="pt-BR"/>
              <a:pPr/>
              <a:t>14</a:t>
            </a:fld>
            <a:endParaRPr lang="pt-BR"/>
          </a:p>
        </p:txBody>
      </p:sp>
      <p:sp>
        <p:nvSpPr>
          <p:cNvPr id="5734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5600126-1C23-4F2E-AB14-C9F53A3CA322}" type="slidenum">
              <a:rPr lang="pt-BR"/>
              <a:pPr/>
              <a:t>15</a:t>
            </a:fld>
            <a:endParaRPr lang="pt-BR"/>
          </a:p>
        </p:txBody>
      </p:sp>
      <p:sp>
        <p:nvSpPr>
          <p:cNvPr id="5837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4534CE4-6B9E-4D78-960E-20E9E64A6855}" type="slidenum">
              <a:rPr lang="pt-BR"/>
              <a:pPr/>
              <a:t>16</a:t>
            </a:fld>
            <a:endParaRPr lang="pt-BR"/>
          </a:p>
        </p:txBody>
      </p:sp>
      <p:sp>
        <p:nvSpPr>
          <p:cNvPr id="5939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8A5B093-2A56-4FEB-8681-E7ED97DD3D27}" type="slidenum">
              <a:rPr lang="pt-BR"/>
              <a:pPr/>
              <a:t>17</a:t>
            </a:fld>
            <a:endParaRPr lang="pt-BR"/>
          </a:p>
        </p:txBody>
      </p:sp>
      <p:sp>
        <p:nvSpPr>
          <p:cNvPr id="6041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DF57876-C765-421D-9020-8D143912D224}" type="slidenum">
              <a:rPr lang="pt-BR"/>
              <a:pPr/>
              <a:t>18</a:t>
            </a:fld>
            <a:endParaRPr lang="pt-BR"/>
          </a:p>
        </p:txBody>
      </p:sp>
      <p:sp>
        <p:nvSpPr>
          <p:cNvPr id="6144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D8267DE-F3A0-4AFA-88E5-5F2BCC0710D1}" type="slidenum">
              <a:rPr lang="pt-BR"/>
              <a:pPr/>
              <a:t>19</a:t>
            </a:fld>
            <a:endParaRPr lang="pt-BR"/>
          </a:p>
        </p:txBody>
      </p:sp>
      <p:sp>
        <p:nvSpPr>
          <p:cNvPr id="6246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73F3AD0-4552-429F-93F5-1994EA47832D}" type="slidenum">
              <a:rPr lang="pt-BR"/>
              <a:pPr/>
              <a:t>2</a:t>
            </a:fld>
            <a:endParaRPr lang="pt-BR"/>
          </a:p>
        </p:txBody>
      </p:sp>
      <p:sp>
        <p:nvSpPr>
          <p:cNvPr id="4505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4FA1E1D-4043-43C7-9A38-7CEB1FF3FDC5}" type="slidenum">
              <a:rPr lang="pt-BR"/>
              <a:pPr/>
              <a:t>20</a:t>
            </a:fld>
            <a:endParaRPr lang="pt-BR"/>
          </a:p>
        </p:txBody>
      </p:sp>
      <p:sp>
        <p:nvSpPr>
          <p:cNvPr id="6349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73C9B11-A956-4043-80CD-E21FCF16BA0C}" type="slidenum">
              <a:rPr lang="pt-BR"/>
              <a:pPr/>
              <a:t>21</a:t>
            </a:fld>
            <a:endParaRPr lang="pt-BR"/>
          </a:p>
        </p:txBody>
      </p:sp>
      <p:sp>
        <p:nvSpPr>
          <p:cNvPr id="6451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57C34EE-AEFF-4D9E-84E3-C4538A50D441}" type="slidenum">
              <a:rPr lang="pt-BR"/>
              <a:pPr/>
              <a:t>22</a:t>
            </a:fld>
            <a:endParaRPr lang="pt-BR"/>
          </a:p>
        </p:txBody>
      </p:sp>
      <p:sp>
        <p:nvSpPr>
          <p:cNvPr id="6553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ACC47C8-C08B-4390-B97A-C2BAE6266B1F}" type="slidenum">
              <a:rPr lang="pt-BR"/>
              <a:pPr/>
              <a:t>23</a:t>
            </a:fld>
            <a:endParaRPr lang="pt-BR"/>
          </a:p>
        </p:txBody>
      </p:sp>
      <p:sp>
        <p:nvSpPr>
          <p:cNvPr id="6656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FB66C8D-D98F-44C4-9D5E-378E9D766F20}" type="slidenum">
              <a:rPr lang="pt-BR"/>
              <a:pPr/>
              <a:t>24</a:t>
            </a:fld>
            <a:endParaRPr lang="pt-BR"/>
          </a:p>
        </p:txBody>
      </p:sp>
      <p:sp>
        <p:nvSpPr>
          <p:cNvPr id="6758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0522D5B-AA14-4DBB-B136-08E6FEC6AD27}" type="slidenum">
              <a:rPr lang="pt-BR"/>
              <a:pPr/>
              <a:t>25</a:t>
            </a:fld>
            <a:endParaRPr lang="pt-BR"/>
          </a:p>
        </p:txBody>
      </p:sp>
      <p:sp>
        <p:nvSpPr>
          <p:cNvPr id="6861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2F3FF9B-EFCA-4116-9A64-FF27B5B3A125}" type="slidenum">
              <a:rPr lang="pt-BR"/>
              <a:pPr/>
              <a:t>26</a:t>
            </a:fld>
            <a:endParaRPr lang="pt-BR"/>
          </a:p>
        </p:txBody>
      </p:sp>
      <p:sp>
        <p:nvSpPr>
          <p:cNvPr id="6963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62C0D46-E3A1-476B-BD2C-B672EA8EC365}" type="slidenum">
              <a:rPr lang="pt-BR"/>
              <a:pPr/>
              <a:t>27</a:t>
            </a:fld>
            <a:endParaRPr lang="pt-BR"/>
          </a:p>
        </p:txBody>
      </p:sp>
      <p:sp>
        <p:nvSpPr>
          <p:cNvPr id="7065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FD5B64C-0424-4976-8418-E27763569B93}" type="slidenum">
              <a:rPr lang="pt-BR"/>
              <a:pPr/>
              <a:t>28</a:t>
            </a:fld>
            <a:endParaRPr lang="pt-BR"/>
          </a:p>
        </p:txBody>
      </p:sp>
      <p:sp>
        <p:nvSpPr>
          <p:cNvPr id="7168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0119579-C393-49F2-A126-18D368AC6D26}" type="slidenum">
              <a:rPr lang="pt-BR"/>
              <a:pPr/>
              <a:t>29</a:t>
            </a:fld>
            <a:endParaRPr lang="pt-BR"/>
          </a:p>
        </p:txBody>
      </p:sp>
      <p:sp>
        <p:nvSpPr>
          <p:cNvPr id="7270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18EBE75-BC42-44A1-AE87-A03DB0790555}" type="slidenum">
              <a:rPr lang="pt-BR"/>
              <a:pPr/>
              <a:t>3</a:t>
            </a:fld>
            <a:endParaRPr lang="pt-BR"/>
          </a:p>
        </p:txBody>
      </p:sp>
      <p:sp>
        <p:nvSpPr>
          <p:cNvPr id="4608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F908945-5AFA-4997-8139-767E3FA32219}" type="slidenum">
              <a:rPr lang="pt-BR"/>
              <a:pPr/>
              <a:t>30</a:t>
            </a:fld>
            <a:endParaRPr lang="pt-BR"/>
          </a:p>
        </p:txBody>
      </p:sp>
      <p:sp>
        <p:nvSpPr>
          <p:cNvPr id="7373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3DF9EB4-0667-4450-823D-DCBFD6E96274}" type="slidenum">
              <a:rPr lang="pt-BR"/>
              <a:pPr/>
              <a:t>31</a:t>
            </a:fld>
            <a:endParaRPr lang="pt-BR"/>
          </a:p>
        </p:txBody>
      </p:sp>
      <p:sp>
        <p:nvSpPr>
          <p:cNvPr id="7475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E8DD90D-08C5-4843-87BA-F77D01AFC8BC}" type="slidenum">
              <a:rPr lang="pt-BR"/>
              <a:pPr/>
              <a:t>32</a:t>
            </a:fld>
            <a:endParaRPr lang="pt-BR"/>
          </a:p>
        </p:txBody>
      </p:sp>
      <p:sp>
        <p:nvSpPr>
          <p:cNvPr id="7577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578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B050963-B375-499D-8E6A-980F7C838597}" type="slidenum">
              <a:rPr lang="pt-BR"/>
              <a:pPr/>
              <a:t>33</a:t>
            </a:fld>
            <a:endParaRPr lang="pt-BR"/>
          </a:p>
        </p:txBody>
      </p:sp>
      <p:sp>
        <p:nvSpPr>
          <p:cNvPr id="7680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680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753EFEF-C570-4684-8424-1F8A877B3943}" type="slidenum">
              <a:rPr lang="pt-BR"/>
              <a:pPr/>
              <a:t>34</a:t>
            </a:fld>
            <a:endParaRPr lang="pt-BR"/>
          </a:p>
        </p:txBody>
      </p:sp>
      <p:sp>
        <p:nvSpPr>
          <p:cNvPr id="7782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782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93F06C0-22EE-4C85-9260-5712EE8A1FCF}" type="slidenum">
              <a:rPr lang="pt-BR"/>
              <a:pPr/>
              <a:t>35</a:t>
            </a:fld>
            <a:endParaRPr lang="pt-BR"/>
          </a:p>
        </p:txBody>
      </p:sp>
      <p:sp>
        <p:nvSpPr>
          <p:cNvPr id="7885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885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304499E-0CD6-4B69-979F-D44CCDF93649}" type="slidenum">
              <a:rPr lang="pt-BR"/>
              <a:pPr/>
              <a:t>36</a:t>
            </a:fld>
            <a:endParaRPr lang="pt-BR"/>
          </a:p>
        </p:txBody>
      </p:sp>
      <p:sp>
        <p:nvSpPr>
          <p:cNvPr id="7987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987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6167A39-0067-4243-8198-3A9483D3FCFE}" type="slidenum">
              <a:rPr lang="pt-BR"/>
              <a:pPr/>
              <a:t>37</a:t>
            </a:fld>
            <a:endParaRPr lang="pt-BR"/>
          </a:p>
        </p:txBody>
      </p:sp>
      <p:sp>
        <p:nvSpPr>
          <p:cNvPr id="8089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90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1458CA1-B1DA-46AA-B51C-5AF5A52B4F4F}" type="slidenum">
              <a:rPr lang="pt-BR"/>
              <a:pPr/>
              <a:t>38</a:t>
            </a:fld>
            <a:endParaRPr lang="pt-BR"/>
          </a:p>
        </p:txBody>
      </p:sp>
      <p:sp>
        <p:nvSpPr>
          <p:cNvPr id="8192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B47F828-92CB-41A8-BBEE-5B38DF1B072D}" type="slidenum">
              <a:rPr lang="pt-BR"/>
              <a:pPr/>
              <a:t>39</a:t>
            </a:fld>
            <a:endParaRPr lang="pt-BR"/>
          </a:p>
        </p:txBody>
      </p:sp>
      <p:sp>
        <p:nvSpPr>
          <p:cNvPr id="8294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58F4C57-5E15-40F2-B59F-E4763870674F}" type="slidenum">
              <a:rPr lang="pt-BR"/>
              <a:pPr/>
              <a:t>4</a:t>
            </a:fld>
            <a:endParaRPr lang="pt-BR"/>
          </a:p>
        </p:txBody>
      </p:sp>
      <p:sp>
        <p:nvSpPr>
          <p:cNvPr id="4710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1D238DA-B5A5-4AC4-9657-D9C542C01A12}" type="slidenum">
              <a:rPr lang="pt-BR"/>
              <a:pPr/>
              <a:t>40</a:t>
            </a:fld>
            <a:endParaRPr lang="pt-BR"/>
          </a:p>
        </p:txBody>
      </p:sp>
      <p:sp>
        <p:nvSpPr>
          <p:cNvPr id="8397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397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630E16F-B684-49B8-966D-7C206C547BAE}" type="slidenum">
              <a:rPr lang="pt-BR"/>
              <a:pPr/>
              <a:t>5</a:t>
            </a:fld>
            <a:endParaRPr lang="pt-BR"/>
          </a:p>
        </p:txBody>
      </p:sp>
      <p:sp>
        <p:nvSpPr>
          <p:cNvPr id="4813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3BA4273-45F2-4E7D-9C7F-87A402F9F535}" type="slidenum">
              <a:rPr lang="pt-BR"/>
              <a:pPr/>
              <a:t>6</a:t>
            </a:fld>
            <a:endParaRPr lang="pt-BR"/>
          </a:p>
        </p:txBody>
      </p:sp>
      <p:sp>
        <p:nvSpPr>
          <p:cNvPr id="4915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3FC2D52-9E3B-413B-AF40-2520FC3B19E3}" type="slidenum">
              <a:rPr lang="pt-BR"/>
              <a:pPr/>
              <a:t>7</a:t>
            </a:fld>
            <a:endParaRPr lang="pt-BR"/>
          </a:p>
        </p:txBody>
      </p:sp>
      <p:sp>
        <p:nvSpPr>
          <p:cNvPr id="5017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7DEE875-56D3-4094-B550-21DB58268ACB}" type="slidenum">
              <a:rPr lang="pt-BR"/>
              <a:pPr/>
              <a:t>8</a:t>
            </a:fld>
            <a:endParaRPr lang="pt-BR"/>
          </a:p>
        </p:txBody>
      </p:sp>
      <p:sp>
        <p:nvSpPr>
          <p:cNvPr id="5120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B2A593C-93D7-40A5-844A-4A18EF4958B5}" type="slidenum">
              <a:rPr lang="pt-BR"/>
              <a:pPr/>
              <a:t>9</a:t>
            </a:fld>
            <a:endParaRPr lang="pt-BR"/>
          </a:p>
        </p:txBody>
      </p:sp>
      <p:sp>
        <p:nvSpPr>
          <p:cNvPr id="5222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43217-6AA3-4881-8E2B-19B4451002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8EE62-9BDB-41B5-9751-C43B948203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47215-C237-477E-9287-CCA25CCA93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113338" y="1768475"/>
            <a:ext cx="4459287" cy="211455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113338" y="4035425"/>
            <a:ext cx="4459287" cy="211613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454B5-923F-4C6B-998D-55E84A1CF8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5D4A5-A181-4FBC-AFD0-20A2DF5279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8FE4-CD7E-41AF-91F3-2D62D4E658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88875-6C4E-4CFB-A5E0-D734D1BD0F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15948-7FB3-4F28-B6BF-2F2D446CCD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3ED48-FB10-4815-ABC0-384A6726B7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A8528-0D21-4C79-A027-C041C14067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619A2-F320-4A34-8CA8-B3FE4BD32D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C458B-E2CC-4797-AF46-5BEAE8A135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B9C51-CF25-4578-9ED0-6579432DE2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 smtClean="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 smtClean="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3F59EDAA-AC74-4C1A-9908-7E4F2FC61F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ham.net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oao.edu/" TargetMode="External"/><Relationship Id="rId4" Type="http://schemas.openxmlformats.org/officeDocument/2006/relationships/hyperlink" Target="http://sohowww.nascom.nasa.gov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barroslgr@gmail.com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arroslgr@df.ufscar.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568575"/>
            <a:ext cx="9070975" cy="1262063"/>
          </a:xfrm>
        </p:spPr>
        <p:txBody>
          <a:bodyPr/>
          <a:lstStyle/>
          <a:p>
            <a:pPr eaLnBrk="1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z="5600" b="1" smtClean="0">
                <a:solidFill>
                  <a:srgbClr val="FFFF99"/>
                </a:solidFill>
                <a:latin typeface="Comic Sans MS" pitchFamily="64" charset="0"/>
              </a:rPr>
              <a:t>Um Dálmata chamado Sol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51388" y="5391150"/>
            <a:ext cx="4899025" cy="1268413"/>
          </a:xfrm>
        </p:spPr>
        <p:txBody>
          <a:bodyPr tIns="0"/>
          <a:lstStyle/>
          <a:p>
            <a:pPr marL="431800" indent="-323850" algn="r" eaLnBrk="1">
              <a:lnSpc>
                <a:spcPct val="117000"/>
              </a:lnSpc>
              <a:buClr>
                <a:srgbClr val="FFFFFF"/>
              </a:buCl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pt-BR" sz="4000" b="1" smtClean="0">
                <a:latin typeface="Comic Sans MS" pitchFamily="64" charset="0"/>
              </a:rPr>
              <a:t>Luciana Reis</a:t>
            </a:r>
          </a:p>
          <a:p>
            <a:pPr marL="431800" indent="-323850" algn="r" eaLnBrk="1">
              <a:lnSpc>
                <a:spcPct val="117000"/>
              </a:lnSpc>
              <a:buClr>
                <a:srgbClr val="FFFFFF"/>
              </a:buCl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pt-BR" sz="2600" smtClean="0">
                <a:latin typeface="Comic Sans MS" pitchFamily="64" charset="0"/>
              </a:rPr>
              <a:t>barroslgr@df.ufscar.br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-77788" y="7200900"/>
            <a:ext cx="10085388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3335" rIns="0" bIns="0"/>
          <a:lstStyle/>
          <a:p>
            <a:pPr marL="431800" indent="-323850">
              <a:spcBef>
                <a:spcPts val="1425"/>
              </a:spcBef>
              <a:buClr>
                <a:srgbClr val="FFFFFF"/>
              </a:buCl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pt-BR" sz="1500" b="1">
                <a:solidFill>
                  <a:srgbClr val="FFFFFF"/>
                </a:solidFill>
              </a:rPr>
              <a:t>Imagem de fundo: céu observável do Observatório Dietrich Schiel hoje, 10/09/2016 às 21h. Crédito: Stellarium.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39750" y="388938"/>
            <a:ext cx="9070975" cy="1135062"/>
          </a:xfrm>
        </p:spPr>
        <p:txBody>
          <a:bodyPr/>
          <a:lstStyle/>
          <a:p>
            <a:pPr algn="l" eaLnBrk="1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3200" smtClean="0">
                <a:latin typeface="Comic Sans MS" pitchFamily="64" charset="0"/>
              </a:rPr>
              <a:t>Tamanho relativo</a:t>
            </a:r>
          </a:p>
          <a:p>
            <a:pPr algn="l" eaLnBrk="1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endParaRPr lang="pt-BR" sz="3200" smtClean="0">
              <a:latin typeface="Comic Sans MS" pitchFamily="64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52413"/>
            <a:ext cx="6696075" cy="691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435600" y="1008063"/>
            <a:ext cx="1368425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r>
              <a:rPr lang="pt-BR" sz="2000">
                <a:solidFill>
                  <a:srgbClr val="000000"/>
                </a:solidFill>
                <a:latin typeface="Comic Sans MS" pitchFamily="64" charset="0"/>
              </a:rPr>
              <a:t>Mercúrio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7235825"/>
            <a:ext cx="921543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100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>
                <a:solidFill>
                  <a:srgbClr val="FFFFFF"/>
                </a:solidFill>
              </a:rPr>
              <a:t>Crédito da imagem: solarsystem.nasa.gov (adaptado por Luciana Reis/CDCC/CDA).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5435600" y="1655763"/>
            <a:ext cx="1368425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r>
              <a:rPr lang="pt-BR" sz="2000">
                <a:solidFill>
                  <a:srgbClr val="CC0066"/>
                </a:solidFill>
                <a:latin typeface="Comic Sans MS" pitchFamily="64" charset="0"/>
              </a:rPr>
              <a:t>Vênus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5435600" y="2376488"/>
            <a:ext cx="1368425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r>
              <a:rPr lang="pt-BR" sz="2000">
                <a:solidFill>
                  <a:srgbClr val="00CC00"/>
                </a:solidFill>
                <a:latin typeface="Comic Sans MS" pitchFamily="64" charset="0"/>
              </a:rPr>
              <a:t>Terra</a:t>
            </a: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5435600" y="3024188"/>
            <a:ext cx="1368425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r>
              <a:rPr lang="pt-BR" sz="2000">
                <a:solidFill>
                  <a:srgbClr val="FF0000"/>
                </a:solidFill>
                <a:latin typeface="Comic Sans MS" pitchFamily="64" charset="0"/>
              </a:rPr>
              <a:t>Marte</a:t>
            </a:r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435600" y="3708400"/>
            <a:ext cx="1368425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r>
              <a:rPr lang="pt-BR" sz="2000">
                <a:solidFill>
                  <a:srgbClr val="FF9900"/>
                </a:solidFill>
                <a:latin typeface="Comic Sans MS" pitchFamily="64" charset="0"/>
              </a:rPr>
              <a:t>Júpiter</a:t>
            </a:r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5435600" y="4392613"/>
            <a:ext cx="1368425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r>
              <a:rPr lang="pt-BR" sz="2000">
                <a:solidFill>
                  <a:srgbClr val="FFFF00"/>
                </a:solidFill>
                <a:latin typeface="Comic Sans MS" pitchFamily="64" charset="0"/>
              </a:rPr>
              <a:t>Saturno</a:t>
            </a:r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5435600" y="5076825"/>
            <a:ext cx="1368425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r>
              <a:rPr lang="pt-BR" sz="2000">
                <a:solidFill>
                  <a:srgbClr val="66CCFF"/>
                </a:solidFill>
                <a:latin typeface="Comic Sans MS" pitchFamily="64" charset="0"/>
              </a:rPr>
              <a:t>Urano</a:t>
            </a:r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5435600" y="5797550"/>
            <a:ext cx="1368425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r>
              <a:rPr lang="pt-BR" sz="2000">
                <a:solidFill>
                  <a:srgbClr val="663366"/>
                </a:solidFill>
                <a:latin typeface="Comic Sans MS" pitchFamily="64" charset="0"/>
              </a:rPr>
              <a:t>Netuno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684213" y="388938"/>
            <a:ext cx="9070975" cy="1135062"/>
          </a:xfrm>
        </p:spPr>
        <p:txBody>
          <a:bodyPr/>
          <a:lstStyle/>
          <a:p>
            <a:pPr algn="l" eaLnBrk="1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3200" smtClean="0">
                <a:latin typeface="Comic Sans MS" pitchFamily="64" charset="0"/>
              </a:rPr>
              <a:t>Luminosidade</a:t>
            </a:r>
          </a:p>
          <a:p>
            <a:pPr algn="l" eaLnBrk="1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endParaRPr lang="pt-BR" sz="3200" smtClean="0">
              <a:latin typeface="Comic Sans MS" pitchFamily="64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1223963"/>
            <a:ext cx="1439863" cy="161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5788" y="3743325"/>
            <a:ext cx="541337" cy="1211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6119813" y="1944688"/>
            <a:ext cx="1944687" cy="72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pt-BR" sz="3600">
                <a:solidFill>
                  <a:srgbClr val="FFFFFF"/>
                </a:solidFill>
                <a:latin typeface="Comic Sans MS" pitchFamily="64" charset="0"/>
              </a:rPr>
              <a:t>=4x10</a:t>
            </a:r>
            <a:r>
              <a:rPr lang="pt-BR" sz="3600" baseline="33000">
                <a:solidFill>
                  <a:srgbClr val="FFFFFF"/>
                </a:solidFill>
                <a:latin typeface="Comic Sans MS" pitchFamily="64" charset="0"/>
              </a:rPr>
              <a:t>24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6192838" y="4068763"/>
            <a:ext cx="1908175" cy="72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pt-BR" sz="3600">
                <a:solidFill>
                  <a:srgbClr val="FFFFFF"/>
                </a:solidFill>
                <a:latin typeface="Comic Sans MS" pitchFamily="64" charset="0"/>
              </a:rPr>
              <a:t>=2x10</a:t>
            </a:r>
            <a:r>
              <a:rPr lang="pt-BR" sz="3600" baseline="33000">
                <a:solidFill>
                  <a:srgbClr val="FFFFFF"/>
                </a:solidFill>
                <a:latin typeface="Comic Sans MS" pitchFamily="64" charset="0"/>
              </a:rPr>
              <a:t>25</a:t>
            </a: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0" y="7235825"/>
            <a:ext cx="921543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100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>
                <a:solidFill>
                  <a:srgbClr val="FFFFFF"/>
                </a:solidFill>
              </a:rPr>
              <a:t>Crédito da imagem: sdo.gsfc.nasa.gov</a:t>
            </a:r>
          </a:p>
        </p:txBody>
      </p:sp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200" y="1703388"/>
            <a:ext cx="4384675" cy="438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900113" y="2655888"/>
            <a:ext cx="3743325" cy="72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pt-BR" sz="3600">
                <a:solidFill>
                  <a:srgbClr val="800000"/>
                </a:solidFill>
                <a:latin typeface="Comic Sans MS" pitchFamily="64" charset="0"/>
              </a:rPr>
              <a:t>4x10</a:t>
            </a:r>
            <a:r>
              <a:rPr lang="pt-BR" sz="3600" baseline="33000">
                <a:solidFill>
                  <a:srgbClr val="800000"/>
                </a:solidFill>
                <a:latin typeface="Comic Sans MS" pitchFamily="64" charset="0"/>
              </a:rPr>
              <a:t>26</a:t>
            </a:r>
            <a:r>
              <a:rPr lang="pt-BR" sz="3600">
                <a:solidFill>
                  <a:srgbClr val="800000"/>
                </a:solidFill>
                <a:latin typeface="Comic Sans MS" pitchFamily="64" charset="0"/>
              </a:rPr>
              <a:t> W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63" y="1768475"/>
            <a:ext cx="4384675" cy="438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body"/>
          </p:nvPr>
        </p:nvSpPr>
        <p:spPr>
          <a:xfrm>
            <a:off x="5184775" y="760413"/>
            <a:ext cx="4427538" cy="6367462"/>
          </a:xfrm>
        </p:spPr>
        <p:txBody>
          <a:bodyPr anchor="t"/>
          <a:lstStyle/>
          <a:p>
            <a:pPr marL="431800" indent="-323850" algn="l" eaLnBrk="1">
              <a:lnSpc>
                <a:spcPct val="117000"/>
              </a:lnSpc>
              <a:spcBef>
                <a:spcPts val="1425"/>
              </a:spcBef>
              <a:buClr>
                <a:srgbClr val="FFFFFF"/>
              </a:buClr>
              <a:buSzPct val="45000"/>
              <a:buFont typeface="Wingdings" charset="2"/>
              <a:buChar char="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/>
            </a:pPr>
            <a:r>
              <a:rPr lang="pt-BR" sz="2800" dirty="0" smtClean="0">
                <a:latin typeface="Comic Sans MS" pitchFamily="64" charset="0"/>
              </a:rPr>
              <a:t>Hidrogênio: 73.46%</a:t>
            </a:r>
          </a:p>
          <a:p>
            <a:pPr marL="431800" indent="-323850" algn="l" eaLnBrk="1">
              <a:lnSpc>
                <a:spcPct val="117000"/>
              </a:lnSpc>
              <a:spcBef>
                <a:spcPts val="1425"/>
              </a:spcBef>
              <a:buClr>
                <a:srgbClr val="FFFFFF"/>
              </a:buClr>
              <a:buSzPct val="45000"/>
              <a:buFont typeface="Wingdings" charset="2"/>
              <a:buChar char="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/>
            </a:pPr>
            <a:r>
              <a:rPr lang="pt-BR" sz="2800" dirty="0" smtClean="0">
                <a:latin typeface="Comic Sans MS" pitchFamily="64" charset="0"/>
              </a:rPr>
              <a:t>Hélio: 24.85%</a:t>
            </a:r>
          </a:p>
          <a:p>
            <a:pPr marL="431800" indent="-323850" algn="l" eaLnBrk="1">
              <a:lnSpc>
                <a:spcPct val="117000"/>
              </a:lnSpc>
              <a:spcBef>
                <a:spcPts val="1425"/>
              </a:spcBef>
              <a:buClr>
                <a:srgbClr val="FFFFFF"/>
              </a:buClr>
              <a:buSzPct val="45000"/>
              <a:buFont typeface="Wingdings" charset="2"/>
              <a:buChar char="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/>
            </a:pPr>
            <a:r>
              <a:rPr lang="pt-BR" sz="2800" dirty="0" smtClean="0">
                <a:latin typeface="Comic Sans MS" pitchFamily="64" charset="0"/>
              </a:rPr>
              <a:t>Oxigênio</a:t>
            </a:r>
          </a:p>
          <a:p>
            <a:pPr marL="431800" indent="-323850" algn="l" eaLnBrk="1">
              <a:lnSpc>
                <a:spcPct val="117000"/>
              </a:lnSpc>
              <a:spcBef>
                <a:spcPts val="1425"/>
              </a:spcBef>
              <a:buClr>
                <a:srgbClr val="FFFFFF"/>
              </a:buClr>
              <a:buSzPct val="45000"/>
              <a:buFont typeface="Wingdings" charset="2"/>
              <a:buChar char="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/>
            </a:pPr>
            <a:r>
              <a:rPr lang="pt-BR" sz="2800" dirty="0" smtClean="0">
                <a:latin typeface="Comic Sans MS" pitchFamily="64" charset="0"/>
              </a:rPr>
              <a:t>Carbono</a:t>
            </a:r>
          </a:p>
          <a:p>
            <a:pPr marL="431800" indent="-323850" algn="l" eaLnBrk="1">
              <a:lnSpc>
                <a:spcPct val="117000"/>
              </a:lnSpc>
              <a:spcBef>
                <a:spcPts val="1425"/>
              </a:spcBef>
              <a:buClr>
                <a:srgbClr val="FFFFFF"/>
              </a:buClr>
              <a:buSzPct val="45000"/>
              <a:buFont typeface="Wingdings" charset="2"/>
              <a:buChar char="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/>
            </a:pPr>
            <a:r>
              <a:rPr lang="pt-BR" sz="2800" dirty="0" smtClean="0">
                <a:latin typeface="Comic Sans MS" pitchFamily="64" charset="0"/>
              </a:rPr>
              <a:t>Ferro</a:t>
            </a:r>
          </a:p>
          <a:p>
            <a:pPr marL="431800" indent="-323850" algn="l" eaLnBrk="1">
              <a:lnSpc>
                <a:spcPct val="117000"/>
              </a:lnSpc>
              <a:spcBef>
                <a:spcPts val="1425"/>
              </a:spcBef>
              <a:buClr>
                <a:srgbClr val="FFFFFF"/>
              </a:buClr>
              <a:buSzPct val="45000"/>
              <a:buFont typeface="Wingdings" charset="2"/>
              <a:buChar char="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/>
            </a:pPr>
            <a:r>
              <a:rPr lang="pt-BR" sz="2800" dirty="0" smtClean="0">
                <a:latin typeface="Comic Sans MS" pitchFamily="64" charset="0"/>
              </a:rPr>
              <a:t>Neônio</a:t>
            </a:r>
          </a:p>
          <a:p>
            <a:pPr marL="431800" indent="-323850" algn="l" eaLnBrk="1">
              <a:lnSpc>
                <a:spcPct val="117000"/>
              </a:lnSpc>
              <a:spcBef>
                <a:spcPts val="1425"/>
              </a:spcBef>
              <a:buClr>
                <a:srgbClr val="FFFFFF"/>
              </a:buClr>
              <a:buSzPct val="45000"/>
              <a:buFont typeface="Wingdings" charset="2"/>
              <a:buChar char="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/>
            </a:pPr>
            <a:r>
              <a:rPr lang="pt-BR" sz="2800" dirty="0" smtClean="0">
                <a:latin typeface="Comic Sans MS" pitchFamily="64" charset="0"/>
              </a:rPr>
              <a:t>Nitrogênio</a:t>
            </a:r>
          </a:p>
          <a:p>
            <a:pPr marL="431800" indent="-323850" algn="l" eaLnBrk="1">
              <a:lnSpc>
                <a:spcPct val="117000"/>
              </a:lnSpc>
              <a:spcBef>
                <a:spcPts val="1425"/>
              </a:spcBef>
              <a:buClr>
                <a:srgbClr val="FFFFFF"/>
              </a:buClr>
              <a:buSzPct val="45000"/>
              <a:buFont typeface="Wingdings" charset="2"/>
              <a:buChar char="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/>
            </a:pPr>
            <a:r>
              <a:rPr lang="pt-BR" sz="2800" dirty="0" smtClean="0">
                <a:latin typeface="Comic Sans MS" pitchFamily="64" charset="0"/>
              </a:rPr>
              <a:t>Silício</a:t>
            </a:r>
          </a:p>
          <a:p>
            <a:pPr marL="431800" indent="-323850" algn="l" eaLnBrk="1">
              <a:lnSpc>
                <a:spcPct val="117000"/>
              </a:lnSpc>
              <a:spcBef>
                <a:spcPts val="1425"/>
              </a:spcBef>
              <a:buClr>
                <a:srgbClr val="FFFFFF"/>
              </a:buClr>
              <a:buSzPct val="45000"/>
              <a:buFont typeface="Wingdings" charset="2"/>
              <a:buChar char="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/>
            </a:pPr>
            <a:r>
              <a:rPr lang="pt-BR" sz="2800" dirty="0" smtClean="0">
                <a:latin typeface="Comic Sans MS" pitchFamily="64" charset="0"/>
              </a:rPr>
              <a:t>Magnésio</a:t>
            </a:r>
          </a:p>
          <a:p>
            <a:pPr marL="431800" indent="-323850" algn="l" eaLnBrk="1">
              <a:lnSpc>
                <a:spcPct val="117000"/>
              </a:lnSpc>
              <a:spcBef>
                <a:spcPts val="1425"/>
              </a:spcBef>
              <a:buClr>
                <a:srgbClr val="FFFFFF"/>
              </a:buClr>
              <a:buSzPct val="45000"/>
              <a:buFont typeface="Wingdings" charset="2"/>
              <a:buChar char="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/>
            </a:pPr>
            <a:r>
              <a:rPr lang="pt-BR" sz="2800" dirty="0" smtClean="0">
                <a:latin typeface="Comic Sans MS" pitchFamily="64" charset="0"/>
              </a:rPr>
              <a:t>Enxofre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0" y="7235825"/>
            <a:ext cx="921543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100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>
                <a:solidFill>
                  <a:srgbClr val="FFFFFF"/>
                </a:solidFill>
              </a:rPr>
              <a:t>Crédito da imagem: sdo.gsfc.nasa.gov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 idx="1"/>
          </p:nvPr>
        </p:nvSpPr>
        <p:spPr>
          <a:xfrm>
            <a:off x="684213" y="336550"/>
            <a:ext cx="9070975" cy="706438"/>
          </a:xfrm>
        </p:spPr>
        <p:txBody>
          <a:bodyPr tIns="0" anchor="ctr"/>
          <a:lstStyle/>
          <a:p>
            <a:pPr marL="0" indent="0" eaLnBrk="1">
              <a:lnSpc>
                <a:spcPct val="117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3200" dirty="0" smtClean="0">
                <a:latin typeface="Comic Sans MS" pitchFamily="64" charset="0"/>
              </a:rPr>
              <a:t>Composição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7956550" y="4132263"/>
            <a:ext cx="2122488" cy="72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pt-BR" sz="3600">
                <a:solidFill>
                  <a:srgbClr val="FFFFFF"/>
                </a:solidFill>
                <a:latin typeface="Comic Sans MS" pitchFamily="64" charset="0"/>
              </a:rPr>
              <a:t>=1.59%</a:t>
            </a:r>
          </a:p>
        </p:txBody>
      </p:sp>
      <p:sp>
        <p:nvSpPr>
          <p:cNvPr id="13319" name="AutoShape 6"/>
          <p:cNvSpPr>
            <a:spLocks/>
          </p:cNvSpPr>
          <p:nvPr/>
        </p:nvSpPr>
        <p:spPr bwMode="auto">
          <a:xfrm>
            <a:off x="7056438" y="2232025"/>
            <a:ext cx="792162" cy="4751388"/>
          </a:xfrm>
          <a:prstGeom prst="rightBrace">
            <a:avLst>
              <a:gd name="adj1" fmla="val 49983"/>
              <a:gd name="adj2" fmla="val 50000"/>
            </a:avLst>
          </a:prstGeom>
          <a:noFill/>
          <a:ln w="5724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body"/>
          </p:nvPr>
        </p:nvSpPr>
        <p:spPr>
          <a:xfrm>
            <a:off x="252413" y="401638"/>
            <a:ext cx="4427537" cy="1146175"/>
          </a:xfrm>
        </p:spPr>
        <p:txBody>
          <a:bodyPr anchor="t"/>
          <a:lstStyle/>
          <a:p>
            <a:pPr marL="431800" indent="-323850" algn="l" eaLnBrk="1">
              <a:lnSpc>
                <a:spcPct val="117000"/>
              </a:lnSpc>
              <a:spcBef>
                <a:spcPts val="1425"/>
              </a:spcBef>
              <a:buClr>
                <a:srgbClr val="FFFFFF"/>
              </a:buCl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/>
            </a:pPr>
            <a:r>
              <a:rPr lang="pt-BR" sz="3200" smtClean="0">
                <a:latin typeface="Comic Sans MS" pitchFamily="64" charset="0"/>
              </a:rPr>
              <a:t>Estrutura interna e temperatura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1871663"/>
            <a:ext cx="5172075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0" y="7235825"/>
            <a:ext cx="921543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100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>
                <a:solidFill>
                  <a:srgbClr val="FFFFFF"/>
                </a:solidFill>
              </a:rPr>
              <a:t>Crédito da imagem: Picazzio, Enos. O céu que nos Envolve. p159.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5784850" y="2735263"/>
            <a:ext cx="4116388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15900" indent="-215900">
              <a:lnSpc>
                <a:spcPct val="117000"/>
              </a:lnSpc>
              <a:buClr>
                <a:srgbClr val="FFFFFF"/>
              </a:buCl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pt-BR" sz="3600">
                <a:solidFill>
                  <a:srgbClr val="FFFFFF"/>
                </a:solidFill>
                <a:latin typeface="Comic Sans MS" pitchFamily="64" charset="0"/>
              </a:rPr>
              <a:t>Zona Convectiva:</a:t>
            </a:r>
          </a:p>
          <a:p>
            <a:pPr marL="215900" indent="-215900">
              <a:lnSpc>
                <a:spcPct val="117000"/>
              </a:lnSpc>
              <a:buClr>
                <a:srgbClr val="FFFFFF"/>
              </a:buCl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pt-BR" sz="3600">
                <a:solidFill>
                  <a:srgbClr val="FFFFFF"/>
                </a:solidFill>
                <a:latin typeface="Comic Sans MS" pitchFamily="64" charset="0"/>
              </a:rPr>
              <a:t>2 milhões °C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6300788" y="720725"/>
            <a:ext cx="3168650" cy="136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15900" indent="-215900">
              <a:lnSpc>
                <a:spcPct val="117000"/>
              </a:lnSpc>
              <a:buSzPct val="45000"/>
              <a:buFont typeface="Wingdings" charset="2"/>
              <a:buChar char="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pt-BR" sz="3600">
                <a:solidFill>
                  <a:srgbClr val="FFFFFF"/>
                </a:solidFill>
                <a:latin typeface="Comic Sans MS" pitchFamily="64" charset="0"/>
              </a:rPr>
              <a:t>Núcleo:</a:t>
            </a:r>
          </a:p>
          <a:p>
            <a:pPr marL="215900" indent="-215900">
              <a:lnSpc>
                <a:spcPct val="117000"/>
              </a:lnSpc>
              <a:buSzPct val="45000"/>
              <a:buFont typeface="Wingdings" charset="2"/>
              <a:buChar char="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pt-BR" sz="3600">
                <a:solidFill>
                  <a:srgbClr val="FFFFFF"/>
                </a:solidFill>
                <a:latin typeface="Comic Sans MS" pitchFamily="64" charset="0"/>
              </a:rPr>
              <a:t>15 mihões °C</a:t>
            </a: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6227763" y="4643438"/>
            <a:ext cx="3240087" cy="136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15900" indent="-215900">
              <a:lnSpc>
                <a:spcPct val="117000"/>
              </a:lnSpc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pt-BR" sz="3600">
                <a:solidFill>
                  <a:srgbClr val="FFFFFF"/>
                </a:solidFill>
                <a:latin typeface="Comic Sans MS" pitchFamily="64" charset="0"/>
              </a:rPr>
              <a:t>Fotosfera:</a:t>
            </a:r>
          </a:p>
          <a:p>
            <a:pPr marL="215900" indent="-215900">
              <a:lnSpc>
                <a:spcPct val="117000"/>
              </a:lnSpc>
              <a:buSzPct val="45000"/>
              <a:buFont typeface="Wingdings" charset="2"/>
              <a:buChar char="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pt-BR" sz="3600">
                <a:solidFill>
                  <a:srgbClr val="FFFFFF"/>
                </a:solidFill>
                <a:latin typeface="Comic Sans MS" pitchFamily="64" charset="0"/>
              </a:rPr>
              <a:t>5500°C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5288" y="333375"/>
            <a:ext cx="6613525" cy="684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0" y="7235825"/>
            <a:ext cx="921543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100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>
                <a:solidFill>
                  <a:srgbClr val="FFFFFF"/>
                </a:solidFill>
              </a:rPr>
              <a:t>Crédito da imagem: Karttunen, Hannu. Fundamental Astronomy. p264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/>
          </p:nvPr>
        </p:nvSpPr>
        <p:spPr>
          <a:xfrm>
            <a:off x="257175" y="436563"/>
            <a:ext cx="4427538" cy="679450"/>
          </a:xfrm>
        </p:spPr>
        <p:txBody>
          <a:bodyPr anchor="t"/>
          <a:lstStyle/>
          <a:p>
            <a:pPr marL="431800" indent="-323850" algn="l" eaLnBrk="1">
              <a:lnSpc>
                <a:spcPct val="117000"/>
              </a:lnSpc>
              <a:spcBef>
                <a:spcPts val="1425"/>
              </a:spcBef>
              <a:buClr>
                <a:srgbClr val="FFFFFF"/>
              </a:buCl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/>
            </a:pPr>
            <a:r>
              <a:rPr lang="pt-BR" sz="3200" smtClean="0">
                <a:latin typeface="Comic Sans MS" pitchFamily="64" charset="0"/>
              </a:rPr>
              <a:t>Período de rotação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388" y="1511300"/>
            <a:ext cx="4541837" cy="454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6408738" y="1871663"/>
            <a:ext cx="3168650" cy="576262"/>
          </a:xfrm>
          <a:prstGeom prst="leftArrow">
            <a:avLst>
              <a:gd name="adj1" fmla="val 50000"/>
              <a:gd name="adj2" fmla="val 137466"/>
            </a:avLst>
          </a:prstGeom>
          <a:solidFill>
            <a:srgbClr val="729FCF"/>
          </a:solidFill>
          <a:ln w="9525">
            <a:solidFill>
              <a:srgbClr val="3465A4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 rot="10800000">
            <a:off x="107950" y="3636963"/>
            <a:ext cx="3168650" cy="576262"/>
          </a:xfrm>
          <a:prstGeom prst="leftArrow">
            <a:avLst>
              <a:gd name="adj1" fmla="val 50000"/>
              <a:gd name="adj2" fmla="val 137466"/>
            </a:avLst>
          </a:prstGeom>
          <a:solidFill>
            <a:srgbClr val="729FCF"/>
          </a:solidFill>
          <a:ln w="9525">
            <a:solidFill>
              <a:srgbClr val="3465A4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6659563" y="2484438"/>
            <a:ext cx="3168650" cy="72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pt-BR" sz="3600">
                <a:solidFill>
                  <a:srgbClr val="FFFFFF"/>
                </a:solidFill>
                <a:latin typeface="Comic Sans MS" pitchFamily="64" charset="0"/>
              </a:rPr>
              <a:t>Pólos: 34 dias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107950" y="4356100"/>
            <a:ext cx="3779838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pt-BR" sz="3600">
                <a:solidFill>
                  <a:srgbClr val="FFFFFF"/>
                </a:solidFill>
                <a:latin typeface="Comic Sans MS" pitchFamily="64" charset="0"/>
              </a:rPr>
              <a:t>Equador: 25 dias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0" y="7235825"/>
            <a:ext cx="921543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100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>
                <a:solidFill>
                  <a:srgbClr val="FFFFFF"/>
                </a:solidFill>
              </a:rPr>
              <a:t>Crédito da imagem: planetary-science.org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603500"/>
            <a:ext cx="9070975" cy="1984375"/>
          </a:xfrm>
        </p:spPr>
        <p:txBody>
          <a:bodyPr/>
          <a:lstStyle/>
          <a:p>
            <a:pPr eaLnBrk="1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z="5600" smtClean="0">
                <a:solidFill>
                  <a:srgbClr val="FFFF99"/>
                </a:solidFill>
                <a:latin typeface="Comic Sans MS" pitchFamily="64" charset="0"/>
              </a:rPr>
              <a:t>Mas no que o Sol se parece com um cão dálmata?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589213"/>
            <a:ext cx="9070975" cy="1262062"/>
          </a:xfrm>
        </p:spPr>
        <p:txBody>
          <a:bodyPr/>
          <a:lstStyle/>
          <a:p>
            <a:pPr eaLnBrk="1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z="5600" smtClean="0">
                <a:solidFill>
                  <a:srgbClr val="FFFF99"/>
                </a:solidFill>
                <a:latin typeface="Comic Sans MS" pitchFamily="64" charset="0"/>
              </a:rPr>
              <a:t>Na unicidade das manchas!!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body"/>
          </p:nvPr>
        </p:nvSpPr>
        <p:spPr>
          <a:xfrm>
            <a:off x="252413" y="473075"/>
            <a:ext cx="9431337" cy="750888"/>
          </a:xfrm>
        </p:spPr>
        <p:txBody>
          <a:bodyPr anchor="t"/>
          <a:lstStyle/>
          <a:p>
            <a:pPr marL="431800" indent="-323850" algn="l" eaLnBrk="1">
              <a:lnSpc>
                <a:spcPct val="117000"/>
              </a:lnSpc>
              <a:spcBef>
                <a:spcPts val="1425"/>
              </a:spcBef>
              <a:buClr>
                <a:srgbClr val="FFFFFF"/>
              </a:buCl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3200" smtClean="0">
                <a:latin typeface="Comic Sans MS" pitchFamily="64" charset="0"/>
              </a:rPr>
              <a:t>Cão dálmata: manchas como impressões digitais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0" y="7235825"/>
            <a:ext cx="921543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100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>
                <a:solidFill>
                  <a:srgbClr val="FFFFFF"/>
                </a:solidFill>
              </a:rPr>
              <a:t>Créditos: dailymail.co.uk e luvmydogs.com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3" y="1152525"/>
            <a:ext cx="4757737" cy="347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388" y="3470275"/>
            <a:ext cx="5256212" cy="3838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body"/>
          </p:nvPr>
        </p:nvSpPr>
        <p:spPr>
          <a:xfrm>
            <a:off x="144463" y="293688"/>
            <a:ext cx="9070975" cy="822325"/>
          </a:xfrm>
        </p:spPr>
        <p:txBody>
          <a:bodyPr anchor="t"/>
          <a:lstStyle/>
          <a:p>
            <a:pPr marL="431800" indent="-323850" algn="l" eaLnBrk="1">
              <a:lnSpc>
                <a:spcPct val="117000"/>
              </a:lnSpc>
              <a:spcBef>
                <a:spcPts val="1425"/>
              </a:spcBef>
              <a:buClr>
                <a:srgbClr val="FFFFFF"/>
              </a:buCl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3600" smtClean="0">
                <a:latin typeface="Comic Sans MS" pitchFamily="64" charset="0"/>
              </a:rPr>
              <a:t>Sol: suas manchas também são únicas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563" y="1116013"/>
            <a:ext cx="5616575" cy="561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0" y="7235825"/>
            <a:ext cx="921543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100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>
                <a:solidFill>
                  <a:srgbClr val="FFFFFF"/>
                </a:solidFill>
              </a:rPr>
              <a:t>Crédito da imagem: SOHO - Solar and Heliospheric Observatory.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620838"/>
            <a:ext cx="9070975" cy="4672012"/>
          </a:xfrm>
        </p:spPr>
        <p:txBody>
          <a:bodyPr/>
          <a:lstStyle/>
          <a:p>
            <a:pPr eaLnBrk="1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mtClean="0">
                <a:solidFill>
                  <a:srgbClr val="FFFF99"/>
                </a:solidFill>
                <a:latin typeface="Comic Sans MS" pitchFamily="64" charset="0"/>
              </a:rPr>
              <a:t>“Muito além, nos confins inexplorados da região mais brega da Borda Ocidental desta Galáxia, há um</a:t>
            </a:r>
            <a:br>
              <a:rPr lang="pt-BR" smtClean="0">
                <a:solidFill>
                  <a:srgbClr val="FFFF99"/>
                </a:solidFill>
                <a:latin typeface="Comic Sans MS" pitchFamily="64" charset="0"/>
              </a:rPr>
            </a:br>
            <a:r>
              <a:rPr lang="pt-BR" smtClean="0">
                <a:solidFill>
                  <a:srgbClr val="FFFF99"/>
                </a:solidFill>
                <a:latin typeface="Comic Sans MS" pitchFamily="64" charset="0"/>
              </a:rPr>
              <a:t>pequeno sol amarelo e esquecido.”</a:t>
            </a:r>
            <a:br>
              <a:rPr lang="pt-BR" smtClean="0">
                <a:solidFill>
                  <a:srgbClr val="FFFF99"/>
                </a:solidFill>
                <a:latin typeface="Comic Sans MS" pitchFamily="64" charset="0"/>
              </a:rPr>
            </a:br>
            <a:r>
              <a:rPr lang="pt-BR" smtClean="0">
                <a:solidFill>
                  <a:srgbClr val="FFFF99"/>
                </a:solidFill>
                <a:latin typeface="Comic Sans MS" pitchFamily="64" charset="0"/>
              </a:rPr>
              <a:t>                          (Douglas Adams)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711450"/>
            <a:ext cx="9070975" cy="1984375"/>
          </a:xfrm>
        </p:spPr>
        <p:txBody>
          <a:bodyPr/>
          <a:lstStyle/>
          <a:p>
            <a:pPr eaLnBrk="1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z="5600" smtClean="0">
                <a:solidFill>
                  <a:srgbClr val="FFFF99"/>
                </a:solidFill>
                <a:latin typeface="Comic Sans MS" pitchFamily="64" charset="0"/>
              </a:rPr>
              <a:t>Mas o que são as manchas solares?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body"/>
          </p:nvPr>
        </p:nvSpPr>
        <p:spPr>
          <a:xfrm>
            <a:off x="215900" y="365125"/>
            <a:ext cx="9070975" cy="750888"/>
          </a:xfrm>
        </p:spPr>
        <p:txBody>
          <a:bodyPr anchor="t"/>
          <a:lstStyle/>
          <a:p>
            <a:pPr marL="431800" indent="-323850" algn="l" eaLnBrk="1">
              <a:lnSpc>
                <a:spcPct val="117000"/>
              </a:lnSpc>
              <a:spcBef>
                <a:spcPts val="1425"/>
              </a:spcBef>
              <a:buClr>
                <a:srgbClr val="FFFFFF"/>
              </a:buCl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3600" smtClean="0">
                <a:latin typeface="Comic Sans MS" pitchFamily="64" charset="0"/>
              </a:rPr>
              <a:t>Regiões mais escuras na superfície solar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3" y="1258888"/>
            <a:ext cx="3929062" cy="284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0" y="7235825"/>
            <a:ext cx="921543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100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>
                <a:solidFill>
                  <a:srgbClr val="FFFFFF"/>
                </a:solidFill>
              </a:rPr>
              <a:t>Créditos: Picazzio, Enos. O céu que nos Envolve. p155. e sdo.gsfc.nasa.gov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4325" y="4194175"/>
            <a:ext cx="6948488" cy="293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9000" y="1331913"/>
            <a:ext cx="4767263" cy="275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647700" y="265113"/>
            <a:ext cx="9070975" cy="779462"/>
          </a:xfrm>
        </p:spPr>
        <p:txBody>
          <a:bodyPr/>
          <a:lstStyle/>
          <a:p>
            <a:pPr algn="l" eaLnBrk="1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z="3600" smtClean="0">
                <a:latin typeface="Comic Sans MS" pitchFamily="64" charset="0"/>
              </a:rPr>
              <a:t>Estrutura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1758950"/>
            <a:ext cx="6911975" cy="4576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360363" y="3060700"/>
            <a:ext cx="3527425" cy="503238"/>
          </a:xfrm>
          <a:prstGeom prst="rightArrow">
            <a:avLst>
              <a:gd name="adj1" fmla="val 50000"/>
              <a:gd name="adj2" fmla="val 175236"/>
            </a:avLst>
          </a:prstGeom>
          <a:solidFill>
            <a:srgbClr val="FFFF99"/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3557" name="AutoShape 4"/>
          <p:cNvSpPr>
            <a:spLocks noChangeArrowheads="1"/>
          </p:cNvSpPr>
          <p:nvPr/>
        </p:nvSpPr>
        <p:spPr bwMode="auto">
          <a:xfrm rot="10800000">
            <a:off x="4105275" y="4933950"/>
            <a:ext cx="3527425" cy="503238"/>
          </a:xfrm>
          <a:prstGeom prst="rightArrow">
            <a:avLst>
              <a:gd name="adj1" fmla="val 50000"/>
              <a:gd name="adj2" fmla="val 175236"/>
            </a:avLst>
          </a:prstGeom>
          <a:solidFill>
            <a:srgbClr val="FFFF99"/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252413" y="3492500"/>
            <a:ext cx="4248150" cy="72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pt-BR" sz="3600">
                <a:solidFill>
                  <a:srgbClr val="FFFFFF"/>
                </a:solidFill>
                <a:latin typeface="Comic Sans MS" pitchFamily="64" charset="0"/>
              </a:rPr>
              <a:t>Umbra: 3500°C</a:t>
            </a:r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4068763" y="5364163"/>
            <a:ext cx="4248150" cy="72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pt-BR" sz="3600">
                <a:solidFill>
                  <a:srgbClr val="FFFFFF"/>
                </a:solidFill>
                <a:latin typeface="Comic Sans MS" pitchFamily="64" charset="0"/>
              </a:rPr>
              <a:t>Penumbra: 4000°C</a:t>
            </a:r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0" y="7235825"/>
            <a:ext cx="921543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100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>
                <a:solidFill>
                  <a:srgbClr val="FFFFFF"/>
                </a:solidFill>
              </a:rPr>
              <a:t>Crédito da imagem: sdo.gsfc.nasa.gov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body"/>
          </p:nvPr>
        </p:nvSpPr>
        <p:spPr>
          <a:xfrm>
            <a:off x="252413" y="473075"/>
            <a:ext cx="9070975" cy="534988"/>
          </a:xfrm>
        </p:spPr>
        <p:txBody>
          <a:bodyPr anchor="t"/>
          <a:lstStyle/>
          <a:p>
            <a:pPr marL="431800" indent="-323850" algn="l" eaLnBrk="1">
              <a:lnSpc>
                <a:spcPct val="117000"/>
              </a:lnSpc>
              <a:spcBef>
                <a:spcPts val="1425"/>
              </a:spcBef>
              <a:buClr>
                <a:srgbClr val="FFFFFF"/>
              </a:buCl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3600" smtClean="0">
                <a:latin typeface="Comic Sans MS" pitchFamily="64" charset="0"/>
              </a:rPr>
              <a:t>Mas são escuras mesmo?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888" y="1476375"/>
            <a:ext cx="3929062" cy="284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0" y="7235825"/>
            <a:ext cx="921543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100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>
                <a:solidFill>
                  <a:srgbClr val="FFFFFF"/>
                </a:solidFill>
              </a:rPr>
              <a:t>Créditos: Picazzio, Enos. O céu que nos Envolve. p155 e nasa.gov </a:t>
            </a: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4625" y="3203575"/>
            <a:ext cx="3816350" cy="381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2820988"/>
            <a:ext cx="9070975" cy="1262062"/>
          </a:xfrm>
        </p:spPr>
        <p:txBody>
          <a:bodyPr/>
          <a:lstStyle/>
          <a:p>
            <a:pPr eaLnBrk="1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z="5600" smtClean="0">
                <a:solidFill>
                  <a:srgbClr val="FFFF99"/>
                </a:solidFill>
                <a:latin typeface="Comic Sans MS" pitchFamily="64" charset="0"/>
              </a:rPr>
              <a:t>Como elas são formadas?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2424113"/>
            <a:ext cx="9070975" cy="1984375"/>
          </a:xfrm>
        </p:spPr>
        <p:txBody>
          <a:bodyPr/>
          <a:lstStyle/>
          <a:p>
            <a:pPr eaLnBrk="1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z="5600" smtClean="0">
                <a:solidFill>
                  <a:srgbClr val="FFFF99"/>
                </a:solidFill>
                <a:latin typeface="Comic Sans MS" pitchFamily="64" charset="0"/>
              </a:rPr>
              <a:t>Magnetismo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body"/>
          </p:nvPr>
        </p:nvSpPr>
        <p:spPr>
          <a:xfrm>
            <a:off x="215900" y="328613"/>
            <a:ext cx="9070975" cy="679450"/>
          </a:xfrm>
        </p:spPr>
        <p:txBody>
          <a:bodyPr anchor="t"/>
          <a:lstStyle/>
          <a:p>
            <a:pPr marL="431800" indent="-323850" algn="l" eaLnBrk="1">
              <a:lnSpc>
                <a:spcPct val="117000"/>
              </a:lnSpc>
              <a:spcBef>
                <a:spcPts val="1425"/>
              </a:spcBef>
              <a:buClr>
                <a:srgbClr val="FFFFFF"/>
              </a:buCl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3600" smtClean="0">
                <a:latin typeface="Comic Sans MS" pitchFamily="64" charset="0"/>
              </a:rPr>
              <a:t>Campo magnético uniforme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2066925"/>
            <a:ext cx="5249862" cy="398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4275" y="2627313"/>
            <a:ext cx="3095625" cy="309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0" y="7235825"/>
            <a:ext cx="921543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100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>
                <a:solidFill>
                  <a:srgbClr val="FFFFFF"/>
                </a:solidFill>
              </a:rPr>
              <a:t>Créditos: nasa.gov e bbc.co.uk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647700" y="301625"/>
            <a:ext cx="9070975" cy="779463"/>
          </a:xfrm>
        </p:spPr>
        <p:txBody>
          <a:bodyPr/>
          <a:lstStyle/>
          <a:p>
            <a:pPr algn="l" eaLnBrk="1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z="3600" smtClean="0">
                <a:latin typeface="Comic Sans MS" pitchFamily="64" charset="0"/>
              </a:rPr>
              <a:t>Campo Magnético do Sol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1222375"/>
            <a:ext cx="9540875" cy="4841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0" y="7235825"/>
            <a:ext cx="921543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100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>
                <a:solidFill>
                  <a:srgbClr val="FFFFFF"/>
                </a:solidFill>
              </a:rPr>
              <a:t>Crédito da imagem: Chaisson, E, McMillan, S. Astronomy Today (adaptado).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533650"/>
            <a:ext cx="9070975" cy="1262063"/>
          </a:xfrm>
        </p:spPr>
        <p:txBody>
          <a:bodyPr/>
          <a:lstStyle/>
          <a:p>
            <a:pPr eaLnBrk="1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z="5600" smtClean="0">
                <a:solidFill>
                  <a:srgbClr val="FFFF99"/>
                </a:solidFill>
                <a:latin typeface="Comic Sans MS" pitchFamily="64" charset="0"/>
              </a:rPr>
              <a:t>História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body"/>
          </p:nvPr>
        </p:nvSpPr>
        <p:spPr>
          <a:xfrm>
            <a:off x="252413" y="509588"/>
            <a:ext cx="9070975" cy="606425"/>
          </a:xfrm>
        </p:spPr>
        <p:txBody>
          <a:bodyPr anchor="t"/>
          <a:lstStyle/>
          <a:p>
            <a:pPr marL="431800" indent="-323850" algn="l" eaLnBrk="1">
              <a:lnSpc>
                <a:spcPct val="117000"/>
              </a:lnSpc>
              <a:spcBef>
                <a:spcPts val="1425"/>
              </a:spcBef>
              <a:buClr>
                <a:srgbClr val="FFFFFF"/>
              </a:buCl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3600" smtClean="0">
                <a:latin typeface="Comic Sans MS" pitchFamily="64" charset="0"/>
              </a:rPr>
              <a:t>Primeiros registros: chineses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650" y="1500188"/>
            <a:ext cx="7124700" cy="475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0" y="7235825"/>
            <a:ext cx="921543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100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>
                <a:solidFill>
                  <a:srgbClr val="FFFFFF"/>
                </a:solidFill>
              </a:rPr>
              <a:t>Crédito da imagem: universetoday.com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28938"/>
            <a:ext cx="9070975" cy="1262062"/>
          </a:xfrm>
        </p:spPr>
        <p:txBody>
          <a:bodyPr/>
          <a:lstStyle/>
          <a:p>
            <a:pPr eaLnBrk="1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z="5600" smtClean="0">
                <a:solidFill>
                  <a:srgbClr val="FFFF99"/>
                </a:solidFill>
                <a:latin typeface="Comic Sans MS" pitchFamily="64" charset="0"/>
              </a:rPr>
              <a:t>O que é o Sol?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228600"/>
            <a:ext cx="9070975" cy="850900"/>
          </a:xfrm>
        </p:spPr>
        <p:txBody>
          <a:bodyPr/>
          <a:lstStyle/>
          <a:p>
            <a:pPr algn="l" eaLnBrk="1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z="3600" smtClean="0">
                <a:latin typeface="Comic Sans MS" pitchFamily="64" charset="0"/>
              </a:rPr>
              <a:t>Galileo Galilei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8" y="1368425"/>
            <a:ext cx="3524250" cy="447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213" y="503238"/>
            <a:ext cx="3816350" cy="296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551238"/>
            <a:ext cx="3441700" cy="350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0" y="7235825"/>
            <a:ext cx="921543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100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>
                <a:solidFill>
                  <a:srgbClr val="FFFFFF"/>
                </a:solidFill>
              </a:rPr>
              <a:t>Créditos: wikipedia.org e domínio público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body"/>
          </p:nvPr>
        </p:nvSpPr>
        <p:spPr>
          <a:xfrm>
            <a:off x="144463" y="365125"/>
            <a:ext cx="9070975" cy="750888"/>
          </a:xfrm>
        </p:spPr>
        <p:txBody>
          <a:bodyPr anchor="t"/>
          <a:lstStyle/>
          <a:p>
            <a:pPr marL="431800" indent="-323850" algn="l" eaLnBrk="1">
              <a:lnSpc>
                <a:spcPct val="117000"/>
              </a:lnSpc>
              <a:spcBef>
                <a:spcPts val="1425"/>
              </a:spcBef>
              <a:buClr>
                <a:srgbClr val="FFFFFF"/>
              </a:buCl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3600" smtClean="0">
                <a:latin typeface="Comic Sans MS" pitchFamily="64" charset="0"/>
              </a:rPr>
              <a:t>Samuel Heinrich Schwabe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3" y="1871663"/>
            <a:ext cx="3024187" cy="428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0" y="7235825"/>
            <a:ext cx="921543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100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>
                <a:solidFill>
                  <a:srgbClr val="FFFFFF"/>
                </a:solidFill>
              </a:rPr>
              <a:t>Crédito da imagem: wikipedia.org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4716463" y="2519363"/>
            <a:ext cx="4679950" cy="151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15900" indent="-215900">
              <a:lnSpc>
                <a:spcPct val="117000"/>
              </a:lnSpc>
              <a:buClr>
                <a:srgbClr val="FFFFFF"/>
              </a:buCl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pt-BR" sz="3600">
                <a:solidFill>
                  <a:srgbClr val="FFFFFF"/>
                </a:solidFill>
                <a:latin typeface="Comic Sans MS" pitchFamily="64" charset="0"/>
              </a:rPr>
              <a:t>1826-1843: </a:t>
            </a:r>
          </a:p>
          <a:p>
            <a:pPr marL="215900" indent="-215900">
              <a:lnSpc>
                <a:spcPct val="117000"/>
              </a:lnSpc>
              <a:buClr>
                <a:srgbClr val="FFFFFF"/>
              </a:buCl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pt-BR" sz="3600">
                <a:solidFill>
                  <a:srgbClr val="FFFFFF"/>
                </a:solidFill>
                <a:latin typeface="Comic Sans MS" pitchFamily="64" charset="0"/>
              </a:rPr>
              <a:t>17 anos observando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body"/>
          </p:nvPr>
        </p:nvSpPr>
        <p:spPr>
          <a:xfrm>
            <a:off x="215900" y="328613"/>
            <a:ext cx="9070975" cy="750887"/>
          </a:xfrm>
        </p:spPr>
        <p:txBody>
          <a:bodyPr anchor="t"/>
          <a:lstStyle/>
          <a:p>
            <a:pPr marL="431800" indent="-323850" algn="l" eaLnBrk="1">
              <a:lnSpc>
                <a:spcPct val="117000"/>
              </a:lnSpc>
              <a:spcBef>
                <a:spcPts val="1425"/>
              </a:spcBef>
              <a:buClr>
                <a:srgbClr val="FFFFFF"/>
              </a:buCl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3600" smtClean="0">
                <a:latin typeface="Comic Sans MS" pitchFamily="64" charset="0"/>
              </a:rPr>
              <a:t>Johann Rudolf Wolf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655763"/>
            <a:ext cx="3144838" cy="454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7288" y="993775"/>
            <a:ext cx="4560887" cy="620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0" y="7235825"/>
            <a:ext cx="921543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100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>
                <a:solidFill>
                  <a:srgbClr val="FFFFFF"/>
                </a:solidFill>
              </a:rPr>
              <a:t>Créditos: wikipedia.org e nasa.gov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body"/>
          </p:nvPr>
        </p:nvSpPr>
        <p:spPr>
          <a:xfrm>
            <a:off x="252413" y="473075"/>
            <a:ext cx="9070975" cy="750888"/>
          </a:xfrm>
        </p:spPr>
        <p:txBody>
          <a:bodyPr anchor="t"/>
          <a:lstStyle/>
          <a:p>
            <a:pPr marL="431800" indent="-323850" algn="l" eaLnBrk="1">
              <a:lnSpc>
                <a:spcPct val="117000"/>
              </a:lnSpc>
              <a:spcBef>
                <a:spcPts val="1425"/>
              </a:spcBef>
              <a:buClr>
                <a:srgbClr val="FFFFFF"/>
              </a:buCl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3600" smtClean="0">
                <a:latin typeface="Comic Sans MS" pitchFamily="64" charset="0"/>
              </a:rPr>
              <a:t>Ciclo Solar e Eventos na Terra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" y="1171575"/>
            <a:ext cx="9532938" cy="570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0" y="7235825"/>
            <a:ext cx="921543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100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>
                <a:solidFill>
                  <a:srgbClr val="FFFFFF"/>
                </a:solidFill>
              </a:rPr>
              <a:t>Crédito da imagem: Chaisson, E, McMillan, S. Astronomy Today (adaptado).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2700"/>
            <a:ext cx="10080625" cy="1284288"/>
          </a:xfrm>
        </p:spPr>
        <p:txBody>
          <a:bodyPr/>
          <a:lstStyle/>
          <a:p>
            <a:pPr eaLnBrk="1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pt-BR" sz="5600" smtClean="0">
                <a:solidFill>
                  <a:srgbClr val="FFFF99"/>
                </a:solidFill>
                <a:latin typeface="Comic Sans MS" pitchFamily="64" charset="0"/>
              </a:rPr>
              <a:t>Como observar corretamente?</a:t>
            </a: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044575" y="2303463"/>
            <a:ext cx="2663825" cy="72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pt-BR" sz="3600">
                <a:solidFill>
                  <a:srgbClr val="FFFFFF"/>
                </a:solidFill>
                <a:latin typeface="Comic Sans MS" pitchFamily="64" charset="0"/>
                <a:hlinkClick r:id="rId3"/>
              </a:rPr>
              <a:t>Solarham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044575" y="3716338"/>
            <a:ext cx="2663825" cy="72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pt-BR" sz="3600">
                <a:solidFill>
                  <a:srgbClr val="FFFFFF"/>
                </a:solidFill>
                <a:latin typeface="Comic Sans MS" pitchFamily="64" charset="0"/>
                <a:hlinkClick r:id="rId4"/>
              </a:rPr>
              <a:t>SOHO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993775" y="5184775"/>
            <a:ext cx="2663825" cy="72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pt-BR" sz="3600">
                <a:solidFill>
                  <a:srgbClr val="FFFFFF"/>
                </a:solidFill>
                <a:latin typeface="Comic Sans MS" pitchFamily="64" charset="0"/>
                <a:hlinkClick r:id="rId5"/>
              </a:rPr>
              <a:t>NOAO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body"/>
          </p:nvPr>
        </p:nvSpPr>
        <p:spPr>
          <a:xfrm>
            <a:off x="215900" y="365125"/>
            <a:ext cx="9070975" cy="750888"/>
          </a:xfrm>
        </p:spPr>
        <p:txBody>
          <a:bodyPr anchor="t"/>
          <a:lstStyle/>
          <a:p>
            <a:pPr marL="431800" indent="-323850" algn="l" eaLnBrk="1">
              <a:lnSpc>
                <a:spcPct val="117000"/>
              </a:lnSpc>
              <a:spcBef>
                <a:spcPts val="1425"/>
              </a:spcBef>
              <a:buClr>
                <a:srgbClr val="FFFFFF"/>
              </a:buCl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3600" smtClean="0">
                <a:latin typeface="Comic Sans MS" pitchFamily="64" charset="0"/>
              </a:rPr>
              <a:t>Observatórios e planetários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1065213"/>
            <a:ext cx="3667125" cy="275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3981450"/>
            <a:ext cx="3332163" cy="249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2600" y="1041400"/>
            <a:ext cx="3051175" cy="4068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3824288"/>
            <a:ext cx="4535487" cy="340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0" y="7235825"/>
            <a:ext cx="921543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100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>
                <a:solidFill>
                  <a:srgbClr val="FFFFFF"/>
                </a:solidFill>
              </a:rPr>
              <a:t>Créditos: Luciana Reis/CDCC/CDA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024063"/>
            <a:ext cx="10007600" cy="5572125"/>
          </a:xfrm>
        </p:spPr>
        <p:txBody>
          <a:bodyPr/>
          <a:lstStyle/>
          <a:p>
            <a:pPr eaLnBrk="1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pt-BR" sz="5600" smtClean="0">
                <a:solidFill>
                  <a:srgbClr val="FFFF99"/>
                </a:solidFill>
                <a:latin typeface="Comic Sans MS" pitchFamily="64" charset="0"/>
              </a:rPr>
              <a:t> JAMAIS OLHE DIRETAMENTE PARA O SOL.</a:t>
            </a:r>
            <a:br>
              <a:rPr lang="pt-BR" sz="5600" smtClean="0">
                <a:solidFill>
                  <a:srgbClr val="FFFF99"/>
                </a:solidFill>
                <a:latin typeface="Comic Sans MS" pitchFamily="64" charset="0"/>
              </a:rPr>
            </a:br>
            <a:r>
              <a:rPr lang="pt-BR" sz="5600" smtClean="0">
                <a:solidFill>
                  <a:srgbClr val="FFFF99"/>
                </a:solidFill>
                <a:latin typeface="Comic Sans MS" pitchFamily="64" charset="0"/>
              </a:rPr>
              <a:t>NEM COM ÓCULOS ESCUROS.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3788" y="381000"/>
            <a:ext cx="5124450" cy="167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8" y="96838"/>
            <a:ext cx="1905000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71438"/>
            <a:ext cx="2305050" cy="230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eaLnBrk="1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z="5600" smtClean="0">
                <a:solidFill>
                  <a:srgbClr val="FFFF99"/>
                </a:solidFill>
                <a:latin typeface="Comic Sans MS" pitchFamily="64" charset="0"/>
              </a:rPr>
              <a:t>Convite: Domingo Solar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2921000"/>
            <a:ext cx="9070975" cy="2838450"/>
          </a:xfrm>
        </p:spPr>
        <p:txBody>
          <a:bodyPr tIns="0"/>
          <a:lstStyle/>
          <a:p>
            <a:pPr marL="431800" indent="-323850" algn="ctr" eaLnBrk="1">
              <a:lnSpc>
                <a:spcPct val="117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z="4400" smtClean="0">
                <a:latin typeface="Comic Sans MS" pitchFamily="64" charset="0"/>
              </a:rPr>
              <a:t>11/09 – 10h/12h</a:t>
            </a:r>
          </a:p>
          <a:p>
            <a:pPr marL="431800" indent="-323850" algn="ctr" eaLnBrk="1">
              <a:lnSpc>
                <a:spcPct val="117000"/>
              </a:lnSpc>
              <a:buClr>
                <a:srgbClr val="FFFFFF"/>
              </a:buCl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pt-BR" sz="4400" smtClean="0">
              <a:latin typeface="Comic Sans MS" pitchFamily="64" charset="0"/>
            </a:endParaRPr>
          </a:p>
          <a:p>
            <a:pPr marL="431800" indent="-323850" algn="ctr" eaLnBrk="1">
              <a:lnSpc>
                <a:spcPct val="117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z="4400" smtClean="0">
                <a:latin typeface="Comic Sans MS" pitchFamily="64" charset="0"/>
              </a:rPr>
              <a:t>25/09 – 14h/16h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894013"/>
            <a:ext cx="9070975" cy="1262062"/>
          </a:xfrm>
        </p:spPr>
        <p:txBody>
          <a:bodyPr/>
          <a:lstStyle/>
          <a:p>
            <a:pPr eaLnBrk="1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z="5600" smtClean="0">
                <a:solidFill>
                  <a:srgbClr val="FFFF99"/>
                </a:solidFill>
                <a:latin typeface="Comic Sans MS" pitchFamily="64" charset="0"/>
              </a:rPr>
              <a:t>Dúvidas?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857500"/>
            <a:ext cx="9070975" cy="1262063"/>
          </a:xfrm>
        </p:spPr>
        <p:txBody>
          <a:bodyPr/>
          <a:lstStyle/>
          <a:p>
            <a:pPr eaLnBrk="1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z="5600" smtClean="0">
                <a:solidFill>
                  <a:srgbClr val="FFFF99"/>
                </a:solidFill>
                <a:latin typeface="Comic Sans MS" pitchFamily="64" charset="0"/>
              </a:rPr>
              <a:t>Obrigada pela presença!!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5260975"/>
            <a:ext cx="9070975" cy="1255713"/>
          </a:xfrm>
        </p:spPr>
        <p:txBody>
          <a:bodyPr/>
          <a:lstStyle/>
          <a:p>
            <a:pPr marL="431800" indent="-323850" algn="r" eaLnBrk="1">
              <a:buClr>
                <a:srgbClr val="FFFFFF"/>
              </a:buCl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mtClean="0">
                <a:hlinkClick r:id="rId3"/>
              </a:rPr>
              <a:t>barroslgr@gmail.com</a:t>
            </a:r>
          </a:p>
          <a:p>
            <a:pPr marL="431800" indent="-323850" algn="r" eaLnBrk="1">
              <a:buClr>
                <a:srgbClr val="FFFFFF"/>
              </a:buCl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mtClean="0">
                <a:hlinkClick r:id="rId4"/>
              </a:rPr>
              <a:t>barroslgr@df.ufscar.br</a:t>
            </a:r>
          </a:p>
          <a:p>
            <a:pPr marL="431800" indent="-323850" algn="r" eaLnBrk="1">
              <a:buClr>
                <a:srgbClr val="FFFFFF"/>
              </a:buCl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pt-BR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/>
          </p:nvPr>
        </p:nvSpPr>
        <p:spPr>
          <a:xfrm>
            <a:off x="287338" y="401638"/>
            <a:ext cx="9070975" cy="534987"/>
          </a:xfrm>
        </p:spPr>
        <p:txBody>
          <a:bodyPr anchor="t"/>
          <a:lstStyle/>
          <a:p>
            <a:pPr marL="431800" indent="-323850" algn="l" eaLnBrk="1">
              <a:lnSpc>
                <a:spcPct val="117000"/>
              </a:lnSpc>
              <a:spcBef>
                <a:spcPts val="1425"/>
              </a:spcBef>
              <a:buClr>
                <a:srgbClr val="FFFFFF"/>
              </a:buCl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3200" smtClean="0">
                <a:latin typeface="Comic Sans MS" pitchFamily="64" charset="0"/>
              </a:rPr>
              <a:t>Centro do Sistema Solar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1223963"/>
            <a:ext cx="4608513" cy="397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2525" y="2522538"/>
            <a:ext cx="4762500" cy="4705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0" y="7272338"/>
            <a:ext cx="921543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100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>
                <a:solidFill>
                  <a:srgbClr val="FFFFFF"/>
                </a:solidFill>
              </a:rPr>
              <a:t>Créditos: solarsystem.nasa.gov e pics-about-space.com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eaLnBrk="1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z="5600" smtClean="0">
                <a:solidFill>
                  <a:srgbClr val="FFFF99"/>
                </a:solidFill>
                <a:latin typeface="Comic Sans MS" pitchFamily="64" charset="0"/>
              </a:rPr>
              <a:t>Referências Bibliográficas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384675"/>
          </a:xfrm>
        </p:spPr>
        <p:txBody>
          <a:bodyPr tIns="16002"/>
          <a:lstStyle/>
          <a:p>
            <a:pPr marL="431800" indent="-323850" eaLnBrk="1">
              <a:buClr>
                <a:srgbClr val="FFFFFF"/>
              </a:buClr>
              <a:buFont typeface="Times New Roman" pitchFamily="16" charset="0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z="1800" smtClean="0"/>
              <a:t>Adams, D. Até mais e obrigado pelos peixes- coleção O Guia do Mochileiro das Galáxias, Vol 4. 1ed. São Paulo: Editora Sextante, 2010. p.5.</a:t>
            </a:r>
          </a:p>
          <a:p>
            <a:pPr marL="431800" indent="-323850" eaLnBrk="1">
              <a:buClr>
                <a:srgbClr val="FFFFFF"/>
              </a:buClr>
              <a:buFont typeface="Times New Roman" pitchFamily="16" charset="0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pt-BR" sz="180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/>
          </p:nvPr>
        </p:nvSpPr>
        <p:spPr>
          <a:xfrm>
            <a:off x="215900" y="401638"/>
            <a:ext cx="9070975" cy="679450"/>
          </a:xfrm>
        </p:spPr>
        <p:txBody>
          <a:bodyPr anchor="t"/>
          <a:lstStyle/>
          <a:p>
            <a:pPr marL="431800" indent="-323850" algn="l" eaLnBrk="1">
              <a:lnSpc>
                <a:spcPct val="117000"/>
              </a:lnSpc>
              <a:spcBef>
                <a:spcPts val="1425"/>
              </a:spcBef>
              <a:buClr>
                <a:srgbClr val="FFFFFF"/>
              </a:buCl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3200" smtClean="0">
                <a:latin typeface="Comic Sans MS" pitchFamily="64" charset="0"/>
              </a:rPr>
              <a:t>Fundamento da vida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31988"/>
            <a:ext cx="10080625" cy="372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7235825"/>
            <a:ext cx="921543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100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>
                <a:solidFill>
                  <a:srgbClr val="FFFFFF"/>
                </a:solidFill>
              </a:rPr>
              <a:t>Crédito da imagem: worldslargestpuzzle.com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/>
          </p:nvPr>
        </p:nvSpPr>
        <p:spPr>
          <a:xfrm>
            <a:off x="252413" y="473075"/>
            <a:ext cx="9070975" cy="534988"/>
          </a:xfrm>
        </p:spPr>
        <p:txBody>
          <a:bodyPr anchor="t"/>
          <a:lstStyle/>
          <a:p>
            <a:pPr marL="431800" indent="-323850" algn="l" eaLnBrk="1">
              <a:lnSpc>
                <a:spcPct val="117000"/>
              </a:lnSpc>
              <a:spcBef>
                <a:spcPts val="1425"/>
              </a:spcBef>
              <a:buClr>
                <a:srgbClr val="FFFFFF"/>
              </a:buCl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3200" smtClean="0">
                <a:latin typeface="Comic Sans MS" pitchFamily="64" charset="0"/>
              </a:rPr>
              <a:t>Astronomicamente: uma estrela!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563" y="1470025"/>
            <a:ext cx="5505450" cy="533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0" y="7235825"/>
            <a:ext cx="921543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100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>
                <a:solidFill>
                  <a:srgbClr val="FFFFFF"/>
                </a:solidFill>
              </a:rPr>
              <a:t>Crédito da imagem: sdo.gsfc.nasa.gov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389188"/>
            <a:ext cx="9070975" cy="1262062"/>
          </a:xfrm>
        </p:spPr>
        <p:txBody>
          <a:bodyPr/>
          <a:lstStyle/>
          <a:p>
            <a:pPr eaLnBrk="1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z="5600" smtClean="0">
                <a:solidFill>
                  <a:srgbClr val="FFFF99"/>
                </a:solidFill>
                <a:latin typeface="Comic Sans MS" pitchFamily="64" charset="0"/>
              </a:rPr>
              <a:t>Características Físicas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subTitle"/>
          </p:nvPr>
        </p:nvSpPr>
        <p:spPr>
          <a:xfrm>
            <a:off x="684213" y="388938"/>
            <a:ext cx="9070975" cy="1135062"/>
          </a:xfrm>
        </p:spPr>
        <p:txBody>
          <a:bodyPr/>
          <a:lstStyle/>
          <a:p>
            <a:pPr algn="l" eaLnBrk="1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3200" smtClean="0">
                <a:latin typeface="Comic Sans MS" pitchFamily="64" charset="0"/>
              </a:rPr>
              <a:t>Massa</a:t>
            </a:r>
          </a:p>
          <a:p>
            <a:pPr algn="l" eaLnBrk="1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endParaRPr lang="pt-BR" sz="3200" smtClean="0">
              <a:latin typeface="Comic Sans MS" pitchFamily="64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688" y="1223963"/>
            <a:ext cx="5832475" cy="583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2735263" y="3095625"/>
            <a:ext cx="4319587" cy="72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pt-BR" sz="3600">
                <a:solidFill>
                  <a:srgbClr val="800000"/>
                </a:solidFill>
                <a:latin typeface="Comic Sans MS" pitchFamily="64" charset="0"/>
              </a:rPr>
              <a:t>2x10</a:t>
            </a:r>
            <a:r>
              <a:rPr lang="pt-BR" sz="3600" baseline="33000">
                <a:solidFill>
                  <a:srgbClr val="800000"/>
                </a:solidFill>
                <a:latin typeface="Comic Sans MS" pitchFamily="64" charset="0"/>
              </a:rPr>
              <a:t>30</a:t>
            </a:r>
            <a:r>
              <a:rPr lang="pt-BR" sz="3600">
                <a:solidFill>
                  <a:srgbClr val="800000"/>
                </a:solidFill>
                <a:latin typeface="Comic Sans MS" pitchFamily="64" charset="0"/>
              </a:rPr>
              <a:t> kg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168650" y="4464050"/>
            <a:ext cx="3527425" cy="136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pt-BR" sz="3600">
                <a:solidFill>
                  <a:srgbClr val="00CC00"/>
                </a:solidFill>
                <a:latin typeface="Comic Sans MS" pitchFamily="64" charset="0"/>
              </a:rPr>
              <a:t>333000 massas da Terra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0" y="7235825"/>
            <a:ext cx="921543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100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>
                <a:solidFill>
                  <a:srgbClr val="FFFFFF"/>
                </a:solidFill>
              </a:rPr>
              <a:t>Crédito da imagem: sdo.gsfc.nasa.gov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684213" y="388938"/>
            <a:ext cx="9070975" cy="1135062"/>
          </a:xfrm>
        </p:spPr>
        <p:txBody>
          <a:bodyPr/>
          <a:lstStyle/>
          <a:p>
            <a:pPr algn="l" eaLnBrk="1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pt-BR" sz="3200" smtClean="0">
                <a:latin typeface="Comic Sans MS" pitchFamily="64" charset="0"/>
              </a:rPr>
              <a:t>Raio</a:t>
            </a:r>
          </a:p>
          <a:p>
            <a:pPr algn="l" eaLnBrk="1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endParaRPr lang="pt-BR" sz="3200" smtClean="0">
              <a:latin typeface="Comic Sans MS" pitchFamily="64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688" y="1223963"/>
            <a:ext cx="5832475" cy="583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060700" y="3995738"/>
            <a:ext cx="3527425" cy="72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pt-BR" sz="3600">
                <a:solidFill>
                  <a:srgbClr val="800000"/>
                </a:solidFill>
                <a:latin typeface="Comic Sans MS" pitchFamily="64" charset="0"/>
              </a:rPr>
              <a:t>7x10</a:t>
            </a:r>
            <a:r>
              <a:rPr lang="pt-BR" sz="3600" baseline="33000">
                <a:solidFill>
                  <a:srgbClr val="800000"/>
                </a:solidFill>
                <a:latin typeface="Comic Sans MS" pitchFamily="64" charset="0"/>
              </a:rPr>
              <a:t>8</a:t>
            </a:r>
            <a:r>
              <a:rPr lang="pt-BR" sz="3600">
                <a:solidFill>
                  <a:srgbClr val="800000"/>
                </a:solidFill>
                <a:latin typeface="Comic Sans MS" pitchFamily="64" charset="0"/>
              </a:rPr>
              <a:t> m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024188" y="4824413"/>
            <a:ext cx="3671887" cy="136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pt-BR" sz="3600">
                <a:solidFill>
                  <a:srgbClr val="00CC00"/>
                </a:solidFill>
                <a:latin typeface="Comic Sans MS" pitchFamily="64" charset="0"/>
              </a:rPr>
              <a:t>109 raios da Terra</a:t>
            </a:r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 flipV="1">
            <a:off x="4895850" y="2230438"/>
            <a:ext cx="1871663" cy="1766887"/>
          </a:xfrm>
          <a:prstGeom prst="line">
            <a:avLst/>
          </a:prstGeom>
          <a:noFill/>
          <a:ln w="5724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543</Words>
  <Application>Microsoft Office PowerPoint</Application>
  <PresentationFormat>Personalizar</PresentationFormat>
  <Paragraphs>152</Paragraphs>
  <Slides>40</Slides>
  <Notes>40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6" baseType="lpstr">
      <vt:lpstr>Arial</vt:lpstr>
      <vt:lpstr>DejaVu Sans</vt:lpstr>
      <vt:lpstr>Times New Roman</vt:lpstr>
      <vt:lpstr>Comic Sans MS</vt:lpstr>
      <vt:lpstr>Wingdings</vt:lpstr>
      <vt:lpstr>Tema do Office</vt:lpstr>
      <vt:lpstr>Um Dálmata chamado Sol</vt:lpstr>
      <vt:lpstr>“Muito além, nos confins inexplorados da região mais brega da Borda Ocidental desta Galáxia, há um pequeno sol amarelo e esquecido.”                           (Douglas Adams)</vt:lpstr>
      <vt:lpstr>O que é o Sol?</vt:lpstr>
      <vt:lpstr>Slide 4</vt:lpstr>
      <vt:lpstr>Slide 5</vt:lpstr>
      <vt:lpstr>Slide 6</vt:lpstr>
      <vt:lpstr>Características Físicas</vt:lpstr>
      <vt:lpstr>Slide 8</vt:lpstr>
      <vt:lpstr>Slide 9</vt:lpstr>
      <vt:lpstr>Slide 10</vt:lpstr>
      <vt:lpstr>Slide 11</vt:lpstr>
      <vt:lpstr>Composição</vt:lpstr>
      <vt:lpstr>Slide 13</vt:lpstr>
      <vt:lpstr>Slide 14</vt:lpstr>
      <vt:lpstr>Slide 15</vt:lpstr>
      <vt:lpstr>Mas no que o Sol se parece com um cão dálmata?</vt:lpstr>
      <vt:lpstr>Na unicidade das manchas!!</vt:lpstr>
      <vt:lpstr>Slide 18</vt:lpstr>
      <vt:lpstr>Slide 19</vt:lpstr>
      <vt:lpstr>Mas o que são as manchas solares?</vt:lpstr>
      <vt:lpstr>Slide 21</vt:lpstr>
      <vt:lpstr>Estrutura</vt:lpstr>
      <vt:lpstr>Slide 23</vt:lpstr>
      <vt:lpstr>Como elas são formadas?</vt:lpstr>
      <vt:lpstr>Magnetismo</vt:lpstr>
      <vt:lpstr>Slide 26</vt:lpstr>
      <vt:lpstr>Campo Magnético do Sol</vt:lpstr>
      <vt:lpstr>História</vt:lpstr>
      <vt:lpstr>Slide 29</vt:lpstr>
      <vt:lpstr>Galileo Galilei</vt:lpstr>
      <vt:lpstr>Slide 31</vt:lpstr>
      <vt:lpstr>Slide 32</vt:lpstr>
      <vt:lpstr>Slide 33</vt:lpstr>
      <vt:lpstr>Como observar corretamente?</vt:lpstr>
      <vt:lpstr>Slide 35</vt:lpstr>
      <vt:lpstr> JAMAIS OLHE DIRETAMENTE PARA O SOL. NEM COM ÓCULOS ESCUROS.</vt:lpstr>
      <vt:lpstr>Convite: Domingo Solar</vt:lpstr>
      <vt:lpstr>Dúvidas?</vt:lpstr>
      <vt:lpstr>Obrigada pela presença!!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 Dálmata chamado Sol</dc:title>
  <dc:creator>cda</dc:creator>
  <cp:lastModifiedBy>Observatório</cp:lastModifiedBy>
  <cp:revision>50</cp:revision>
  <cp:lastPrinted>1601-01-01T00:00:00Z</cp:lastPrinted>
  <dcterms:created xsi:type="dcterms:W3CDTF">2016-09-05T18:12:02Z</dcterms:created>
  <dcterms:modified xsi:type="dcterms:W3CDTF">2016-09-12T12:51:11Z</dcterms:modified>
</cp:coreProperties>
</file>