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73" r:id="rId5"/>
    <p:sldId id="258" r:id="rId7"/>
    <p:sldId id="272" r:id="rId8"/>
    <p:sldId id="259" r:id="rId9"/>
    <p:sldId id="274" r:id="rId10"/>
    <p:sldId id="260" r:id="rId11"/>
    <p:sldId id="261" r:id="rId12"/>
    <p:sldId id="262" r:id="rId13"/>
    <p:sldId id="275" r:id="rId14"/>
    <p:sldId id="263" r:id="rId15"/>
    <p:sldId id="264" r:id="rId16"/>
    <p:sldId id="265" r:id="rId17"/>
    <p:sldId id="276" r:id="rId18"/>
    <p:sldId id="266" r:id="rId19"/>
    <p:sldId id="277" r:id="rId20"/>
    <p:sldId id="278" r:id="rId21"/>
    <p:sldId id="279" r:id="rId22"/>
    <p:sldId id="267" r:id="rId23"/>
    <p:sldId id="268" r:id="rId24"/>
    <p:sldId id="269" r:id="rId25"/>
    <p:sldId id="271" r:id="rId26"/>
    <p:sldId id="27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AE7E-3953-4DC4-8FA3-B739E267AB2D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.org/public/images/eso0903a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tzer.caltech.edu/images/1425-ssc2005-11a3-Spitzer-Spies-Spectacular-Sombrero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telescope.org/images/potw1204a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Diferença entre galáxias normais e galáxias ativas – retirada de http://www2.astro.psu.edu/~niel/psiwa/lect08-active_galaxies-handouts.pdf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 0323+022 – Imagem pelo ESO NTT (R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retirada de https://en.wikipedia.org/wiki/BL_Lacertae_object#/media/File:H0323bl2.gif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Galáxia </a:t>
            </a:r>
            <a:r>
              <a:rPr lang="pt-BR" dirty="0" err="1"/>
              <a:t>Seyfert</a:t>
            </a:r>
            <a:r>
              <a:rPr lang="pt-BR" dirty="0"/>
              <a:t> NGC 5728 – retirada de https://i2.wp.com/www.if.ufrgs.br/~thaisa/wp-content/uploads/2016/10/ngc5728.jpg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Galáxia </a:t>
            </a:r>
            <a:r>
              <a:rPr lang="pt-BR" dirty="0" err="1"/>
              <a:t>Centaurus</a:t>
            </a:r>
            <a:r>
              <a:rPr lang="pt-BR" dirty="0"/>
              <a:t> A, </a:t>
            </a:r>
            <a:r>
              <a:rPr lang="pt-BR" dirty="0" err="1"/>
              <a:t>Seyfert</a:t>
            </a:r>
            <a:r>
              <a:rPr lang="pt-BR" dirty="0"/>
              <a:t> mais brilhante vista da Terra. Crédito: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ESO/WFI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MPIfR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/ESO/APEX/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A.Weiss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Submillimetre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NASA/CXC/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R.Kraft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(X-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-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http://www.eso.org/public/images/eso0903a/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Galáxia do Sombreiro ou M104 – retirada de https://i1.wp.com/www.if.ufrgs.br/~thaisa/wp-content/uploads/2016/10/sombrero.jpg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Galáxia do Sombreiro (M104) em infravermelho mostrando maior atividade do núcleo. Crédito: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NASA/JPL-Caltech/R.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Kennicutt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(University of Arizona) and the SINGS Team -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http://www.spitzer.caltech.edu/images/1425-ssc2005-11a3-Spitzer-Spies-Spectacular-Sombrero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Galáxia ativa M87 – Telescópio Hubble – retirada de https://i1.wp.com/www.if.ufrgs.br/~thaisa/wp-content/uploads/2016/10/m87disk.jpg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M87 em rádio e óptico – retirada de https://i1.wp.com/www.if.ufrgs.br/~thaisa/wp-content/uploads/2016/10/m87_min.jpg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Ilustração por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Aurore Simonnet, Sonoma State University – retirada de https://imagine.gsfc.nasa.gov/science/objects/active_galaxies1.html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Galáxia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ativa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Centaurus A – 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Retirada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 do site https://i0.wp.com/www.if.ufrgs.br/~thaisa/wp-content/uploads/2016/10/Gal%C3%A1xia-Centaurus-A-buraco-negro-central_composite-1.jpg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Combinação de imagens (óptico e rádio) da galáxia NGC 4261. Crédito: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NRAO, Cal Tech, Walter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Jaffe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/Leiden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Observatory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Ford/JHU/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STScI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NASA</a:t>
            </a:r>
            <a:r>
              <a:rPr lang="pt-BR" dirty="0"/>
              <a:t> -  retirada de https://imagine.gsfc.nasa.gov/science/objects/active_galaxies1.html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BN supermassivo Via Láctea: ~ 3 milhões de massas solares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Imagem feita pelo Hubble – retirada de https://i2.wp.com/www.if.ufrgs.br/~thaisa/wp-content/uploads/2016/10/qsohosts.jpeg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Quasar conhecido como Cruz de Einstein. Crédito: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ESA/Hubble &amp; NASA -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http://www.spacetelescope.org/images/potw1204a/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Radio galáxia 3C31 – retirado de https://i2.wp.com/www.if.ufrgs.br/~thaisa/wp-content/uploads/2016/10/3C31_2.jpg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2909-3944-473D-A3C7-07BA6DEA4E4A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E7A6-1AF6-474E-80B9-6DF8F4038227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A9F7-402A-499C-A503-4C65F55582E9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>
            <a:alphaModFix amt="50000"/>
          </a:blip>
          <a:srcRect t="28988" b="700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5865" y="1753712"/>
            <a:ext cx="9144000" cy="1610984"/>
          </a:xfrm>
        </p:spPr>
        <p:txBody>
          <a:bodyPr>
            <a:normAutofit/>
          </a:bodyPr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Núcleos Ativos de Galáxias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8386" y="3364696"/>
            <a:ext cx="9144000" cy="1098395"/>
          </a:xfrm>
        </p:spPr>
        <p:txBody>
          <a:bodyPr>
            <a:normAutofit/>
          </a:bodyPr>
          <a:lstStyle/>
          <a:p>
            <a:r>
              <a:rPr lang="pt-BR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(NAs)</a:t>
            </a:r>
            <a:endParaRPr lang="pt-BR" sz="5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Tipos...	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219" y="1825625"/>
            <a:ext cx="4713150" cy="3399518"/>
          </a:xfrm>
        </p:spPr>
        <p:txBody>
          <a:bodyPr>
            <a:normAutofit/>
          </a:bodyPr>
          <a:lstStyle/>
          <a:p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Quasares (Quase-</a:t>
            </a:r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stelar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 Radio </a:t>
            </a:r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Sources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) – Mais luminosos </a:t>
            </a:r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NAs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https://i2.wp.com/www.if.ufrgs.br/~thaisa/wp-content/uploads/2016/10/qsohosts.jpeg?resize=600%2C46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68" y="0"/>
            <a:ext cx="72256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101" name="Picture 2" descr="https://upload.wikimedia.org/wikipedia/commons/thumb/4/40/UZC_J224030.2%2B032131.jpg/800px-UZC_J224030.2%2B0321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1" b="2268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57" y="196948"/>
            <a:ext cx="405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Cruz de Einstein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57" y="6038613"/>
            <a:ext cx="357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Cruz de Einstein (quasar)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202" y="1216025"/>
            <a:ext cx="4128169" cy="3399518"/>
          </a:xfrm>
        </p:spPr>
        <p:txBody>
          <a:bodyPr>
            <a:normAutofit/>
          </a:bodyPr>
          <a:lstStyle/>
          <a:p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Radio galáxias: de núcleo muito luminoso, galáxia hospedeira observada.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100" name="Picture 4" descr="https://i2.wp.com/www.if.ufrgs.br/~thaisa/wp-content/uploads/2016/10/3C31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0"/>
            <a:ext cx="802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762" y="1600542"/>
            <a:ext cx="4128169" cy="3399518"/>
          </a:xfrm>
        </p:spPr>
        <p:txBody>
          <a:bodyPr>
            <a:normAutofit/>
          </a:bodyPr>
          <a:lstStyle/>
          <a:p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Objetos BL </a:t>
            </a:r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Lacertae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 ou Blazers: também radio galáxias, luminosidade variável pequenos períodos.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122" name="Picture 2" descr="https://upload.wikimedia.org/wikipedia/commons/c/c3/H0323bl2.gif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520506"/>
            <a:ext cx="5833403" cy="56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507" y="1729241"/>
            <a:ext cx="4128169" cy="3399518"/>
          </a:xfrm>
        </p:spPr>
        <p:txBody>
          <a:bodyPr>
            <a:normAutofit/>
          </a:bodyPr>
          <a:lstStyle/>
          <a:p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Seyfert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: núcleo brilha toda Via Láctea, galáxias espirais (1:100 espirais)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6146" name="Picture 2" descr="https://i2.wp.com/www.if.ufrgs.br/~thaisa/wp-content/uploads/2016/10/ngc572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8" y="1"/>
            <a:ext cx="7366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5" name="Picture 2" descr="https://upload.wikimedia.org/wikipedia/commons/thumb/d/d2/ESO_Centaurus_A_LABOCA.jpg/800px-ESO_Centaurus_A_LABOC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5" b="242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Galáxia</a:t>
            </a:r>
            <a:r>
              <a:rPr lang="en-US" sz="3600" dirty="0">
                <a:solidFill>
                  <a:schemeClr val="bg1"/>
                </a:solidFill>
              </a:rPr>
              <a:t> Centaurus 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36" y="1305120"/>
            <a:ext cx="4128169" cy="3399518"/>
          </a:xfrm>
        </p:spPr>
        <p:txBody>
          <a:bodyPr>
            <a:normAutofit/>
          </a:bodyPr>
          <a:lstStyle/>
          <a:p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LINERs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: baixa atividade BNS, menor luminosidade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170" name="Picture 2" descr="sombrero.jpg (746×540)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5" y="407962"/>
            <a:ext cx="7633595" cy="6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71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173" name="Picture 2" descr="https://upload.wikimedia.org/wikipedia/commons/thumb/9/98/Sombrero_Galaxy_in_infrared_%28Ssc2005-11a3%29.jpg/1280px-Sombrero_Galaxy_in_infrared_%28Ssc2005-11a3%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6" y="260839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Galáxia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Sombreiro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infravermelho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7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9100" y="1628677"/>
            <a:ext cx="4128169" cy="3399518"/>
          </a:xfrm>
        </p:spPr>
        <p:txBody>
          <a:bodyPr>
            <a:normAutofit/>
          </a:bodyPr>
          <a:lstStyle/>
          <a:p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Apesar da classificação, há um modelo que mostra que esses diferentes tipos podem ser relacionados com a posição com a qual esses </a:t>
            </a:r>
            <a:r>
              <a:rPr lang="pt-BR" sz="2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NAs</a:t>
            </a:r>
            <a:r>
              <a:rPr lang="pt-BR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</a:rPr>
              <a:t> são observados daqui da Terra</a:t>
            </a:r>
            <a:endParaRPr lang="pt-BR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unified model for agn and quasar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68" y="0"/>
            <a:ext cx="7225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https://www.astroleague.org/files/obsclubs/ActiveGalacticNuclei/Galaxies_AGN_Jet_Properties-with-LoS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5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7853" y="1575582"/>
            <a:ext cx="7161017" cy="5176910"/>
          </a:xfrm>
        </p:spPr>
        <p:txBody>
          <a:bodyPr>
            <a:noAutofit/>
          </a:bodyPr>
          <a:lstStyle/>
          <a:p>
            <a:r>
              <a:rPr lang="pt-BR" sz="2400" dirty="0" err="1">
                <a:solidFill>
                  <a:schemeClr val="bg1"/>
                </a:solidFill>
              </a:rPr>
              <a:t>Seyfert</a:t>
            </a:r>
            <a:r>
              <a:rPr lang="pt-BR" sz="2400" dirty="0">
                <a:solidFill>
                  <a:schemeClr val="bg1"/>
                </a:solidFill>
              </a:rPr>
              <a:t> I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err="1">
                <a:solidFill>
                  <a:schemeClr val="bg1"/>
                </a:solidFill>
              </a:rPr>
              <a:t>Seyfert</a:t>
            </a:r>
            <a:r>
              <a:rPr lang="pt-BR" sz="2400" dirty="0">
                <a:solidFill>
                  <a:schemeClr val="bg1"/>
                </a:solidFill>
              </a:rPr>
              <a:t> II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Quasar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Blazer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que são?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Buracos negros supermassivos em centro de galáxias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Raio de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Schwarzschild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(EH)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Buraco negro de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Schwarzschild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(s/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rot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e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Kerr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(c/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rot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Velocidade de escape (Terra: 11,2km/s; Sol: 681km/s; Pulsar: 0,5c)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Disco de acreção (não observados)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 pouco mais...	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Laboratórios naturais de altas energias (10% eficiência)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 nucleares (0,7%) – estrelas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Radio galáxias -&gt; jatos rádio colimados -&gt; campo magnético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Grandes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redshifts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formadas no Universo jovem 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Muito distantes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19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197" name="Picture 2" descr="https://i1.wp.com/www.if.ufrgs.br/~thaisa/wp-content/uploads/2016/10/m87dis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13883"/>
          <a:stretch>
            <a:fillRect/>
          </a:stretch>
        </p:blipFill>
        <p:spPr bwMode="auto">
          <a:xfrm>
            <a:off x="-1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4025590"/>
            <a:ext cx="2623626" cy="771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 err="1"/>
              <a:t>Galáxia</a:t>
            </a:r>
            <a:r>
              <a:rPr lang="en-US" sz="2800" b="1" dirty="0"/>
              <a:t> M87 (4.400 </a:t>
            </a:r>
            <a:r>
              <a:rPr lang="en-US" sz="2800" b="1" dirty="0" err="1"/>
              <a:t>a.l</a:t>
            </a:r>
            <a:r>
              <a:rPr lang="en-US" sz="2800" b="1" dirty="0"/>
              <a:t>. </a:t>
            </a:r>
            <a:r>
              <a:rPr lang="en-US" sz="2800" b="1" dirty="0" err="1"/>
              <a:t>jato</a:t>
            </a:r>
            <a:r>
              <a:rPr lang="en-US" sz="2800" b="1" dirty="0"/>
              <a:t>)</a:t>
            </a:r>
            <a:endParaRPr lang="en-US" sz="28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2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Plaqu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2" descr="https://i1.wp.com/www.if.ufrgs.br/~thaisa/wp-content/uploads/2016/10/m87_mi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r="2" b="2"/>
          <a:stretch>
            <a:fillRect/>
          </a:stretch>
        </p:blipFill>
        <p:spPr bwMode="auto">
          <a:xfrm>
            <a:off x="-1" y="10"/>
            <a:ext cx="81298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335" y="2759242"/>
            <a:ext cx="2728897" cy="13314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/>
              <a:t>M87 </a:t>
            </a:r>
            <a:r>
              <a:rPr lang="en-US" sz="2800" dirty="0" err="1"/>
              <a:t>em</a:t>
            </a:r>
            <a:r>
              <a:rPr lang="en-US" sz="2800" dirty="0"/>
              <a:t> radio (</a:t>
            </a:r>
            <a:r>
              <a:rPr lang="en-US" sz="2800" dirty="0" err="1"/>
              <a:t>esquerda</a:t>
            </a:r>
            <a:r>
              <a:rPr lang="en-US" sz="2800" dirty="0"/>
              <a:t>) e </a:t>
            </a:r>
            <a:r>
              <a:rPr lang="en-US" sz="2800" dirty="0" err="1"/>
              <a:t>óptico</a:t>
            </a:r>
            <a:r>
              <a:rPr lang="en-US" sz="2800" dirty="0"/>
              <a:t> (</a:t>
            </a:r>
            <a:r>
              <a:rPr lang="en-US" sz="2800" dirty="0" err="1"/>
              <a:t>direita</a:t>
            </a:r>
            <a:r>
              <a:rPr lang="en-US" sz="2800" dirty="0"/>
              <a:t>) – 4.400 al </a:t>
            </a:r>
            <a:r>
              <a:rPr lang="en-US" sz="2800" dirty="0" err="1"/>
              <a:t>jato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/>
          <a:lstStyle/>
          <a:p>
            <a:pPr marL="0" indent="0" algn="ctr">
              <a:buNone/>
            </a:pPr>
            <a:r>
              <a:rPr lang="pt-BR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Dúvidas?</a:t>
            </a:r>
            <a:endParaRPr lang="pt-BR" sz="5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Priscila Mendes</a:t>
            </a:r>
            <a:endParaRPr lang="pt-BR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sz="3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Email</a:t>
            </a:r>
            <a:r>
              <a:rPr lang="pt-BR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priscila.silva.mendes@usp.br</a:t>
            </a:r>
            <a:endParaRPr lang="pt-BR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6335" y="953428"/>
            <a:ext cx="10515600" cy="5081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Sugestões? </a:t>
            </a:r>
            <a:endParaRPr lang="pt-BR" sz="6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Coloque na caixinha na entrada do observatório!</a:t>
            </a:r>
            <a:endParaRPr lang="pt-BR" sz="6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pt-BR" sz="6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Obrigada! </a:t>
            </a:r>
            <a:r>
              <a:rPr lang="pt-BR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t-BR" sz="60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"/>
          <a:srcRect l="31961" t="35115" r="33077" b="1595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/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Jatos disco de acreção + BNS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Horizonte de eventos e campo magnético (jatos)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Rápida variação de brilho (segundos a dias)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Raio de Maré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Milhões ou bilhões de massas solares (BNS)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Donut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(anel gás e poeira)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artist's concept of the central region of an active galaxy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66" y="0"/>
            <a:ext cx="63874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Componentes de um núcleo ativo de galáxia (NA)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Plaqu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https://i0.wp.com/www.if.ufrgs.br/~thaisa/wp-content/uploads/2016/10/Gal%C3%A1xia-Centaurus-A-buraco-negro-central_composite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806"/>
          <a:stretch>
            <a:fillRect/>
          </a:stretch>
        </p:blipFill>
        <p:spPr bwMode="auto">
          <a:xfrm>
            <a:off x="-1" y="10"/>
            <a:ext cx="81298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70602" y="2951946"/>
            <a:ext cx="243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Galáxia </a:t>
            </a:r>
            <a:r>
              <a:rPr lang="pt-BR" sz="2800" b="1" dirty="0" err="1"/>
              <a:t>Centaurus</a:t>
            </a:r>
            <a:r>
              <a:rPr lang="pt-BR" sz="2800" b="1" dirty="0"/>
              <a:t> A</a:t>
            </a:r>
            <a:endParaRPr lang="pt-BR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Galáxia NGC 4261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Em branco no óptico e em laranja no rádio.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 composite image of active galaxy M82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7" y="0"/>
            <a:ext cx="6958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Observação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 Lick Observatory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E.A.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Fath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 1908,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tese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fortes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linhas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emissão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galáxia</a:t>
            </a:r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NGC1068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1943 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Carl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Seyfert</a:t>
            </a:r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verificou outros objetos parecidos, galáxias </a:t>
            </a:r>
            <a:r>
              <a:rPr lang="pt-BR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Seyfert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Brilho muito grande para ser de estrelas, massa entre 1 milhão a bilhões de massas solares em um pequeno espaço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Temperatura elevada no disco de acreção</a:t>
            </a:r>
            <a:endParaRPr lang="pt-BR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3" name="Picture 2" descr="https://upload.wikimedia.org/wikipedia/commons/thumb/f/f5/M77_Galaxy_from_the_Mount_Lemmon_SkyCenter_Schulman_Telescope_courtesy_Adam_Block.jpg/800px-M77_Galaxy_from_the_Mount_Lemmon_SkyCenter_Schulman_Telescope_courtesy_Adam_Bloc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0" r="1" b="228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NGC1068 </a:t>
            </a:r>
            <a:r>
              <a:rPr lang="en-US" sz="3600" dirty="0" err="1">
                <a:solidFill>
                  <a:schemeClr val="bg1"/>
                </a:solidFill>
              </a:rPr>
              <a:t>ou</a:t>
            </a:r>
            <a:r>
              <a:rPr lang="en-US" sz="3600" dirty="0">
                <a:solidFill>
                  <a:schemeClr val="bg1"/>
                </a:solidFill>
              </a:rPr>
              <a:t> M77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2010</Words>
  <Application>WPS Presentation</Application>
  <PresentationFormat>Widescreen</PresentationFormat>
  <Paragraphs>115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Calibri</vt:lpstr>
      <vt:lpstr>Microsoft YaHei</vt:lpstr>
      <vt:lpstr>Tema do Office</vt:lpstr>
      <vt:lpstr>Núcleos Ativos de Galáxias</vt:lpstr>
      <vt:lpstr>O que são?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Observação</vt:lpstr>
      <vt:lpstr>NGC1068 ou M77</vt:lpstr>
      <vt:lpstr>Tipos...	</vt:lpstr>
      <vt:lpstr>PowerPoint 演示文稿</vt:lpstr>
      <vt:lpstr>PowerPoint 演示文稿</vt:lpstr>
      <vt:lpstr>PowerPoint 演示文稿</vt:lpstr>
      <vt:lpstr>PowerPoint 演示文稿</vt:lpstr>
      <vt:lpstr>Galáxia Centaurus A</vt:lpstr>
      <vt:lpstr>PowerPoint 演示文稿</vt:lpstr>
      <vt:lpstr>Galáxia do Sombreiro (infravermelho)</vt:lpstr>
      <vt:lpstr>PowerPoint 演示文稿</vt:lpstr>
      <vt:lpstr>PowerPoint 演示文稿</vt:lpstr>
      <vt:lpstr>Um pouco mais...	</vt:lpstr>
      <vt:lpstr>Galáxia M87 (4.400 a.l. jato)</vt:lpstr>
      <vt:lpstr>M87 em radio (esquerda) e óptico (direita) – 4.400 al jato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Núcleos Ativos de Galáxias</dc:title>
  <dc:creator>priscilaalencarmendes@hotmail.com</dc:creator>
  <cp:lastModifiedBy>Observatório</cp:lastModifiedBy>
  <cp:revision>24</cp:revision>
  <dcterms:created xsi:type="dcterms:W3CDTF">2017-05-22T23:28:00Z</dcterms:created>
  <dcterms:modified xsi:type="dcterms:W3CDTF">2017-05-28T00:46:22Z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