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8" r:id="rId11"/>
    <p:sldId id="267" r:id="rId12"/>
    <p:sldId id="269" r:id="rId13"/>
    <p:sldId id="265" r:id="rId14"/>
    <p:sldId id="270" r:id="rId15"/>
    <p:sldId id="264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8" r:id="rId32"/>
    <p:sldId id="286" r:id="rId33"/>
    <p:sldId id="287" r:id="rId34"/>
    <p:sldId id="289" r:id="rId35"/>
    <p:sldId id="290" r:id="rId36"/>
    <p:sldId id="291" r:id="rId37"/>
    <p:sldId id="292" r:id="rId38"/>
    <p:sldId id="293" r:id="rId39"/>
    <p:sldId id="295" r:id="rId40"/>
    <p:sldId id="294" r:id="rId41"/>
    <p:sldId id="296" r:id="rId4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3" d="100"/>
          <a:sy n="63" d="100"/>
        </p:scale>
        <p:origin x="97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792E8-A273-41F9-96E8-59B93C3FA8F2}" type="datetimeFigureOut">
              <a:rPr lang="pt-BR" smtClean="0"/>
              <a:t>01/07/2017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503D6-EF20-4B86-9B5F-231F143B8AC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07063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792E8-A273-41F9-96E8-59B93C3FA8F2}" type="datetimeFigureOut">
              <a:rPr lang="pt-BR" smtClean="0"/>
              <a:t>01/07/2017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503D6-EF20-4B86-9B5F-231F143B8AC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66382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792E8-A273-41F9-96E8-59B93C3FA8F2}" type="datetimeFigureOut">
              <a:rPr lang="pt-BR" smtClean="0"/>
              <a:t>01/07/2017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503D6-EF20-4B86-9B5F-231F143B8AC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6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792E8-A273-41F9-96E8-59B93C3FA8F2}" type="datetimeFigureOut">
              <a:rPr lang="pt-BR" smtClean="0"/>
              <a:t>01/07/2017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503D6-EF20-4B86-9B5F-231F143B8AC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5301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792E8-A273-41F9-96E8-59B93C3FA8F2}" type="datetimeFigureOut">
              <a:rPr lang="pt-BR" smtClean="0"/>
              <a:t>01/07/2017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503D6-EF20-4B86-9B5F-231F143B8AC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32458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792E8-A273-41F9-96E8-59B93C3FA8F2}" type="datetimeFigureOut">
              <a:rPr lang="pt-BR" smtClean="0"/>
              <a:t>01/07/2017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503D6-EF20-4B86-9B5F-231F143B8AC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99943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792E8-A273-41F9-96E8-59B93C3FA8F2}" type="datetimeFigureOut">
              <a:rPr lang="pt-BR" smtClean="0"/>
              <a:t>01/07/2017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503D6-EF20-4B86-9B5F-231F143B8AC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49430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792E8-A273-41F9-96E8-59B93C3FA8F2}" type="datetimeFigureOut">
              <a:rPr lang="pt-BR" smtClean="0"/>
              <a:t>01/07/2017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503D6-EF20-4B86-9B5F-231F143B8AC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1737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792E8-A273-41F9-96E8-59B93C3FA8F2}" type="datetimeFigureOut">
              <a:rPr lang="pt-BR" smtClean="0"/>
              <a:t>01/07/2017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503D6-EF20-4B86-9B5F-231F143B8AC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0381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792E8-A273-41F9-96E8-59B93C3FA8F2}" type="datetimeFigureOut">
              <a:rPr lang="pt-BR" smtClean="0"/>
              <a:t>01/07/2017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503D6-EF20-4B86-9B5F-231F143B8AC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9072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792E8-A273-41F9-96E8-59B93C3FA8F2}" type="datetimeFigureOut">
              <a:rPr lang="pt-BR" smtClean="0"/>
              <a:t>01/07/2017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503D6-EF20-4B86-9B5F-231F143B8AC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51742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3792E8-A273-41F9-96E8-59B93C3FA8F2}" type="datetimeFigureOut">
              <a:rPr lang="pt-BR" smtClean="0"/>
              <a:t>01/07/2017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C503D6-EF20-4B86-9B5F-231F143B8AC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589126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stronoo.com/pt/artigos/universo-einstein.html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m 23" descr="Uma imagem contendo texto&#10;&#10;Descrição gerada com alta confiança">
            <a:extLst>
              <a:ext uri="{FF2B5EF4-FFF2-40B4-BE49-F238E27FC236}">
                <a16:creationId xmlns:a16="http://schemas.microsoft.com/office/drawing/2014/main" id="{CF71F2C7-70D3-445E-8284-5968D9432B6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2327" b="6919"/>
          <a:stretch/>
        </p:blipFill>
        <p:spPr>
          <a:xfrm>
            <a:off x="20" y="10"/>
            <a:ext cx="12191980" cy="6857989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E3CED68-FFA6-470F-97BE-1B3DDDDA78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0233" y="1719972"/>
            <a:ext cx="10218820" cy="3288631"/>
          </a:xfrm>
          <a:ln>
            <a:noFill/>
          </a:ln>
        </p:spPr>
        <p:txBody>
          <a:bodyPr>
            <a:normAutofit/>
          </a:bodyPr>
          <a:lstStyle/>
          <a:p>
            <a:r>
              <a:rPr lang="pt-BR" sz="8800" b="1" spc="30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gency FB" panose="020B0503020202020204" pitchFamily="34" charset="0"/>
              </a:rPr>
              <a:t>A Energia escura e o maior erro de Einstein </a:t>
            </a:r>
          </a:p>
        </p:txBody>
      </p:sp>
      <p:pic>
        <p:nvPicPr>
          <p:cNvPr id="25" name="Picture 6" descr="Resultado de imagem para logo cdcc usp">
            <a:extLst>
              <a:ext uri="{FF2B5EF4-FFF2-40B4-BE49-F238E27FC236}">
                <a16:creationId xmlns:a16="http://schemas.microsoft.com/office/drawing/2014/main" id="{63B5BFC7-7629-4355-9242-62E01BC3B1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815" y="60857"/>
            <a:ext cx="1800200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tângulo 25">
            <a:extLst>
              <a:ext uri="{FF2B5EF4-FFF2-40B4-BE49-F238E27FC236}">
                <a16:creationId xmlns:a16="http://schemas.microsoft.com/office/drawing/2014/main" id="{74BBF46C-5FAE-40F4-85BB-F9A183BF01D0}"/>
              </a:ext>
            </a:extLst>
          </p:cNvPr>
          <p:cNvSpPr/>
          <p:nvPr/>
        </p:nvSpPr>
        <p:spPr>
          <a:xfrm>
            <a:off x="112296" y="1196752"/>
            <a:ext cx="2891703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pt-BR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pt-BR" dirty="0">
                <a:solidFill>
                  <a:schemeClr val="tx1"/>
                </a:solidFill>
                <a:latin typeface="+mn-lt"/>
              </a:rPr>
              <a:t>Centro de Divulgação Cientifica e Cultural</a:t>
            </a:r>
          </a:p>
        </p:txBody>
      </p:sp>
      <p:pic>
        <p:nvPicPr>
          <p:cNvPr id="27" name="Picture 13">
            <a:extLst>
              <a:ext uri="{FF2B5EF4-FFF2-40B4-BE49-F238E27FC236}">
                <a16:creationId xmlns:a16="http://schemas.microsoft.com/office/drawing/2014/main" id="{145CD096-42CD-4B72-8AEA-9DC3B775F5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9643703" y="6627"/>
            <a:ext cx="1800200" cy="1531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Retângulo 27">
            <a:extLst>
              <a:ext uri="{FF2B5EF4-FFF2-40B4-BE49-F238E27FC236}">
                <a16:creationId xmlns:a16="http://schemas.microsoft.com/office/drawing/2014/main" id="{32861AE7-2DE6-43D9-80F5-6C83F8CE1921}"/>
              </a:ext>
            </a:extLst>
          </p:cNvPr>
          <p:cNvSpPr/>
          <p:nvPr/>
        </p:nvSpPr>
        <p:spPr>
          <a:xfrm>
            <a:off x="8839201" y="1537857"/>
            <a:ext cx="3320718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pt-BR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pt-BR" dirty="0">
                <a:solidFill>
                  <a:schemeClr val="tx1"/>
                </a:solidFill>
                <a:latin typeface="+mn-lt"/>
              </a:rPr>
              <a:t>Centro de Divulgação da Astronomia</a:t>
            </a:r>
          </a:p>
          <a:p>
            <a:pPr algn="ctr"/>
            <a:r>
              <a:rPr lang="pt-BR" dirty="0">
                <a:solidFill>
                  <a:schemeClr val="tx1"/>
                </a:solidFill>
                <a:latin typeface="+mn-lt"/>
              </a:rPr>
              <a:t>Observatório Dietrich Schiel</a:t>
            </a:r>
          </a:p>
        </p:txBody>
      </p:sp>
      <p:sp>
        <p:nvSpPr>
          <p:cNvPr id="29" name="Retângulo 28">
            <a:extLst>
              <a:ext uri="{FF2B5EF4-FFF2-40B4-BE49-F238E27FC236}">
                <a16:creationId xmlns:a16="http://schemas.microsoft.com/office/drawing/2014/main" id="{3954868B-744C-4F04-A687-7348850D6E38}"/>
              </a:ext>
            </a:extLst>
          </p:cNvPr>
          <p:cNvSpPr/>
          <p:nvPr/>
        </p:nvSpPr>
        <p:spPr>
          <a:xfrm>
            <a:off x="1114928" y="6205345"/>
            <a:ext cx="9689430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pt-BR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pt-BR" sz="2800" b="0" dirty="0">
                <a:solidFill>
                  <a:schemeClr val="tx1"/>
                </a:solidFill>
                <a:latin typeface="+mn-lt"/>
              </a:rPr>
              <a:t>Giovana Calisto Bertolino - gcb.024@gmail.com</a:t>
            </a:r>
          </a:p>
        </p:txBody>
      </p:sp>
    </p:spTree>
    <p:extLst>
      <p:ext uri="{BB962C8B-B14F-4D97-AF65-F5344CB8AC3E}">
        <p14:creationId xmlns:p14="http://schemas.microsoft.com/office/powerpoint/2010/main" val="8297277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7667B41-8D62-4EF7-8464-BF0E87764E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0514" y="333827"/>
            <a:ext cx="5776686" cy="5500916"/>
          </a:xfrm>
        </p:spPr>
        <p:txBody>
          <a:bodyPr>
            <a:normAutofit lnSpcReduction="1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pt-BR" dirty="0"/>
              <a:t>	Em 1665 um homem estava sentado sob uma árvore quando ele viu uma maçã caindo na sua frente. Assim Isaac Newton revolucionou toda a imagem do universo. Em uma hipótese ousada para sua época, ele afirma que a força que puxa a maçã para o chão é a mesma que mantém a Lua em torno da Terra. </a:t>
            </a:r>
          </a:p>
        </p:txBody>
      </p:sp>
      <p:pic>
        <p:nvPicPr>
          <p:cNvPr id="1026" name="Picture 2" descr="Resultado de imagem para isaac newton caricatura">
            <a:extLst>
              <a:ext uri="{FF2B5EF4-FFF2-40B4-BE49-F238E27FC236}">
                <a16:creationId xmlns:a16="http://schemas.microsoft.com/office/drawing/2014/main" id="{17461EEA-0664-4106-AA1E-CD6C29F237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613" b="95007" l="9971" r="89932">
                        <a14:foregroundMark x1="37439" y1="9312" x2="37439" y2="9312"/>
                        <a14:foregroundMark x1="36657" y1="8097" x2="36657" y2="8097"/>
                        <a14:foregroundMark x1="43695" y1="7827" x2="43695" y2="7827"/>
                        <a14:foregroundMark x1="44966" y1="6613" x2="44966" y2="6613"/>
                        <a14:foregroundMark x1="36070" y1="6613" x2="36070" y2="6613"/>
                        <a14:foregroundMark x1="29326" y1="90148" x2="29326" y2="90148"/>
                        <a14:foregroundMark x1="22874" y1="87989" x2="22874" y2="87989"/>
                        <a14:foregroundMark x1="42913" y1="95007" x2="42913" y2="95007"/>
                        <a14:foregroundMark x1="71750" y1="86505" x2="71750" y2="86505"/>
                        <a14:foregroundMark x1="69795" y1="84076" x2="69795" y2="84076"/>
                        <a14:foregroundMark x1="71750" y1="86370" x2="71750" y2="86370"/>
                        <a14:foregroundMark x1="55816" y1="68151" x2="55816" y2="68151"/>
                        <a14:foregroundMark x1="55718" y1="64372" x2="55718" y2="64372"/>
                        <a14:foregroundMark x1="56598" y1="63428" x2="56598" y2="63428"/>
                        <a14:foregroundMark x1="54448" y1="72605" x2="54448" y2="72605"/>
                        <a14:foregroundMark x1="53177" y1="71390" x2="53177" y2="71390"/>
                        <a14:foregroundMark x1="58260" y1="68826" x2="58260" y2="68826"/>
                        <a14:foregroundMark x1="58260" y1="66667" x2="58260" y2="66667"/>
                        <a14:foregroundMark x1="55523" y1="70715" x2="55523" y2="70715"/>
                        <a14:foregroundMark x1="66569" y1="74224" x2="66569" y2="74224"/>
                        <a14:foregroundMark x1="68133" y1="75304" x2="68133" y2="75304"/>
                        <a14:foregroundMark x1="70088" y1="83401" x2="70088" y2="83401"/>
                        <a14:foregroundMark x1="30792" y1="83536" x2="30792" y2="83536"/>
                        <a14:foregroundMark x1="24438" y1="83806" x2="24438" y2="83806"/>
                        <a14:foregroundMark x1="25611" y1="83131" x2="25611" y2="831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201" r="13208"/>
          <a:stretch/>
        </p:blipFill>
        <p:spPr bwMode="auto">
          <a:xfrm>
            <a:off x="10885" y="93448"/>
            <a:ext cx="6767286" cy="6846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5423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FB0E98F-D3E0-41B9-A9A9-A376919E71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5686" y="316140"/>
            <a:ext cx="5272313" cy="6171746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pt-BR" dirty="0"/>
              <a:t>	Em 1686 ele conseguiu expressar sua teoria matematicamente. A força é igual para as massas de dois objetos, dividido pelo quadrado da distância entre eles, que devem integrar a constante gravitacional universal, que determina a força global da gravidade.</a:t>
            </a:r>
          </a:p>
          <a:p>
            <a:endParaRPr lang="pt-BR" dirty="0"/>
          </a:p>
        </p:txBody>
      </p:sp>
      <p:pic>
        <p:nvPicPr>
          <p:cNvPr id="2050" name="Picture 2" descr="Resultado de imagem para newton e a maça">
            <a:extLst>
              <a:ext uri="{FF2B5EF4-FFF2-40B4-BE49-F238E27FC236}">
                <a16:creationId xmlns:a16="http://schemas.microsoft.com/office/drawing/2014/main" id="{548C685B-C72B-4498-81D8-87E1BDB58C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492" b="89844" l="9961" r="89844">
                        <a14:foregroundMark x1="39160" y1="36621" x2="39160" y2="36621"/>
                        <a14:foregroundMark x1="39844" y1="29883" x2="39844" y2="29883"/>
                        <a14:foregroundMark x1="37695" y1="16699" x2="37695" y2="16699"/>
                        <a14:foregroundMark x1="38379" y1="9766" x2="38379" y2="9766"/>
                        <a14:foregroundMark x1="42969" y1="5273" x2="42969" y2="5273"/>
                        <a14:foregroundMark x1="43652" y1="8301" x2="43652" y2="8301"/>
                        <a14:foregroundMark x1="46191" y1="10156" x2="46191" y2="10156"/>
                        <a14:foregroundMark x1="47656" y1="5469" x2="47656" y2="5469"/>
                        <a14:foregroundMark x1="50000" y1="9570" x2="50000" y2="9570"/>
                        <a14:foregroundMark x1="48340" y1="4492" x2="48340" y2="4492"/>
                        <a14:foregroundMark x1="56543" y1="8691" x2="56543" y2="8691"/>
                        <a14:foregroundMark x1="57813" y1="7227" x2="57813" y2="7227"/>
                        <a14:foregroundMark x1="54883" y1="6348" x2="54883" y2="6348"/>
                        <a14:foregroundMark x1="56152" y1="11230" x2="56152" y2="11230"/>
                        <a14:foregroundMark x1="70313" y1="9082" x2="70313" y2="9082"/>
                        <a14:foregroundMark x1="74121" y1="13086" x2="74121" y2="13086"/>
                        <a14:foregroundMark x1="74805" y1="17773" x2="74805" y2="17773"/>
                        <a14:foregroundMark x1="63770" y1="37695" x2="63770" y2="37695"/>
                        <a14:foregroundMark x1="24609" y1="15039" x2="24609" y2="15039"/>
                        <a14:foregroundMark x1="25195" y1="10156" x2="25195" y2="10156"/>
                        <a14:foregroundMark x1="29688" y1="7813" x2="29688" y2="7813"/>
                        <a14:foregroundMark x1="62891" y1="13965" x2="62891" y2="13965"/>
                        <a14:foregroundMark x1="65039" y1="24512" x2="65039" y2="24512"/>
                        <a14:foregroundMark x1="62695" y1="31543" x2="62695" y2="31543"/>
                        <a14:foregroundMark x1="62109" y1="37695" x2="62109" y2="37695"/>
                        <a14:foregroundMark x1="58887" y1="40234" x2="58887" y2="40234"/>
                        <a14:foregroundMark x1="63574" y1="43359" x2="63574" y2="43359"/>
                        <a14:foregroundMark x1="62695" y1="43555" x2="62695" y2="43555"/>
                        <a14:foregroundMark x1="62695" y1="28809" x2="62695" y2="28809"/>
                        <a14:foregroundMark x1="47266" y1="49316" x2="47266" y2="49316"/>
                        <a14:foregroundMark x1="50684" y1="54199" x2="50684" y2="54199"/>
                        <a14:foregroundMark x1="62305" y1="40625" x2="62305" y2="40625"/>
                        <a14:foregroundMark x1="48926" y1="73828" x2="48926" y2="73828"/>
                        <a14:foregroundMark x1="51660" y1="73047" x2="51660" y2="73047"/>
                        <a14:foregroundMark x1="56152" y1="82520" x2="56152" y2="82520"/>
                        <a14:foregroundMark x1="58301" y1="82715" x2="58301" y2="82715"/>
                        <a14:foregroundMark x1="50391" y1="83984" x2="50391" y2="83984"/>
                        <a14:foregroundMark x1="41309" y1="82520" x2="41309" y2="82520"/>
                        <a14:foregroundMark x1="43848" y1="83594" x2="43848" y2="83594"/>
                        <a14:foregroundMark x1="59961" y1="83008" x2="59961" y2="83008"/>
                        <a14:foregroundMark x1="57617" y1="81934" x2="57617" y2="81934"/>
                        <a14:foregroundMark x1="57422" y1="84863" x2="57422" y2="84863"/>
                        <a14:foregroundMark x1="54004" y1="81445" x2="54004" y2="81445"/>
                        <a14:foregroundMark x1="37500" y1="38086" x2="37500" y2="38086"/>
                        <a14:foregroundMark x1="61230" y1="40039" x2="61230" y2="40039"/>
                        <a14:foregroundMark x1="61426" y1="36816" x2="61426" y2="36816"/>
                        <a14:foregroundMark x1="48047" y1="50977" x2="48047" y2="509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577" r="20741" b="12199"/>
          <a:stretch/>
        </p:blipFill>
        <p:spPr bwMode="auto">
          <a:xfrm>
            <a:off x="9174373" y="2418670"/>
            <a:ext cx="3017627" cy="4439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Balão de Fala: Oval 3">
            <a:extLst>
              <a:ext uri="{FF2B5EF4-FFF2-40B4-BE49-F238E27FC236}">
                <a16:creationId xmlns:a16="http://schemas.microsoft.com/office/drawing/2014/main" id="{4AE224A8-6BBC-4607-BC81-820178D3FAFB}"/>
              </a:ext>
            </a:extLst>
          </p:cNvPr>
          <p:cNvSpPr/>
          <p:nvPr/>
        </p:nvSpPr>
        <p:spPr>
          <a:xfrm>
            <a:off x="6358602" y="1349828"/>
            <a:ext cx="2815771" cy="1901371"/>
          </a:xfrm>
          <a:prstGeom prst="wedgeEllipseCallout">
            <a:avLst>
              <a:gd name="adj1" fmla="val 59064"/>
              <a:gd name="adj2" fmla="val 67843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4CF1F827-BB46-4D7D-BFE4-A6B4A13492D1}"/>
                  </a:ext>
                </a:extLst>
              </p:cNvPr>
              <p:cNvSpPr txBox="1"/>
              <p:nvPr/>
            </p:nvSpPr>
            <p:spPr>
              <a:xfrm>
                <a:off x="6639392" y="1931533"/>
                <a:ext cx="2225161" cy="73795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pt-BR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. </m:t>
                          </m:r>
                          <m:sSub>
                            <m:sSubPr>
                              <m:ctrlPr>
                                <a:rPr lang="pt-BR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pt-BR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8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pt-BR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4CF1F827-BB46-4D7D-BFE4-A6B4A13492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9392" y="1931533"/>
                <a:ext cx="2225161" cy="73795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55054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C51ABC2-6666-4792-9CF2-C0C882F50B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256" y="403225"/>
            <a:ext cx="11310257" cy="6128204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pt-BR" dirty="0"/>
              <a:t>	A teoria da Gravitação apresentava alguns erros e não conseguia explicar alguns fenômenos, porém ficou vigente por mais de 200 anos. Até que em 1915 Einstein publica sua Teoria da Relatividade Geral, dando assim uma nova explicação para a gravidade. 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pt-BR" dirty="0"/>
          </a:p>
          <a:p>
            <a:pPr marL="0" indent="0" algn="just">
              <a:lnSpc>
                <a:spcPct val="150000"/>
              </a:lnSpc>
              <a:buNone/>
            </a:pPr>
            <a:r>
              <a:rPr lang="pt-BR" dirty="0"/>
              <a:t>  	Para Einstein o Universo é constituído por um tecido quadridimensional chamado espaço-tempo e a massa dos corpos curva esse tecido. Assim a gravidade é apenas a distorção que a matéria provoca no espaço e no tempo. 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47105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inovacaotecnologica.com.br/noticias/imagens/010130050331-spacetime_strip.jpg">
            <a:extLst>
              <a:ext uri="{FF2B5EF4-FFF2-40B4-BE49-F238E27FC236}">
                <a16:creationId xmlns:a16="http://schemas.microsoft.com/office/drawing/2014/main" id="{2A69BFDE-C943-4366-AF0C-5D4CA90F9B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027" y="819382"/>
            <a:ext cx="12217027" cy="4841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3859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pic>
        <p:nvPicPr>
          <p:cNvPr id="1026" name="Picture 2" descr="Resultado de imagem para distorção do espaço tempo">
            <a:extLst>
              <a:ext uri="{FF2B5EF4-FFF2-40B4-BE49-F238E27FC236}">
                <a16:creationId xmlns:a16="http://schemas.microsoft.com/office/drawing/2014/main" id="{40CAC37D-A615-45AA-98E3-60B1F49694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80609" y="393641"/>
            <a:ext cx="7897512" cy="6021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B1E2CD4-1DB4-462E-ACB5-80AECAB00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8121" y="715070"/>
            <a:ext cx="3731174" cy="557445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pt-BR" sz="3200" dirty="0"/>
              <a:t>Distorção do espaço tempo em quarto dimensões </a:t>
            </a:r>
          </a:p>
        </p:txBody>
      </p:sp>
    </p:spTree>
    <p:extLst>
      <p:ext uri="{BB962C8B-B14F-4D97-AF65-F5344CB8AC3E}">
        <p14:creationId xmlns:p14="http://schemas.microsoft.com/office/powerpoint/2010/main" val="491444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C9CBF930-5044-421F-A47B-252ADDB56716}"/>
              </a:ext>
            </a:extLst>
          </p:cNvPr>
          <p:cNvSpPr txBox="1">
            <a:spLocks/>
          </p:cNvSpPr>
          <p:nvPr/>
        </p:nvSpPr>
        <p:spPr>
          <a:xfrm>
            <a:off x="1082462" y="1719972"/>
            <a:ext cx="10218820" cy="328863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8800" b="1" spc="300" dirty="0">
                <a:ln w="9525">
                  <a:solidFill>
                    <a:srgbClr val="00B0F0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gency FB" panose="020B0503020202020204" pitchFamily="34" charset="0"/>
              </a:rPr>
              <a:t>O Universo de Einstein</a:t>
            </a:r>
          </a:p>
        </p:txBody>
      </p:sp>
    </p:spTree>
    <p:extLst>
      <p:ext uri="{BB962C8B-B14F-4D97-AF65-F5344CB8AC3E}">
        <p14:creationId xmlns:p14="http://schemas.microsoft.com/office/powerpoint/2010/main" val="2335335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FCD431A-497B-4D1E-8DF7-31C0D634B3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4713" y="229052"/>
            <a:ext cx="11411857" cy="6287861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pt-BR" dirty="0"/>
              <a:t>	O primeiro modelo cosmológico baseado na Teoria da Relatividade Geral foi proposto em 1917 pelo seu criador. Einstein foi guiado pela sua intuição física e pela sua preconcepção a respeito do universo. Nos anos de 1910, o universo apresentava-se como uma estrutura estática em grande escala. Além de estático, o universo deveria ser certamente finito. 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pt-BR" dirty="0"/>
          </a:p>
          <a:p>
            <a:pPr marL="0" indent="0" algn="just">
              <a:lnSpc>
                <a:spcPct val="150000"/>
              </a:lnSpc>
              <a:buNone/>
            </a:pPr>
            <a:r>
              <a:rPr lang="pt-BR" dirty="0"/>
              <a:t>	O universo de Einstein é portanto finito e estático. Usando a Relatividade Geral ele chegou a uma equação que descrevia o Universo, mas havia um problema...</a:t>
            </a:r>
          </a:p>
        </p:txBody>
      </p:sp>
    </p:spTree>
    <p:extLst>
      <p:ext uri="{BB962C8B-B14F-4D97-AF65-F5344CB8AC3E}">
        <p14:creationId xmlns:p14="http://schemas.microsoft.com/office/powerpoint/2010/main" val="2542712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Uma imagem contendo texto, livro&#10;&#10;Descrição gerada com muito alta confiança">
            <a:extLst>
              <a:ext uri="{FF2B5EF4-FFF2-40B4-BE49-F238E27FC236}">
                <a16:creationId xmlns:a16="http://schemas.microsoft.com/office/drawing/2014/main" id="{944C08D9-7733-4D94-BC2D-5E44536930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714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4BC78D4-791E-4875-A36A-210D0928D0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370" y="577396"/>
            <a:ext cx="11165115" cy="5823404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pt-BR" dirty="0"/>
              <a:t>	Einstein havia acabo de definir a gravidade como a curvatura causada pela massa no tecido do espaço – tempo, o que aconteceria então em um Universo finito e cheio de massa?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pt-BR" dirty="0"/>
          </a:p>
          <a:p>
            <a:pPr marL="0" indent="0" algn="just">
              <a:lnSpc>
                <a:spcPct val="150000"/>
              </a:lnSpc>
              <a:buNone/>
            </a:pPr>
            <a:r>
              <a:rPr lang="pt-BR" dirty="0"/>
              <a:t>	A tendência natural é que ele acabasse entrando em colapso sobre si mesmo, ou seja, a matéria ali presente tenderia a seguir o curso natural da curvatura e acabaria se juntando. </a:t>
            </a:r>
          </a:p>
        </p:txBody>
      </p:sp>
    </p:spTree>
    <p:extLst>
      <p:ext uri="{BB962C8B-B14F-4D97-AF65-F5344CB8AC3E}">
        <p14:creationId xmlns:p14="http://schemas.microsoft.com/office/powerpoint/2010/main" val="3661597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EC4047A-B040-45F1-9B5F-600B0B404C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7913" y="838654"/>
            <a:ext cx="10903857" cy="5387974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pt-BR" dirty="0"/>
              <a:t>	Einstein então precisou introduzir um termo em suas equações para evitar esse colapso do Universo em consequência da atração gravitacional. 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pt-BR" dirty="0"/>
          </a:p>
          <a:p>
            <a:pPr marL="0" indent="0" algn="just">
              <a:lnSpc>
                <a:spcPct val="150000"/>
              </a:lnSpc>
              <a:buNone/>
            </a:pPr>
            <a:r>
              <a:rPr lang="pt-BR" dirty="0"/>
              <a:t>	Esse termo foi chamado de </a:t>
            </a:r>
            <a:r>
              <a:rPr lang="pt-BR" dirty="0">
                <a:solidFill>
                  <a:srgbClr val="00B0F0"/>
                </a:solidFill>
              </a:rPr>
              <a:t>Constante Cosmológica </a:t>
            </a:r>
            <a:r>
              <a:rPr lang="pt-BR" dirty="0"/>
              <a:t>geralmente denotada por lambda maiúsculo </a:t>
            </a:r>
            <a:r>
              <a:rPr lang="pt-BR" dirty="0">
                <a:solidFill>
                  <a:srgbClr val="00B0F0"/>
                </a:solidFill>
              </a:rPr>
              <a:t>Λ</a:t>
            </a:r>
            <a:r>
              <a:rPr lang="pt-BR" dirty="0"/>
              <a:t>, tal constante servia para “cancelar” a atração gravitacional, mantendo assim o universo estático. </a:t>
            </a:r>
            <a:endParaRPr lang="pt-BR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303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B915A3-BFCC-4765-8FEC-381BDCE438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t-BR" sz="5400" b="1"/>
              <a:t>Quem é Albert Einstein? </a:t>
            </a:r>
            <a:endParaRPr lang="pt-BR" sz="5400" b="1" dirty="0"/>
          </a:p>
        </p:txBody>
      </p:sp>
      <p:pic>
        <p:nvPicPr>
          <p:cNvPr id="1026" name="Picture 2" descr="Resultado de imagem para albert einstein">
            <a:extLst>
              <a:ext uri="{FF2B5EF4-FFF2-40B4-BE49-F238E27FC236}">
                <a16:creationId xmlns:a16="http://schemas.microsoft.com/office/drawing/2014/main" id="{9744BF8C-71C9-45F6-A9D2-2B2FE8E0FD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58" y="1657350"/>
            <a:ext cx="5050971" cy="4326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do de imagem para albert einstein">
            <a:extLst>
              <a:ext uri="{FF2B5EF4-FFF2-40B4-BE49-F238E27FC236}">
                <a16:creationId xmlns:a16="http://schemas.microsoft.com/office/drawing/2014/main" id="{EE2C98C5-0A83-4DDB-9C3A-F8C652FC82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1672" y="1325563"/>
            <a:ext cx="3608614" cy="514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5311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1B74638-69A8-42D2-A920-2C8BA59DAF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4657" y="1607912"/>
            <a:ext cx="10515600" cy="3501117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pt-BR" dirty="0"/>
              <a:t>	Mas ele não ficou muito satisfeito com a constante cosmológica porque não havia outro motivo dela estar ali, seria muito mais simples deixa – lá de lado. Einstein chegou até a dizer que ela deixava suas equações feias e complicadas e que o Universo deveria se descrito de forma simples.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pt-BR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606177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37CFBB43-3442-4AEB-AF2A-147C23BFCBFD}"/>
              </a:ext>
            </a:extLst>
          </p:cNvPr>
          <p:cNvSpPr/>
          <p:nvPr/>
        </p:nvSpPr>
        <p:spPr>
          <a:xfrm>
            <a:off x="653143" y="650988"/>
            <a:ext cx="10522857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800" dirty="0">
                <a:solidFill>
                  <a:prstClr val="white"/>
                </a:solidFill>
              </a:rPr>
              <a:t>	Porém ele não conseguiu resolver o problema do colapso gravitacional de outra forma, e a constante cosmológica permaneceu em suas equações por 12 anos.</a:t>
            </a:r>
          </a:p>
          <a:p>
            <a:pPr algn="just">
              <a:lnSpc>
                <a:spcPct val="150000"/>
              </a:lnSpc>
            </a:pPr>
            <a:endParaRPr lang="pt-BR" sz="2800" dirty="0">
              <a:solidFill>
                <a:prstClr val="white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pt-BR" sz="2800" dirty="0">
                <a:solidFill>
                  <a:prstClr val="white"/>
                </a:solidFill>
              </a:rPr>
              <a:t>	Até que em 1929 surge um astrônomo americano para aparentemente resolver os problemas de Einstein e sua constante, seu nome ...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79534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0FB3FEC2-2AAA-4E3E-9D20-F59590F9081F}"/>
              </a:ext>
            </a:extLst>
          </p:cNvPr>
          <p:cNvSpPr txBox="1">
            <a:spLocks/>
          </p:cNvSpPr>
          <p:nvPr/>
        </p:nvSpPr>
        <p:spPr>
          <a:xfrm>
            <a:off x="5313971" y="145143"/>
            <a:ext cx="4316852" cy="144414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8800" b="1" spc="300" dirty="0">
                <a:ln w="9525">
                  <a:solidFill>
                    <a:srgbClr val="00B0F0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gency FB" panose="020B0503020202020204" pitchFamily="34" charset="0"/>
              </a:rPr>
              <a:t>Hubble</a:t>
            </a:r>
          </a:p>
        </p:txBody>
      </p:sp>
      <p:pic>
        <p:nvPicPr>
          <p:cNvPr id="1026" name="Picture 2" descr="Resultado de imagem para hubble">
            <a:extLst>
              <a:ext uri="{FF2B5EF4-FFF2-40B4-BE49-F238E27FC236}">
                <a16:creationId xmlns:a16="http://schemas.microsoft.com/office/drawing/2014/main" id="{DF7D3147-1E80-4E0D-ABAE-E011F7C628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828" y="1589285"/>
            <a:ext cx="5268685" cy="4758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esultado de imagem para edwin hubble">
            <a:extLst>
              <a:ext uri="{FF2B5EF4-FFF2-40B4-BE49-F238E27FC236}">
                <a16:creationId xmlns:a16="http://schemas.microsoft.com/office/drawing/2014/main" id="{9849829C-BD97-4143-B9B6-37F25EAB94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302" y="1589285"/>
            <a:ext cx="6700085" cy="5025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id="{905FB871-75AB-448D-883B-2A5F9E7E6492}"/>
              </a:ext>
            </a:extLst>
          </p:cNvPr>
          <p:cNvSpPr txBox="1">
            <a:spLocks/>
          </p:cNvSpPr>
          <p:nvPr/>
        </p:nvSpPr>
        <p:spPr>
          <a:xfrm>
            <a:off x="2415019" y="145143"/>
            <a:ext cx="4316852" cy="144414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8800" b="1" spc="300" dirty="0">
                <a:ln w="9525">
                  <a:solidFill>
                    <a:srgbClr val="00B0F0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gency FB" panose="020B0503020202020204" pitchFamily="34" charset="0"/>
              </a:rPr>
              <a:t>Edwin</a:t>
            </a:r>
          </a:p>
        </p:txBody>
      </p:sp>
    </p:spTree>
    <p:extLst>
      <p:ext uri="{BB962C8B-B14F-4D97-AF65-F5344CB8AC3E}">
        <p14:creationId xmlns:p14="http://schemas.microsoft.com/office/powerpoint/2010/main" val="1508809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591C229C-124A-4281-BB31-519ABA4FF464}"/>
              </a:ext>
            </a:extLst>
          </p:cNvPr>
          <p:cNvSpPr/>
          <p:nvPr/>
        </p:nvSpPr>
        <p:spPr>
          <a:xfrm>
            <a:off x="440205" y="505701"/>
            <a:ext cx="11403451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800" dirty="0"/>
              <a:t>	Hubble estudava a luz emitida pelas galáxias distantes, e percebeu que o comprimento de onda em alguns casos era maior que aquele obtido em laboratório. </a:t>
            </a:r>
          </a:p>
          <a:p>
            <a:pPr algn="just">
              <a:lnSpc>
                <a:spcPct val="150000"/>
              </a:lnSpc>
            </a:pPr>
            <a:endParaRPr lang="pt-BR" sz="2400" dirty="0"/>
          </a:p>
          <a:p>
            <a:pPr algn="just">
              <a:lnSpc>
                <a:spcPct val="150000"/>
              </a:lnSpc>
            </a:pPr>
            <a:r>
              <a:rPr lang="pt-BR" sz="2800" dirty="0"/>
              <a:t>	Esse fenômeno é uma consequência do chamado Efeito Doppler que ocorre quando a fonte e o observador se movem!</a:t>
            </a:r>
          </a:p>
          <a:p>
            <a:pPr algn="just">
              <a:lnSpc>
                <a:spcPct val="150000"/>
              </a:lnSpc>
            </a:pPr>
            <a:endParaRPr lang="pt-BR" sz="2800" dirty="0"/>
          </a:p>
          <a:p>
            <a:pPr algn="just">
              <a:lnSpc>
                <a:spcPct val="150000"/>
              </a:lnSpc>
            </a:pPr>
            <a:r>
              <a:rPr lang="pt-BR" sz="2800" dirty="0"/>
              <a:t>	Quando se afastam um do outro, o comprimento de onda visto pelo observador aumenta, diminuindo quando fonte e observador se aproximam.</a:t>
            </a:r>
          </a:p>
          <a:p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711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edshift">
            <a:extLst>
              <a:ext uri="{FF2B5EF4-FFF2-40B4-BE49-F238E27FC236}">
                <a16:creationId xmlns:a16="http://schemas.microsoft.com/office/drawing/2014/main" id="{53D31A23-67DE-4009-80D9-9692AF5D744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6064"/>
            <a:ext cx="12192000" cy="2560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F9DAD95A-F41A-4575-99DB-60E89CB01711}"/>
              </a:ext>
            </a:extLst>
          </p:cNvPr>
          <p:cNvSpPr/>
          <p:nvPr/>
        </p:nvSpPr>
        <p:spPr>
          <a:xfrm>
            <a:off x="703942" y="3675190"/>
            <a:ext cx="1078411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	Em outras palavras, se uma galáxia estiver se aproximando, sua luz se desloca para o azul. Se estiver se afastando, para o vermelho. Em qualquer caso, a variação do comprimento de onda é proporcional à velocidade da fonte.</a:t>
            </a:r>
          </a:p>
        </p:txBody>
      </p:sp>
    </p:spTree>
    <p:extLst>
      <p:ext uri="{BB962C8B-B14F-4D97-AF65-F5344CB8AC3E}">
        <p14:creationId xmlns:p14="http://schemas.microsoft.com/office/powerpoint/2010/main" val="691852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077CB7BD-AF91-440B-B0EB-13071BDB4A4E}"/>
              </a:ext>
            </a:extLst>
          </p:cNvPr>
          <p:cNvSpPr/>
          <p:nvPr/>
        </p:nvSpPr>
        <p:spPr>
          <a:xfrm>
            <a:off x="573313" y="540104"/>
            <a:ext cx="1078411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	Hubble percebeu que a luz vinda de toda galáxia distante sofria desvio para o vermelho, ou seja estavam se afastando, e que quanto mais distante maior era esse desvio. E isso só podia levar a uma conclusão:</a:t>
            </a: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0827F2A8-F11E-4157-AC3A-5420447CFFAC}"/>
              </a:ext>
            </a:extLst>
          </p:cNvPr>
          <p:cNvSpPr txBox="1">
            <a:spLocks/>
          </p:cNvSpPr>
          <p:nvPr/>
        </p:nvSpPr>
        <p:spPr>
          <a:xfrm>
            <a:off x="420913" y="3217760"/>
            <a:ext cx="11088913" cy="280566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pt-BR" sz="8800" b="1" spc="300" dirty="0">
                <a:ln w="9525">
                  <a:solidFill>
                    <a:srgbClr val="00B0F0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gency FB" panose="020B0503020202020204" pitchFamily="34" charset="0"/>
              </a:rPr>
              <a:t>O Universo é grande...</a:t>
            </a:r>
          </a:p>
          <a:p>
            <a:pPr algn="ctr">
              <a:lnSpc>
                <a:spcPct val="100000"/>
              </a:lnSpc>
            </a:pPr>
            <a:r>
              <a:rPr lang="pt-BR" sz="8800" b="1" spc="300" dirty="0">
                <a:ln w="9525">
                  <a:solidFill>
                    <a:srgbClr val="00B0F0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gency FB" panose="020B0503020202020204" pitchFamily="34" charset="0"/>
              </a:rPr>
              <a:t>E está aumentando!</a:t>
            </a:r>
          </a:p>
        </p:txBody>
      </p:sp>
    </p:spTree>
    <p:extLst>
      <p:ext uri="{BB962C8B-B14F-4D97-AF65-F5344CB8AC3E}">
        <p14:creationId xmlns:p14="http://schemas.microsoft.com/office/powerpoint/2010/main" val="1383113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E8621CD-B800-410E-ADC3-C5C86D974F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5970" y="461280"/>
            <a:ext cx="10860315" cy="5925005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pt-BR" dirty="0"/>
              <a:t>	</a:t>
            </a:r>
            <a:r>
              <a:rPr lang="pt-BR" sz="3000" dirty="0"/>
              <a:t>Com isso Hubble derrubava a ideia de um Universo estático e finito, como acreditava Einstein e a maioria dos cientistas do início do século XX.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pt-BR" sz="2100" dirty="0"/>
          </a:p>
          <a:p>
            <a:pPr marL="0" indent="0" algn="just">
              <a:lnSpc>
                <a:spcPct val="150000"/>
              </a:lnSpc>
              <a:buNone/>
            </a:pPr>
            <a:r>
              <a:rPr lang="pt-BR" sz="3000" dirty="0"/>
              <a:t> 	Einstein até aceitava a ideia de um universo “inflável”, ou seja, o Universo poderia expandir e se contrair de tempos em tempos, tal fato está de acordo com a Teoria da Relatividade Geral.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pt-BR" sz="2200" dirty="0"/>
          </a:p>
          <a:p>
            <a:pPr marL="0" indent="0" algn="just">
              <a:lnSpc>
                <a:spcPct val="150000"/>
              </a:lnSpc>
              <a:buNone/>
            </a:pPr>
            <a:r>
              <a:rPr lang="pt-BR" sz="3000" dirty="0"/>
              <a:t>	Mas ele havia considerado que o Universo não estava fazendo uma coisa nem outra, porque não existiam evidências sugerindo algo assim, até Hubble entrar na história. </a:t>
            </a:r>
          </a:p>
        </p:txBody>
      </p:sp>
    </p:spTree>
    <p:extLst>
      <p:ext uri="{BB962C8B-B14F-4D97-AF65-F5344CB8AC3E}">
        <p14:creationId xmlns:p14="http://schemas.microsoft.com/office/powerpoint/2010/main" val="3388929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Uma imagem contendo texto&#10;&#10;Descrição gerada com muito alta confiança">
            <a:extLst>
              <a:ext uri="{FF2B5EF4-FFF2-40B4-BE49-F238E27FC236}">
                <a16:creationId xmlns:a16="http://schemas.microsoft.com/office/drawing/2014/main" id="{449D78E4-3F0F-41D0-A99F-19EB45F1F2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3852"/>
            <a:ext cx="12192000" cy="4890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375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FC276C1-0839-4E9A-89DB-2E2276988A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0486" y="635452"/>
            <a:ext cx="6128658" cy="5678261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pt-BR" dirty="0"/>
              <a:t>	Com isso o Universo de Einstein não precisava mais da a constante cosmológica, já que ela só servia para mantê-lo estático, e agora sabíamos que ele não era assim. Ele então retirou a constante de suas equações e chegou a declarar na época que ela seria </a:t>
            </a:r>
            <a:r>
              <a:rPr lang="pt-BR" dirty="0">
                <a:solidFill>
                  <a:srgbClr val="00B0F0"/>
                </a:solidFill>
              </a:rPr>
              <a:t>“o maior erro de sua vida”.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0F519A81-AF4B-454B-A7AF-5B43C98867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5477" y="957944"/>
            <a:ext cx="4297636" cy="4339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77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C00E285E-AE59-484D-9F9C-617E420CADC2}"/>
              </a:ext>
            </a:extLst>
          </p:cNvPr>
          <p:cNvSpPr txBox="1">
            <a:spLocks/>
          </p:cNvSpPr>
          <p:nvPr/>
        </p:nvSpPr>
        <p:spPr>
          <a:xfrm>
            <a:off x="1082462" y="1719972"/>
            <a:ext cx="10218820" cy="328863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8800" b="1" spc="300" dirty="0">
                <a:ln w="9525">
                  <a:solidFill>
                    <a:srgbClr val="00B0F0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gency FB" panose="020B0503020202020204" pitchFamily="34" charset="0"/>
              </a:rPr>
              <a:t>A Energia Escura e a </a:t>
            </a:r>
          </a:p>
          <a:p>
            <a:pPr algn="ctr"/>
            <a:r>
              <a:rPr lang="pt-BR" sz="8800" b="1" spc="300" dirty="0">
                <a:ln w="9525">
                  <a:solidFill>
                    <a:srgbClr val="00B0F0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gency FB" panose="020B0503020202020204" pitchFamily="34" charset="0"/>
              </a:rPr>
              <a:t>Constante Cosmológica</a:t>
            </a:r>
          </a:p>
        </p:txBody>
      </p:sp>
    </p:spTree>
    <p:extLst>
      <p:ext uri="{BB962C8B-B14F-4D97-AF65-F5344CB8AC3E}">
        <p14:creationId xmlns:p14="http://schemas.microsoft.com/office/powerpoint/2010/main" val="2360197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E59FB820-7ED6-40D1-ADAE-417ED3A2096A}"/>
              </a:ext>
            </a:extLst>
          </p:cNvPr>
          <p:cNvSpPr txBox="1"/>
          <p:nvPr/>
        </p:nvSpPr>
        <p:spPr>
          <a:xfrm>
            <a:off x="1103085" y="752443"/>
            <a:ext cx="9564913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800" dirty="0">
                <a:solidFill>
                  <a:srgbClr val="00B0F0"/>
                </a:solidFill>
              </a:rPr>
              <a:t>		Albert Einstein</a:t>
            </a:r>
            <a:r>
              <a:rPr lang="pt-BR" sz="2800" dirty="0"/>
              <a:t>, o mais célebre cientista do século XX, foi um físico teórico Alemão que através de sua pesquisa revolucionou a física, sendo chamado por muitos de pai da física moderna.  </a:t>
            </a:r>
          </a:p>
          <a:p>
            <a:pPr algn="just">
              <a:lnSpc>
                <a:spcPct val="150000"/>
              </a:lnSpc>
            </a:pPr>
            <a:r>
              <a:rPr lang="pt-BR" sz="2800" dirty="0"/>
              <a:t>		Sua fórmula, E=mc² foi chamada de "a equação mais famosa do mundo", foi laureado com o Prêmio Nobel de Física de 1921 </a:t>
            </a:r>
            <a:r>
              <a:rPr lang="pt-BR" sz="2800" dirty="0">
                <a:solidFill>
                  <a:srgbClr val="00B0F0"/>
                </a:solidFill>
              </a:rPr>
              <a:t>"por suas contribuições à física teórica</a:t>
            </a:r>
            <a:r>
              <a:rPr lang="pt-BR" sz="2800" dirty="0"/>
              <a:t>" e, especialmente, por sua descoberta da lei do efeito fotoelétrico.</a:t>
            </a:r>
          </a:p>
        </p:txBody>
      </p:sp>
    </p:spTree>
    <p:extLst>
      <p:ext uri="{BB962C8B-B14F-4D97-AF65-F5344CB8AC3E}">
        <p14:creationId xmlns:p14="http://schemas.microsoft.com/office/powerpoint/2010/main" val="417635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D9A909F-1F7A-4CC0-BE51-ACF3C1448D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0485" y="722538"/>
            <a:ext cx="10918371" cy="5663747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pt-BR" dirty="0"/>
              <a:t>	Muito tempo depois, os cientistas começaram a ficar intrigados. Já estava certo que o Universo estava se expandindo e que as galáxias, por consequência, estavam se afastando umas das outras.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pt-BR" dirty="0"/>
              <a:t>	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pt-BR" dirty="0"/>
              <a:t>	O problema é que, pelas medições realizadas pelo telescópio Hubble, as galáxias não somente estavam se afastando entre si, mas a sua velocidade de afastamento estava aumentando cada vez mais.</a:t>
            </a:r>
          </a:p>
        </p:txBody>
      </p:sp>
    </p:spTree>
    <p:extLst>
      <p:ext uri="{BB962C8B-B14F-4D97-AF65-F5344CB8AC3E}">
        <p14:creationId xmlns:p14="http://schemas.microsoft.com/office/powerpoint/2010/main" val="1079764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B57F868-69C8-431B-8AF7-14BC63194C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2084" y="490310"/>
            <a:ext cx="10816771" cy="5794375"/>
          </a:xfrm>
        </p:spPr>
        <p:txBody>
          <a:bodyPr>
            <a:normAutofit lnSpcReduction="1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pt-BR" dirty="0"/>
              <a:t>	Do ponto de vista científico, tal constatação é perturbadora. Afinal, se a Teoria do Big Bang está correta, as galáxias de fato deveriam estar se afastando. Mas, com o tempo, sua velocidade de afastamento deveria cair.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pt-BR" dirty="0"/>
          </a:p>
          <a:p>
            <a:pPr marL="0" indent="0" algn="just">
              <a:lnSpc>
                <a:spcPct val="150000"/>
              </a:lnSpc>
              <a:buNone/>
            </a:pPr>
            <a:r>
              <a:rPr lang="pt-BR" dirty="0"/>
              <a:t>	Com o Universo, contudo, ocorre o contrário. À medida que o tempo passa, a matéria vai ganhando cada vez mais velocidade, como se houvesse alguma força a impeli-las, uma força na direção contrária da gravidade.</a:t>
            </a:r>
          </a:p>
        </p:txBody>
      </p:sp>
    </p:spTree>
    <p:extLst>
      <p:ext uri="{BB962C8B-B14F-4D97-AF65-F5344CB8AC3E}">
        <p14:creationId xmlns:p14="http://schemas.microsoft.com/office/powerpoint/2010/main" val="1243127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esultado de imagem para big crunch">
            <a:extLst>
              <a:ext uri="{FF2B5EF4-FFF2-40B4-BE49-F238E27FC236}">
                <a16:creationId xmlns:a16="http://schemas.microsoft.com/office/drawing/2014/main" id="{40F91603-69C7-4D1E-938E-68A66109AF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710" b="82741" l="2879" r="25913">
                        <a14:foregroundMark x1="14667" y1="71602" x2="14667" y2="716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030" t="17563" r="76686" b="23726"/>
          <a:stretch/>
        </p:blipFill>
        <p:spPr bwMode="auto">
          <a:xfrm>
            <a:off x="4151085" y="72570"/>
            <a:ext cx="3106058" cy="6302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C162F2AB-E559-451B-9143-A6F5EDCB9C44}"/>
              </a:ext>
            </a:extLst>
          </p:cNvPr>
          <p:cNvSpPr txBox="1"/>
          <p:nvPr/>
        </p:nvSpPr>
        <p:spPr>
          <a:xfrm>
            <a:off x="5109029" y="6087884"/>
            <a:ext cx="13933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Big Bang</a:t>
            </a:r>
          </a:p>
        </p:txBody>
      </p:sp>
      <p:sp>
        <p:nvSpPr>
          <p:cNvPr id="6" name="Chave Direita 5">
            <a:extLst>
              <a:ext uri="{FF2B5EF4-FFF2-40B4-BE49-F238E27FC236}">
                <a16:creationId xmlns:a16="http://schemas.microsoft.com/office/drawing/2014/main" id="{3AD963BA-4FCA-43F5-ADB3-6EAAD55BF664}"/>
              </a:ext>
            </a:extLst>
          </p:cNvPr>
          <p:cNvSpPr/>
          <p:nvPr/>
        </p:nvSpPr>
        <p:spPr>
          <a:xfrm>
            <a:off x="6879771" y="3238488"/>
            <a:ext cx="1611086" cy="2689737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FB1F7A43-0E8C-4111-A5BF-F97C13DC331E}"/>
              </a:ext>
            </a:extLst>
          </p:cNvPr>
          <p:cNvSpPr txBox="1"/>
          <p:nvPr/>
        </p:nvSpPr>
        <p:spPr>
          <a:xfrm>
            <a:off x="8868228" y="4381557"/>
            <a:ext cx="13933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Expansão</a:t>
            </a:r>
          </a:p>
        </p:txBody>
      </p:sp>
      <p:sp>
        <p:nvSpPr>
          <p:cNvPr id="8" name="Chave Esquerda 7">
            <a:extLst>
              <a:ext uri="{FF2B5EF4-FFF2-40B4-BE49-F238E27FC236}">
                <a16:creationId xmlns:a16="http://schemas.microsoft.com/office/drawing/2014/main" id="{2DE5422E-1636-4650-BB3F-05CD6626A89E}"/>
              </a:ext>
            </a:extLst>
          </p:cNvPr>
          <p:cNvSpPr/>
          <p:nvPr/>
        </p:nvSpPr>
        <p:spPr>
          <a:xfrm>
            <a:off x="3251203" y="348351"/>
            <a:ext cx="1465943" cy="2803059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71BCAA55-8688-46F3-835E-C90756ABE772}"/>
              </a:ext>
            </a:extLst>
          </p:cNvPr>
          <p:cNvSpPr txBox="1"/>
          <p:nvPr/>
        </p:nvSpPr>
        <p:spPr>
          <a:xfrm>
            <a:off x="537027" y="1141665"/>
            <a:ext cx="23077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/>
              <a:t>Velocidade de expansão diminuindo</a:t>
            </a:r>
          </a:p>
        </p:txBody>
      </p:sp>
    </p:spTree>
    <p:extLst>
      <p:ext uri="{BB962C8B-B14F-4D97-AF65-F5344CB8AC3E}">
        <p14:creationId xmlns:p14="http://schemas.microsoft.com/office/powerpoint/2010/main" val="2853097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  <p:bldP spid="8" grpId="0" animBg="1"/>
      <p:bldP spid="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Uma imagem contendo texto&#10;&#10;Descrição gerada com muito alta confiança">
            <a:extLst>
              <a:ext uri="{FF2B5EF4-FFF2-40B4-BE49-F238E27FC236}">
                <a16:creationId xmlns:a16="http://schemas.microsoft.com/office/drawing/2014/main" id="{C0C144ED-55F7-4CA3-94D0-95F19E5CF0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0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15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25466BE-5BFE-4897-8D9D-EA2D94EF22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514" y="649967"/>
            <a:ext cx="10918372" cy="5692775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pt-BR" dirty="0"/>
              <a:t>	Foi aí que os cientistas resolveram ressuscitar a Constante Cosmológica. Se de fato existe uma força misteriosa no Universo a dirigir a matéria em um sentido repulsivo, é possível que seja exatamente a constante imaginada por Einstein a responsável por esse fenômeno. 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pt-BR" dirty="0"/>
          </a:p>
          <a:p>
            <a:pPr marL="0" indent="0" algn="just">
              <a:lnSpc>
                <a:spcPct val="150000"/>
              </a:lnSpc>
              <a:buNone/>
            </a:pPr>
            <a:r>
              <a:rPr lang="pt-BR" dirty="0"/>
              <a:t>	Enquanto originalmente a constante se destinaria a manter o Universo estático, agora ela atuaria no sentido inverso, atuando como uma força contra - gravitacional, acelerando a expansão do Cosmos.</a:t>
            </a:r>
          </a:p>
        </p:txBody>
      </p:sp>
    </p:spTree>
    <p:extLst>
      <p:ext uri="{BB962C8B-B14F-4D97-AF65-F5344CB8AC3E}">
        <p14:creationId xmlns:p14="http://schemas.microsoft.com/office/powerpoint/2010/main" val="2388967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D68B79D-6B82-438F-8727-7019C06E54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513" y="635452"/>
            <a:ext cx="10961915" cy="5678261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pt-BR" dirty="0"/>
              <a:t>	Para Einstein o valor da constante seria zero, uma expansão acelerada do universo implica um valor de </a:t>
            </a:r>
            <a:r>
              <a:rPr lang="pt-BR" dirty="0">
                <a:solidFill>
                  <a:srgbClr val="00B0F0"/>
                </a:solidFill>
              </a:rPr>
              <a:t>Λ</a:t>
            </a:r>
            <a:r>
              <a:rPr lang="pt-BR" dirty="0"/>
              <a:t> diferente de zero.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pt-BR" sz="1800" dirty="0"/>
          </a:p>
          <a:p>
            <a:pPr marL="0" indent="0" algn="just">
              <a:lnSpc>
                <a:spcPct val="150000"/>
              </a:lnSpc>
              <a:buNone/>
            </a:pPr>
            <a:r>
              <a:rPr lang="pt-BR" dirty="0"/>
              <a:t>	Em 2002, o cosmólogo americano </a:t>
            </a:r>
            <a:r>
              <a:rPr lang="pt-BR" dirty="0">
                <a:solidFill>
                  <a:srgbClr val="00B0F0"/>
                </a:solidFill>
              </a:rPr>
              <a:t>Michael Turner</a:t>
            </a:r>
            <a:r>
              <a:rPr lang="pt-BR" dirty="0"/>
              <a:t> cunhou o termo </a:t>
            </a:r>
            <a:r>
              <a:rPr lang="pt-BR" b="1" dirty="0">
                <a:solidFill>
                  <a:srgbClr val="00B0F0"/>
                </a:solidFill>
              </a:rPr>
              <a:t>ENERGIA ESCURA</a:t>
            </a:r>
            <a:r>
              <a:rPr lang="pt-BR" dirty="0"/>
              <a:t> para denominar a energia associada à constante cosmológica, e que seria responsável pela expansão acelerada do universo.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83770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781975E-DBC9-43DC-9185-C4CC6AD039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1456" y="722539"/>
            <a:ext cx="10889343" cy="5620204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pt-BR" dirty="0"/>
              <a:t>	Por que </a:t>
            </a:r>
            <a:r>
              <a:rPr lang="pt-BR" b="1" dirty="0">
                <a:solidFill>
                  <a:srgbClr val="00B0F0"/>
                </a:solidFill>
              </a:rPr>
              <a:t>escura</a:t>
            </a:r>
            <a:r>
              <a:rPr lang="pt-BR" dirty="0"/>
              <a:t>? Pelo fato de que até hoje esta nova forma de energia permanecer totalmente desconhecida. 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pt-BR" dirty="0"/>
          </a:p>
          <a:p>
            <a:pPr marL="0" indent="0" algn="just">
              <a:lnSpc>
                <a:spcPct val="150000"/>
              </a:lnSpc>
              <a:buNone/>
            </a:pPr>
            <a:r>
              <a:rPr lang="pt-BR" dirty="0"/>
              <a:t>	Tudo isso ainda são teorias. Depois dessa definição de Energia Escura surgiram outras que nada tem a ver com a constante de Einstein. No entanto, ela já serve para provar uma coisa: quando o sujeito é gênio, até os erros se transformam em acertos.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37480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281DCCC-C48C-469D-9037-FDCDE78066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943" y="1506310"/>
            <a:ext cx="11146971" cy="4183289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pt-BR" dirty="0"/>
              <a:t>	Como quer que seja, embora a cosmologia tenha evoluído muito desde Einstein, ela ainda se baseia na sua abordagem original, todas as novas teorias tem a Relatividade Geral como base.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pt-BR" dirty="0"/>
              <a:t> 	E Como sua esposa disse quando lhe mostraram um telescópio gigante na Califórnia e explicaram que ele era utilizado para descobrir a forma do Universo:</a:t>
            </a:r>
          </a:p>
        </p:txBody>
      </p:sp>
    </p:spTree>
    <p:extLst>
      <p:ext uri="{BB962C8B-B14F-4D97-AF65-F5344CB8AC3E}">
        <p14:creationId xmlns:p14="http://schemas.microsoft.com/office/powerpoint/2010/main" val="3452643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texto&#10;&#10;Descrição gerada com muito alta confiança">
            <a:extLst>
              <a:ext uri="{FF2B5EF4-FFF2-40B4-BE49-F238E27FC236}">
                <a16:creationId xmlns:a16="http://schemas.microsoft.com/office/drawing/2014/main" id="{A60967FF-F5D3-458A-AAB3-FE10041E60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2357"/>
            <a:ext cx="12192000" cy="5553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14135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25265C-9455-40B4-858A-BA0AA18F2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/>
              <a:t>Próxima Sessão Astronomia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C5CC29B-C85E-45B7-9E45-C313CE8FBD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3200" dirty="0"/>
              <a:t>Sábado dia 08 de julho de 2017</a:t>
            </a:r>
          </a:p>
          <a:p>
            <a:pPr marL="0" indent="0" algn="ctr">
              <a:buNone/>
            </a:pPr>
            <a:endParaRPr lang="pt-BR" sz="3200" dirty="0"/>
          </a:p>
          <a:p>
            <a:pPr marL="0" indent="0" algn="ctr">
              <a:buNone/>
            </a:pPr>
            <a:endParaRPr lang="pt-BR" sz="3200" dirty="0"/>
          </a:p>
          <a:p>
            <a:pPr marL="0" indent="0" algn="ctr">
              <a:buNone/>
            </a:pPr>
            <a:endParaRPr lang="pt-BR" sz="3200" dirty="0"/>
          </a:p>
          <a:p>
            <a:pPr marL="0" indent="0" algn="ctr">
              <a:buNone/>
            </a:pPr>
            <a:endParaRPr lang="pt-BR" sz="3200" dirty="0"/>
          </a:p>
          <a:p>
            <a:pPr marL="0" indent="0" algn="ctr">
              <a:buNone/>
            </a:pPr>
            <a:endParaRPr lang="pt-BR" sz="3200" dirty="0"/>
          </a:p>
          <a:p>
            <a:pPr marL="0" indent="0" algn="ctr">
              <a:buNone/>
            </a:pPr>
            <a:r>
              <a:rPr lang="pt-BR" sz="3200" dirty="0"/>
              <a:t>Palestrante: Jennifer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41B3763E-6732-46B6-8388-7A5139DE3731}"/>
              </a:ext>
            </a:extLst>
          </p:cNvPr>
          <p:cNvSpPr txBox="1">
            <a:spLocks/>
          </p:cNvSpPr>
          <p:nvPr/>
        </p:nvSpPr>
        <p:spPr>
          <a:xfrm>
            <a:off x="986590" y="2144933"/>
            <a:ext cx="10218820" cy="328863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7200" b="1" spc="300" dirty="0">
                <a:ln w="9525">
                  <a:solidFill>
                    <a:srgbClr val="00B0F0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gency FB" panose="020B0503020202020204" pitchFamily="34" charset="0"/>
              </a:rPr>
              <a:t>O Enigma da Matéria Escura</a:t>
            </a:r>
          </a:p>
        </p:txBody>
      </p:sp>
    </p:spTree>
    <p:extLst>
      <p:ext uri="{BB962C8B-B14F-4D97-AF65-F5344CB8AC3E}">
        <p14:creationId xmlns:p14="http://schemas.microsoft.com/office/powerpoint/2010/main" val="376338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9CA74D9-D1D3-4A6C-8215-855CEE4B86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5627" y="954768"/>
            <a:ext cx="10515600" cy="4705803"/>
          </a:xfrm>
        </p:spPr>
        <p:txBody>
          <a:bodyPr>
            <a:normAutofit lnSpcReduction="1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pt-BR" dirty="0"/>
              <a:t>	Tornou-se famoso mundialmente. Suas descobertas provocaram uma verdadeira revolução do pensamento humano, com interpretações filosóficas das mais diversas tendências.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pt-BR" dirty="0"/>
          </a:p>
          <a:p>
            <a:pPr marL="0" indent="0" algn="just">
              <a:lnSpc>
                <a:spcPct val="150000"/>
              </a:lnSpc>
              <a:buNone/>
            </a:pPr>
            <a:r>
              <a:rPr lang="pt-BR" dirty="0"/>
              <a:t>	Einstein publicou mais de 300 trabalhos científicos, juntamente com mais de 150 obras não-científicas. Sua grande inteligência e originalidade fizeram a palavra "Einstein" sinônimo de gênio.</a:t>
            </a:r>
          </a:p>
        </p:txBody>
      </p:sp>
    </p:spTree>
    <p:extLst>
      <p:ext uri="{BB962C8B-B14F-4D97-AF65-F5344CB8AC3E}">
        <p14:creationId xmlns:p14="http://schemas.microsoft.com/office/powerpoint/2010/main" val="3047733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Resultado de imagem para albert einstein">
            <a:extLst>
              <a:ext uri="{FF2B5EF4-FFF2-40B4-BE49-F238E27FC236}">
                <a16:creationId xmlns:a16="http://schemas.microsoft.com/office/drawing/2014/main" id="{D5B46D7A-CD57-4274-B7AC-D786E2CB66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258" y="92307"/>
            <a:ext cx="4913086" cy="6550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117E22C3-2925-47E7-8E60-9C032C92C6B9}"/>
              </a:ext>
            </a:extLst>
          </p:cNvPr>
          <p:cNvSpPr txBox="1">
            <a:spLocks/>
          </p:cNvSpPr>
          <p:nvPr/>
        </p:nvSpPr>
        <p:spPr>
          <a:xfrm>
            <a:off x="6008533" y="1549847"/>
            <a:ext cx="4732039" cy="328863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7200" b="1" spc="300" dirty="0">
                <a:ln w="9525">
                  <a:solidFill>
                    <a:srgbClr val="00B0F0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gency FB" panose="020B0503020202020204" pitchFamily="34" charset="0"/>
              </a:rPr>
              <a:t>Obrigado!</a:t>
            </a:r>
          </a:p>
        </p:txBody>
      </p:sp>
    </p:spTree>
    <p:extLst>
      <p:ext uri="{BB962C8B-B14F-4D97-AF65-F5344CB8AC3E}">
        <p14:creationId xmlns:p14="http://schemas.microsoft.com/office/powerpoint/2010/main" val="2673582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3EB6F9-F4E8-4976-AFC0-3C9800F0DE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9361"/>
            <a:ext cx="10515600" cy="636359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/>
              <a:t>Referências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EBF0A46-04C5-47FA-A00F-0A784FEB82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4714" y="1070881"/>
            <a:ext cx="11527972" cy="5504089"/>
          </a:xfrm>
        </p:spPr>
        <p:txBody>
          <a:bodyPr/>
          <a:lstStyle/>
          <a:p>
            <a:pPr marL="0" indent="0">
              <a:buNone/>
            </a:pPr>
            <a:r>
              <a:rPr lang="pt-BR" sz="2400" b="1" dirty="0"/>
              <a:t>Livros:</a:t>
            </a:r>
          </a:p>
          <a:p>
            <a:r>
              <a:rPr lang="pt-BR" sz="2400" dirty="0">
                <a:solidFill>
                  <a:srgbClr val="00B0F0"/>
                </a:solidFill>
              </a:rPr>
              <a:t>O livro da Ciência </a:t>
            </a:r>
            <a:r>
              <a:rPr lang="pt-BR" sz="2400" dirty="0"/>
              <a:t>– As grandes ideias de todos os tempos – Editora: Globo livros.</a:t>
            </a:r>
          </a:p>
          <a:p>
            <a:r>
              <a:rPr lang="pt-BR" sz="2400" dirty="0">
                <a:solidFill>
                  <a:srgbClr val="00B0F0"/>
                </a:solidFill>
              </a:rPr>
              <a:t>Albert Einstein e seu Universo Inflável </a:t>
            </a:r>
            <a:r>
              <a:rPr lang="pt-BR" sz="2400" dirty="0"/>
              <a:t>– Coleção Mortos de Fama – Cia. Das Letras</a:t>
            </a:r>
          </a:p>
          <a:p>
            <a:r>
              <a:rPr lang="pt-BR" sz="2400" dirty="0">
                <a:solidFill>
                  <a:srgbClr val="00B0F0"/>
                </a:solidFill>
              </a:rPr>
              <a:t>O livro completo sobre Einstein </a:t>
            </a:r>
            <a:r>
              <a:rPr lang="pt-BR" sz="2400" dirty="0"/>
              <a:t>– Cynthia Philips (Ph.D.) e Shana Priwer  </a:t>
            </a:r>
          </a:p>
          <a:p>
            <a:r>
              <a:rPr lang="pt-BR" sz="2400" dirty="0">
                <a:solidFill>
                  <a:srgbClr val="00B0F0"/>
                </a:solidFill>
              </a:rPr>
              <a:t>Introdução à Cosmologia</a:t>
            </a:r>
            <a:r>
              <a:rPr lang="pt-BR" sz="2400" dirty="0"/>
              <a:t> – Ronaldo E. de Souza – Edusp</a:t>
            </a:r>
          </a:p>
          <a:p>
            <a:r>
              <a:rPr lang="pt-BR" sz="2400" dirty="0">
                <a:solidFill>
                  <a:srgbClr val="00B0F0"/>
                </a:solidFill>
              </a:rPr>
              <a:t>A dinâmica do universo: Sir Arthur Eddington e as cosmologias relativísticas </a:t>
            </a:r>
            <a:r>
              <a:rPr lang="pt-BR" sz="2400" dirty="0"/>
              <a:t>– dissertação de mestrado – Nury Isabel Jurado Herrera</a:t>
            </a:r>
          </a:p>
          <a:p>
            <a:pPr marL="0" indent="0">
              <a:buNone/>
            </a:pPr>
            <a:endParaRPr lang="pt-BR" sz="2400" dirty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pt-BR" sz="2400" b="1" dirty="0"/>
              <a:t>Endereços Eletrônicos:</a:t>
            </a:r>
          </a:p>
          <a:p>
            <a:r>
              <a:rPr lang="pt-BR" sz="2400" dirty="0">
                <a:solidFill>
                  <a:srgbClr val="00B0F0"/>
                </a:solidFill>
              </a:rPr>
              <a:t>https://blogdomaximus.com/2015/02/11/a-constante-cosmologica/</a:t>
            </a:r>
          </a:p>
          <a:p>
            <a:r>
              <a:rPr lang="pt-BR" sz="2400" dirty="0">
                <a:solidFill>
                  <a:srgbClr val="00B0F0"/>
                </a:solidFill>
              </a:rPr>
              <a:t>http://www.fisica.ufmg.br/dsoares/unilamb/unilamb.htm</a:t>
            </a:r>
          </a:p>
          <a:p>
            <a:r>
              <a:rPr lang="pt-BR" sz="2400" dirty="0">
                <a:hlinkClick r:id="rId2"/>
              </a:rPr>
              <a:t>http://www.astronoo.com/pt/artigos/universo-einstein.html</a:t>
            </a:r>
            <a:endParaRPr lang="pt-BR" sz="2400" dirty="0"/>
          </a:p>
          <a:p>
            <a:endParaRPr lang="pt-BR" sz="2400" dirty="0"/>
          </a:p>
          <a:p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9893950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DD852032-29B6-4E80-B4D2-27D4D5E8FA7F}"/>
              </a:ext>
            </a:extLst>
          </p:cNvPr>
          <p:cNvSpPr txBox="1">
            <a:spLocks/>
          </p:cNvSpPr>
          <p:nvPr/>
        </p:nvSpPr>
        <p:spPr>
          <a:xfrm>
            <a:off x="1648519" y="1792544"/>
            <a:ext cx="9208167" cy="328863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8800" b="1" spc="30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gency FB" panose="020B0503020202020204" pitchFamily="34" charset="0"/>
              </a:rPr>
              <a:t>Principais trabalhos </a:t>
            </a:r>
          </a:p>
        </p:txBody>
      </p:sp>
    </p:spTree>
    <p:extLst>
      <p:ext uri="{BB962C8B-B14F-4D97-AF65-F5344CB8AC3E}">
        <p14:creationId xmlns:p14="http://schemas.microsoft.com/office/powerpoint/2010/main" val="6456613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AF8EFEFC-CDB9-4F3E-B305-C5C246DC269C}"/>
              </a:ext>
            </a:extLst>
          </p:cNvPr>
          <p:cNvSpPr txBox="1"/>
          <p:nvPr/>
        </p:nvSpPr>
        <p:spPr>
          <a:xfrm>
            <a:off x="725714" y="188640"/>
            <a:ext cx="10609942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	</a:t>
            </a:r>
            <a:r>
              <a:rPr kumimoji="0" lang="pt-BR" sz="2800" b="1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</a:rPr>
              <a:t>RELATIVIDADE RESTRITA: </a:t>
            </a:r>
            <a:r>
              <a:rPr kumimoji="0" lang="pt-BR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constatou que as medições do tempo e da distância dependem do movimento relativo dos observadores. Na época, a teoria não teve aplicação prática, mas hoje é fundamental para satélites, GPS e outras tecnologias. </a:t>
            </a:r>
          </a:p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	</a:t>
            </a:r>
            <a:r>
              <a:rPr kumimoji="0" lang="pt-BR" sz="2800" b="1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</a:rPr>
              <a:t>RELATIVIDADE GERAL: </a:t>
            </a:r>
            <a:r>
              <a:rPr kumimoji="0" lang="pt-BR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a descoberta ocupou o lugar da Teoria da Gravidade, de Isaac Newton, vigente durante 250 anos. Na teoria de Einstein, a força da gravidade é interpretada como um efeito da curvatura do espaço-tempo. </a:t>
            </a:r>
          </a:p>
        </p:txBody>
      </p:sp>
    </p:spTree>
    <p:extLst>
      <p:ext uri="{BB962C8B-B14F-4D97-AF65-F5344CB8AC3E}">
        <p14:creationId xmlns:p14="http://schemas.microsoft.com/office/powerpoint/2010/main" val="1934340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ultado de imagem para gravitação universal formula">
            <a:extLst>
              <a:ext uri="{FF2B5EF4-FFF2-40B4-BE49-F238E27FC236}">
                <a16:creationId xmlns:a16="http://schemas.microsoft.com/office/drawing/2014/main" id="{1AF7FB52-2F5B-4966-85CF-E6DA4A3623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3678" y="1391368"/>
            <a:ext cx="8298396" cy="3518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esultado de imagem para relatividade geral formula">
            <a:extLst>
              <a:ext uri="{FF2B5EF4-FFF2-40B4-BE49-F238E27FC236}">
                <a16:creationId xmlns:a16="http://schemas.microsoft.com/office/drawing/2014/main" id="{A88086D6-A4ED-435A-896C-B0C911D277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428" b="34826"/>
          <a:stretch/>
        </p:blipFill>
        <p:spPr bwMode="auto">
          <a:xfrm>
            <a:off x="48324" y="1995238"/>
            <a:ext cx="12095991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6409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E7E820E3-A0C6-4F75-A6CA-EC54CBA3BDEB}"/>
              </a:ext>
            </a:extLst>
          </p:cNvPr>
          <p:cNvSpPr/>
          <p:nvPr/>
        </p:nvSpPr>
        <p:spPr>
          <a:xfrm>
            <a:off x="522513" y="711201"/>
            <a:ext cx="10813143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800" b="1" dirty="0">
                <a:solidFill>
                  <a:srgbClr val="00B0F0"/>
                </a:solidFill>
              </a:rPr>
              <a:t>	EFEITO FOTOELÉTRICO: </a:t>
            </a:r>
            <a:r>
              <a:rPr lang="pt-BR" sz="2800" dirty="0"/>
              <a:t>Einstein constatou que a luz não era uma onda contínua, como se pensava, mas pequenos conjuntos de fótons que estimulam certos metais a liberar elétrons, gerando energia. </a:t>
            </a:r>
          </a:p>
          <a:p>
            <a:pPr algn="just">
              <a:lnSpc>
                <a:spcPct val="150000"/>
              </a:lnSpc>
            </a:pPr>
            <a:endParaRPr lang="pt-BR" sz="2800" dirty="0"/>
          </a:p>
          <a:p>
            <a:pPr algn="just">
              <a:lnSpc>
                <a:spcPct val="150000"/>
              </a:lnSpc>
            </a:pPr>
            <a:r>
              <a:rPr lang="pt-BR" sz="2800" b="1" dirty="0">
                <a:solidFill>
                  <a:srgbClr val="00B0F0"/>
                </a:solidFill>
              </a:rPr>
              <a:t>	ENERGIA NUCLEAR: </a:t>
            </a:r>
            <a:r>
              <a:rPr lang="pt-BR" sz="2800" dirty="0"/>
              <a:t>A fórmula mais famosa da Física é fruto de uma das teorias do cientista, em que ele propõe uma relação entre massa e energia. O princípio pode ser usado tanto para gerar energia quanto para criar bombas atômicas.</a:t>
            </a:r>
          </a:p>
        </p:txBody>
      </p:sp>
    </p:spTree>
    <p:extLst>
      <p:ext uri="{BB962C8B-B14F-4D97-AF65-F5344CB8AC3E}">
        <p14:creationId xmlns:p14="http://schemas.microsoft.com/office/powerpoint/2010/main" val="3870640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A030B41A-DA59-46EA-8780-A3DCC3780BDF}"/>
              </a:ext>
            </a:extLst>
          </p:cNvPr>
          <p:cNvSpPr txBox="1">
            <a:spLocks/>
          </p:cNvSpPr>
          <p:nvPr/>
        </p:nvSpPr>
        <p:spPr>
          <a:xfrm>
            <a:off x="1082462" y="1719972"/>
            <a:ext cx="10218820" cy="328863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8800" b="1" spc="300" dirty="0">
                <a:ln w="9525">
                  <a:solidFill>
                    <a:srgbClr val="00B0F0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gency FB" panose="020B0503020202020204" pitchFamily="34" charset="0"/>
              </a:rPr>
              <a:t>A Gravidade </a:t>
            </a:r>
          </a:p>
        </p:txBody>
      </p:sp>
    </p:spTree>
    <p:extLst>
      <p:ext uri="{BB962C8B-B14F-4D97-AF65-F5344CB8AC3E}">
        <p14:creationId xmlns:p14="http://schemas.microsoft.com/office/powerpoint/2010/main" val="3087182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2402</TotalTime>
  <Words>233</Words>
  <Application>Microsoft Office PowerPoint</Application>
  <PresentationFormat>Widescreen</PresentationFormat>
  <Paragraphs>102</Paragraphs>
  <Slides>41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41</vt:i4>
      </vt:variant>
    </vt:vector>
  </HeadingPairs>
  <TitlesOfParts>
    <vt:vector size="47" baseType="lpstr">
      <vt:lpstr>Agency FB</vt:lpstr>
      <vt:lpstr>Arial</vt:lpstr>
      <vt:lpstr>Calibri</vt:lpstr>
      <vt:lpstr>Calibri Light</vt:lpstr>
      <vt:lpstr>Cambria Math</vt:lpstr>
      <vt:lpstr>Office Theme</vt:lpstr>
      <vt:lpstr>A Energia escura e o maior erro de Einstein </vt:lpstr>
      <vt:lpstr>Quem é Albert Einstein?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Distorção do espaço tempo em quarto dimensões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Próxima Sessão Astronomia </vt:lpstr>
      <vt:lpstr>Apresentação do PowerPoint</vt:lpstr>
      <vt:lpstr>Referências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Energia escura e o maior erro de Einstein</dc:title>
  <dc:creator>Giovana</dc:creator>
  <cp:lastModifiedBy>Giovana Calisto Bertolino</cp:lastModifiedBy>
  <cp:revision>49</cp:revision>
  <dcterms:created xsi:type="dcterms:W3CDTF">2017-06-02T19:14:17Z</dcterms:created>
  <dcterms:modified xsi:type="dcterms:W3CDTF">2017-07-02T00:54:35Z</dcterms:modified>
</cp:coreProperties>
</file>