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Ubuntu"/>
      <p:regular r:id="rId19"/>
      <p:bold r:id="rId20"/>
      <p:italic r:id="rId21"/>
      <p:boldItalic r:id="rId22"/>
    </p:embeddedFont>
    <p:embeddedFont>
      <p:font typeface="Average"/>
      <p:regular r:id="rId23"/>
    </p:embeddedFon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-bold.fntdata"/><Relationship Id="rId22" Type="http://schemas.openxmlformats.org/officeDocument/2006/relationships/font" Target="fonts/Ubuntu-boldItalic.fntdata"/><Relationship Id="rId21" Type="http://schemas.openxmlformats.org/officeDocument/2006/relationships/font" Target="fonts/Ubuntu-italic.fntdata"/><Relationship Id="rId24" Type="http://schemas.openxmlformats.org/officeDocument/2006/relationships/font" Target="fonts/CenturyGothic-regular.fntdata"/><Relationship Id="rId23" Type="http://schemas.openxmlformats.org/officeDocument/2006/relationships/font" Target="fonts/Averag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7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Ubuntu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jpg"/><Relationship Id="rId4" Type="http://schemas.openxmlformats.org/officeDocument/2006/relationships/image" Target="../media/image00.png"/><Relationship Id="rId5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5" Type="http://schemas.openxmlformats.org/officeDocument/2006/relationships/image" Target="../media/image15.png"/><Relationship Id="rId14" Type="http://schemas.openxmlformats.org/officeDocument/2006/relationships/image" Target="../media/image12.png"/><Relationship Id="rId17" Type="http://schemas.openxmlformats.org/officeDocument/2006/relationships/image" Target="../media/image21.png"/><Relationship Id="rId1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1.png"/><Relationship Id="rId1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1.png"/><Relationship Id="rId1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1.png"/><Relationship Id="rId14" Type="http://schemas.openxmlformats.org/officeDocument/2006/relationships/image" Target="../media/image12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5.png"/><Relationship Id="rId14" Type="http://schemas.openxmlformats.org/officeDocument/2006/relationships/image" Target="../media/image12.png"/><Relationship Id="rId16" Type="http://schemas.openxmlformats.org/officeDocument/2006/relationships/image" Target="../media/image17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5.png"/><Relationship Id="rId14" Type="http://schemas.openxmlformats.org/officeDocument/2006/relationships/image" Target="../media/image12.png"/><Relationship Id="rId16" Type="http://schemas.openxmlformats.org/officeDocument/2006/relationships/image" Target="../media/image16.png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png"/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21" Type="http://schemas.openxmlformats.org/officeDocument/2006/relationships/image" Target="../media/image18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15" Type="http://schemas.openxmlformats.org/officeDocument/2006/relationships/image" Target="../media/image15.png"/><Relationship Id="rId14" Type="http://schemas.openxmlformats.org/officeDocument/2006/relationships/image" Target="../media/image12.png"/><Relationship Id="rId17" Type="http://schemas.openxmlformats.org/officeDocument/2006/relationships/hyperlink" Target="https://pt.wikipedia.org/wiki/Telesc%C3%B3pio_espacial_Hubble" TargetMode="External"/><Relationship Id="rId16" Type="http://schemas.openxmlformats.org/officeDocument/2006/relationships/hyperlink" Target="https://pt.wikipedia.org/w/index.php?title=Equipe_Nuker&amp;action=edit&amp;redlink=1" TargetMode="External"/><Relationship Id="rId5" Type="http://schemas.openxmlformats.org/officeDocument/2006/relationships/image" Target="../media/image05.png"/><Relationship Id="rId19" Type="http://schemas.openxmlformats.org/officeDocument/2006/relationships/image" Target="../media/image16.png"/><Relationship Id="rId6" Type="http://schemas.openxmlformats.org/officeDocument/2006/relationships/image" Target="../media/image14.jpg"/><Relationship Id="rId18" Type="http://schemas.openxmlformats.org/officeDocument/2006/relationships/hyperlink" Target="https://pt.wikipedia.org/wiki/Buraco_negro_supermaci%C3%A7o" TargetMode="External"/><Relationship Id="rId7" Type="http://schemas.openxmlformats.org/officeDocument/2006/relationships/image" Target="../media/image03.png"/><Relationship Id="rId8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hyperlink" Target="https://pt.wikipedia.org/wiki/Estadunidense" TargetMode="External"/><Relationship Id="rId22" Type="http://schemas.openxmlformats.org/officeDocument/2006/relationships/hyperlink" Target="https://pt.wikipedia.org/wiki/Projeto_Mercury" TargetMode="External"/><Relationship Id="rId21" Type="http://schemas.openxmlformats.org/officeDocument/2006/relationships/hyperlink" Target="https://pt.wikipedia.org/wiki/NASA" TargetMode="External"/><Relationship Id="rId24" Type="http://schemas.openxmlformats.org/officeDocument/2006/relationships/hyperlink" Target="https://pt.wikipedia.org/wiki/Alan_Shepard" TargetMode="External"/><Relationship Id="rId23" Type="http://schemas.openxmlformats.org/officeDocument/2006/relationships/hyperlink" Target="https://pt.wikipedia.org/wiki/John_Glenn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04.png"/><Relationship Id="rId9" Type="http://schemas.openxmlformats.org/officeDocument/2006/relationships/image" Target="../media/image09.png"/><Relationship Id="rId26" Type="http://schemas.openxmlformats.org/officeDocument/2006/relationships/image" Target="../media/image24.png"/><Relationship Id="rId25" Type="http://schemas.openxmlformats.org/officeDocument/2006/relationships/hyperlink" Target="https://pt.wikipedia.org/wiki/Apollo_11" TargetMode="External"/><Relationship Id="rId5" Type="http://schemas.openxmlformats.org/officeDocument/2006/relationships/image" Target="../media/image05.png"/><Relationship Id="rId6" Type="http://schemas.openxmlformats.org/officeDocument/2006/relationships/image" Target="../media/image14.jpg"/><Relationship Id="rId7" Type="http://schemas.openxmlformats.org/officeDocument/2006/relationships/image" Target="../media/image03.png"/><Relationship Id="rId8" Type="http://schemas.openxmlformats.org/officeDocument/2006/relationships/image" Target="../media/image08.png"/><Relationship Id="rId11" Type="http://schemas.openxmlformats.org/officeDocument/2006/relationships/image" Target="../media/image07.png"/><Relationship Id="rId10" Type="http://schemas.openxmlformats.org/officeDocument/2006/relationships/image" Target="../media/image06.png"/><Relationship Id="rId13" Type="http://schemas.openxmlformats.org/officeDocument/2006/relationships/image" Target="../media/image10.png"/><Relationship Id="rId12" Type="http://schemas.openxmlformats.org/officeDocument/2006/relationships/image" Target="../media/image13.jpg"/><Relationship Id="rId15" Type="http://schemas.openxmlformats.org/officeDocument/2006/relationships/image" Target="../media/image15.png"/><Relationship Id="rId14" Type="http://schemas.openxmlformats.org/officeDocument/2006/relationships/image" Target="../media/image12.png"/><Relationship Id="rId17" Type="http://schemas.openxmlformats.org/officeDocument/2006/relationships/hyperlink" Target="https://pt.wikipedia.org/wiki/Cientista" TargetMode="External"/><Relationship Id="rId16" Type="http://schemas.openxmlformats.org/officeDocument/2006/relationships/hyperlink" Target="https://pt.wikipedia.org/wiki/F%C3%ADsica" TargetMode="External"/><Relationship Id="rId19" Type="http://schemas.openxmlformats.org/officeDocument/2006/relationships/hyperlink" Target="https://pt.wikipedia.org/wiki/Matem%C3%A1tica" TargetMode="External"/><Relationship Id="rId18" Type="http://schemas.openxmlformats.org/officeDocument/2006/relationships/hyperlink" Target="https://pt.wikipedia.org/wiki/Espaci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0" y="761025"/>
            <a:ext cx="9144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t-BR" sz="5200">
                <a:solidFill>
                  <a:srgbClr val="351C75"/>
                </a:solidFill>
                <a:latin typeface="Ubuntu"/>
                <a:ea typeface="Ubuntu"/>
                <a:cs typeface="Ubuntu"/>
                <a:sym typeface="Ubuntu"/>
              </a:rPr>
              <a:t>Mulheres na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t-BR" sz="5200">
                <a:solidFill>
                  <a:srgbClr val="351C75"/>
                </a:solidFill>
                <a:latin typeface="Ubuntu"/>
                <a:ea typeface="Ubuntu"/>
                <a:cs typeface="Ubuntu"/>
                <a:sym typeface="Ubuntu"/>
              </a:rPr>
              <a:t> Astronomia e Astrofísica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6532800" y="932850"/>
            <a:ext cx="26112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pt-BR" sz="105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de Divulgação da Astronomia Observatório Dietrich Schiel</a:t>
            </a:r>
          </a:p>
        </p:txBody>
      </p:sp>
      <p:pic>
        <p:nvPicPr>
          <p:cNvPr descr="Untitled 1.png"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686" y="52498"/>
            <a:ext cx="1062025" cy="985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dcc.png"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3699"/>
            <a:ext cx="2408650" cy="1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459250" y="4305150"/>
            <a:ext cx="72036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pt-BR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Palestrante: Camila Beli</a:t>
            </a:r>
            <a:r>
              <a:rPr lang="pt-BR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224" name="Shape 224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232" name="Shape 232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15">
            <a:alphaModFix/>
          </a:blip>
          <a:srcRect b="28952" l="8419" r="17528" t="0"/>
          <a:stretch/>
        </p:blipFill>
        <p:spPr>
          <a:xfrm>
            <a:off x="5225150" y="3859749"/>
            <a:ext cx="1295475" cy="12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37" name="Shape 237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Matemática e engenheira espacial da Nasa;</a:t>
            </a:r>
          </a:p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Trabalhou como computadora;</a:t>
            </a:r>
          </a:p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Foi a primeira engenheira negra da Nasa;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700">
              <a:latin typeface="Average"/>
              <a:ea typeface="Average"/>
              <a:cs typeface="Average"/>
              <a:sym typeface="Average"/>
            </a:endParaRPr>
          </a:p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★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A história de Mary Jackson e Khaterine Johnson foi levada ao cinema através do filme Estrelas Além do Tempo (Hidden Figures, em inglês)</a:t>
            </a:r>
          </a:p>
        </p:txBody>
      </p:sp>
      <p:sp>
        <p:nvSpPr>
          <p:cNvPr id="238" name="Shape 238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Mary Jackson</a:t>
            </a: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pt-BR" sz="15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(1921-2005)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12084" y="0"/>
            <a:ext cx="408008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12075" y="0"/>
            <a:ext cx="4080099" cy="51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77" y="0"/>
            <a:ext cx="794904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78725" y="1021200"/>
            <a:ext cx="9144000" cy="31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t-B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Vídeo: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t-BR" sz="3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“As Mulheres na Astronomia e Astrofísica”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0" y="761025"/>
            <a:ext cx="9144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t-BR" sz="7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Obrigada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t-BR" sz="72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pela atenção</a:t>
            </a:r>
            <a:r>
              <a:rPr b="1" lang="pt-BR" sz="7200">
                <a:latin typeface="Ubuntu"/>
                <a:ea typeface="Ubuntu"/>
                <a:cs typeface="Ubuntu"/>
                <a:sym typeface="Ubuntu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4405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4405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62" name="Shape 262"/>
          <p:cNvSpPr/>
          <p:nvPr/>
        </p:nvSpPr>
        <p:spPr>
          <a:xfrm>
            <a:off x="2644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32385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[1] Gender stereotypes about intellectual ability emerge early and influence children’s interests, Lin Bian, Sarah-Jane Leslie,  Andrei Cimpian;  </a:t>
            </a:r>
          </a:p>
          <a:p>
            <a:pPr indent="-32385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5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[2] http://www.un.org;</a:t>
            </a:r>
          </a:p>
          <a:p>
            <a:pPr indent="-323850" lvl="0" marL="45720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verage"/>
              <a:buChar char="●"/>
            </a:pPr>
            <a:r>
              <a:rPr lang="pt-BR" sz="1500">
                <a:latin typeface="Average"/>
                <a:ea typeface="Average"/>
                <a:cs typeface="Average"/>
                <a:sym typeface="Average"/>
              </a:rPr>
              <a:t>[3] Women in Physics and Astronomy, Rachel Ivie and Kim Nies Ray;  </a:t>
            </a:r>
          </a:p>
          <a:p>
            <a:pPr lvl="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500">
              <a:latin typeface="Average"/>
              <a:ea typeface="Average"/>
              <a:cs typeface="Average"/>
              <a:sym typeface="Average"/>
            </a:endParaRPr>
          </a:p>
          <a:p>
            <a:pPr lv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500">
              <a:latin typeface="Average"/>
              <a:ea typeface="Average"/>
              <a:cs typeface="Average"/>
              <a:sym typeface="Average"/>
            </a:endParaRPr>
          </a:p>
          <a:p>
            <a:pPr lvl="0" rt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500">
              <a:latin typeface="Average"/>
              <a:ea typeface="Average"/>
              <a:cs typeface="Average"/>
              <a:sym typeface="Average"/>
            </a:endParaRPr>
          </a:p>
          <a:p>
            <a:pPr indent="387350" lvl="0" rtl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5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2644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Referências</a:t>
            </a: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 b="0" l="40923" r="2560" t="0"/>
          <a:stretch/>
        </p:blipFill>
        <p:spPr>
          <a:xfrm>
            <a:off x="5130375" y="0"/>
            <a:ext cx="401362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65" name="Shape 65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73" name="Shape 73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77" name="Shape 77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“Divulgação de modelos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femininos para atingir a igualdade de gênero na ciência: as mulheres na astronomia e astrofísica como parte das atividades de extensão do CDCC”.  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Criação de vídeo sobre mulheres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na astronomia e astrofísica para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divulgação na internet e exibição no observatório.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Elaboração de exposição sobre o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>
                <a:latin typeface="Average"/>
                <a:ea typeface="Average"/>
                <a:cs typeface="Average"/>
                <a:sym typeface="Average"/>
              </a:rPr>
              <a:t>tema nas escolas de São Carlos. 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b="1" lang="pt-BR" sz="4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Projeto</a:t>
            </a: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15">
            <a:alphaModFix/>
          </a:blip>
          <a:srcRect b="43322" l="9884" r="22323" t="3910"/>
          <a:stretch/>
        </p:blipFill>
        <p:spPr>
          <a:xfrm>
            <a:off x="5225150" y="3859775"/>
            <a:ext cx="1295475" cy="12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86" name="Shape 86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93" name="Shape 93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b="1" lang="pt-BR" sz="4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Motivação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15">
            <a:alphaModFix/>
          </a:blip>
          <a:srcRect b="43322" l="9884" r="22323" t="3910"/>
          <a:stretch/>
        </p:blipFill>
        <p:spPr>
          <a:xfrm>
            <a:off x="5225150" y="3859775"/>
            <a:ext cx="1295475" cy="12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SzPct val="68750"/>
              <a:buNone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. 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6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417075" y="1285875"/>
            <a:ext cx="4586100" cy="11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Meninas a partir dos 6 anos são </a:t>
            </a:r>
          </a:p>
          <a:p>
            <a:pPr lvl="0" rtl="0" algn="just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menos prováveis que os meninos de acreditar que pessoas do seu gênero são “muito, muito inteligentes”</a:t>
            </a:r>
            <a:r>
              <a:rPr baseline="30000"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[1]</a:t>
            </a: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.  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416875" y="2322450"/>
            <a:ext cx="4586100" cy="1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 probabilidade de estudantes do sexo 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feminino de graduar-se com um grau de Bacharel, Mestre e Doutor em campos relacionados com a ciência são 18%, 8% e 2%, respectivamente, enquanto as percentagens de alunos do sexo masculino são 37 %, 18% e 6%</a:t>
            </a:r>
            <a:r>
              <a:rPr baseline="30000"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[2]</a:t>
            </a: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. 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417075" y="3858150"/>
            <a:ext cx="45861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 algn="just"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Em 2003, mulheres obtiveram 46% dos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bacharelados em e 26% dos doutorados em astronomia</a:t>
            </a:r>
            <a:r>
              <a:rPr baseline="30000" lang="pt-BR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[2]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108" name="Shape 108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116" name="Shape 116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20" name="Shape 120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i="1" lang="pt-BR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"Esta é uma batalha para as mulheres jovens. Há trinta anos nós pensamos que a batalha iria acabar logo, mas a igualdade de gênero é tão evasiva como a matéria escura".</a:t>
            </a:r>
            <a:r>
              <a:rPr lang="pt-BR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</a:p>
          <a:p>
            <a:pPr lvl="0" rtl="0" algn="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t-BR" sz="24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Vera Rubin</a:t>
            </a:r>
          </a:p>
        </p:txBody>
      </p:sp>
      <p:sp>
        <p:nvSpPr>
          <p:cNvPr id="121" name="Shape 121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b="1" lang="pt-BR" sz="4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Motivação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15">
            <a:alphaModFix/>
          </a:blip>
          <a:srcRect b="43322" l="9884" r="22323" t="3910"/>
          <a:stretch/>
        </p:blipFill>
        <p:spPr>
          <a:xfrm>
            <a:off x="5225150" y="3859775"/>
            <a:ext cx="1295475" cy="12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78725" y="1021200"/>
            <a:ext cx="9144000" cy="31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t-BR" sz="7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Alguns exemplos....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134" name="Shape 134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142" name="Shape 142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15">
            <a:alphaModFix/>
          </a:blip>
          <a:srcRect b="28952" l="8419" r="17528" t="0"/>
          <a:stretch/>
        </p:blipFill>
        <p:spPr>
          <a:xfrm>
            <a:off x="5225150" y="3859749"/>
            <a:ext cx="1295475" cy="12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25150" y="8"/>
            <a:ext cx="39565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48" name="Shape 148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Astrônoma autodidata; 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Seu trabalho se tornou a base para as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previsões da órbita planetária moderna. 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Aos 16 anos, ajudou com as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observações que lhes permitiram descobrir uma nova estrela na constelação Cassiopeia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Sophie é considerada uma das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primeiras pesquisadoras e escritoras da Dinamarca e Escandinávia.</a:t>
            </a:r>
          </a:p>
        </p:txBody>
      </p:sp>
      <p:sp>
        <p:nvSpPr>
          <p:cNvPr id="149" name="Shape 149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Sophia Brahe </a:t>
            </a:r>
            <a:r>
              <a:rPr b="1" lang="pt-BR" sz="15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(1556-1643)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156" name="Shape 156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164" name="Shape 164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15">
            <a:alphaModFix/>
          </a:blip>
          <a:srcRect b="28952" l="8419" r="17528" t="0"/>
          <a:stretch/>
        </p:blipFill>
        <p:spPr>
          <a:xfrm>
            <a:off x="5225150" y="3859749"/>
            <a:ext cx="1295475" cy="12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69" name="Shape 169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Fez estudos teóricos de fundamental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importância para o entendimento de como as galáxias mudam e evoluem no tempo; 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Foi a primeira mulher a se tornar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professora de astronomia na Universidade de Yale (EUA).</a:t>
            </a:r>
          </a:p>
        </p:txBody>
      </p:sp>
      <p:sp>
        <p:nvSpPr>
          <p:cNvPr id="170" name="Shape 170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Beatrice M. Tinsley </a:t>
            </a:r>
            <a:r>
              <a:rPr b="1" lang="pt-BR" sz="15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(1941-1981)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28532" y="10"/>
            <a:ext cx="391546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178" name="Shape 178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186" name="Shape 186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15">
            <a:alphaModFix/>
          </a:blip>
          <a:srcRect b="28952" l="8419" r="17528" t="0"/>
          <a:stretch/>
        </p:blipFill>
        <p:spPr>
          <a:xfrm>
            <a:off x="5225150" y="3859749"/>
            <a:ext cx="1295475" cy="12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191" name="Shape 191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verage"/>
              <a:buChar char="●"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Durante sua graduação descobriu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um método para determinação de distâncias entre galáxias chamado relação de Faber-Jackson;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800">
                <a:solidFill>
                  <a:srgbClr val="252525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Foi principal pesquisadora da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latin typeface="Average"/>
                <a:ea typeface="Average"/>
                <a:cs typeface="Average"/>
                <a:sym typeface="Average"/>
                <a:hlinkClick r:id="rId16"/>
              </a:rPr>
              <a:t>Equipe Nuker</a:t>
            </a: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, que usou o </a:t>
            </a:r>
            <a:r>
              <a:rPr lang="pt-BR" sz="1800">
                <a:latin typeface="Average"/>
                <a:ea typeface="Average"/>
                <a:cs typeface="Average"/>
                <a:sym typeface="Average"/>
                <a:hlinkClick r:id="rId17"/>
              </a:rPr>
              <a:t>Telescópio espacial Hubble</a:t>
            </a: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 para vasculhar por </a:t>
            </a:r>
            <a:r>
              <a:rPr lang="pt-BR" sz="1800">
                <a:latin typeface="Average"/>
                <a:ea typeface="Average"/>
                <a:cs typeface="Average"/>
                <a:sym typeface="Average"/>
                <a:hlinkClick r:id="rId18"/>
              </a:rPr>
              <a:t>buracos negros supermaciços</a:t>
            </a: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 no centro de galáxias;</a:t>
            </a: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Foi a responsável por diagnosticar a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>
                <a:latin typeface="Average"/>
                <a:ea typeface="Average"/>
                <a:cs typeface="Average"/>
                <a:sym typeface="Average"/>
              </a:rPr>
              <a:t>um defeito da lente primária do telescópio espacial Hubble.</a:t>
            </a:r>
          </a:p>
        </p:txBody>
      </p:sp>
      <p:sp>
        <p:nvSpPr>
          <p:cNvPr id="192" name="Shape 192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Sandra Faber</a:t>
            </a: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pt-BR" sz="15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(1944-)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228532" y="10"/>
            <a:ext cx="391546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105400" y="-12"/>
            <a:ext cx="403860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105400" y="2828912"/>
            <a:ext cx="40386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b="31137" l="7518" r="7526" t="6475"/>
          <a:stretch/>
        </p:blipFill>
        <p:spPr>
          <a:xfrm>
            <a:off x="7816086" y="1286408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5">
            <a:alphaModFix/>
          </a:blip>
          <a:srcRect b="41554" l="25693" r="39003" t="5872"/>
          <a:stretch/>
        </p:blipFill>
        <p:spPr>
          <a:xfrm>
            <a:off x="6520618" y="1285872"/>
            <a:ext cx="1295468" cy="1286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nie Jump Cannon httpsuploadwikimediaorgwikipediacommonsee" id="202" name="Shape 202"/>
          <p:cNvPicPr preferRelativeResize="0"/>
          <p:nvPr/>
        </p:nvPicPr>
        <p:blipFill rotWithShape="1">
          <a:blip r:embed="rId6">
            <a:alphaModFix/>
          </a:blip>
          <a:srcRect b="30812" l="11119" r="3802" t="11139"/>
          <a:stretch/>
        </p:blipFill>
        <p:spPr>
          <a:xfrm>
            <a:off x="7816086" y="0"/>
            <a:ext cx="1327913" cy="128534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04" name="Shape 204"/>
          <p:cNvSpPr txBox="1"/>
          <p:nvPr>
            <p:ph idx="12" type="sldNum"/>
          </p:nvPr>
        </p:nvSpPr>
        <p:spPr>
          <a:xfrm>
            <a:off x="8437482" y="4698141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t-BR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7">
            <a:alphaModFix/>
          </a:blip>
          <a:srcRect b="34378" l="2439" r="0" t="0"/>
          <a:stretch/>
        </p:blipFill>
        <p:spPr>
          <a:xfrm>
            <a:off x="5225150" y="0"/>
            <a:ext cx="1295468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8">
            <a:alphaModFix/>
          </a:blip>
          <a:srcRect b="40973" l="14976" r="14976" t="8416"/>
          <a:stretch/>
        </p:blipFill>
        <p:spPr>
          <a:xfrm>
            <a:off x="6520623" y="0"/>
            <a:ext cx="1295460" cy="128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9">
            <a:alphaModFix/>
          </a:blip>
          <a:srcRect b="26209" l="13004" r="2656" t="2879"/>
          <a:stretch/>
        </p:blipFill>
        <p:spPr>
          <a:xfrm>
            <a:off x="5225150" y="1285872"/>
            <a:ext cx="1295468" cy="1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10">
            <a:alphaModFix/>
          </a:blip>
          <a:srcRect b="28413" l="8326" r="4935" t="12144"/>
          <a:stretch/>
        </p:blipFill>
        <p:spPr>
          <a:xfrm>
            <a:off x="7816086" y="2572817"/>
            <a:ext cx="1327913" cy="12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11">
            <a:alphaModFix/>
          </a:blip>
          <a:srcRect b="41518" l="39346" r="34029" t="20120"/>
          <a:stretch/>
        </p:blipFill>
        <p:spPr>
          <a:xfrm>
            <a:off x="6488173" y="2572817"/>
            <a:ext cx="1327913" cy="1286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2055.JPG" id="210" name="Shape 210"/>
          <p:cNvPicPr preferRelativeResize="0"/>
          <p:nvPr/>
        </p:nvPicPr>
        <p:blipFill rotWithShape="1">
          <a:blip r:embed="rId12">
            <a:alphaModFix/>
          </a:blip>
          <a:srcRect b="39906" l="35327" r="32222" t="18549"/>
          <a:stretch/>
        </p:blipFill>
        <p:spPr>
          <a:xfrm>
            <a:off x="5225150" y="2572817"/>
            <a:ext cx="1295464" cy="128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13">
            <a:alphaModFix/>
          </a:blip>
          <a:srcRect b="15690" l="0" r="0" t="0"/>
          <a:stretch/>
        </p:blipFill>
        <p:spPr>
          <a:xfrm>
            <a:off x="7816086" y="3858153"/>
            <a:ext cx="1327912" cy="128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14">
            <a:alphaModFix/>
          </a:blip>
          <a:srcRect b="30526" l="48169" r="16110" t="15805"/>
          <a:stretch/>
        </p:blipFill>
        <p:spPr>
          <a:xfrm>
            <a:off x="6520625" y="3859749"/>
            <a:ext cx="1295451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15">
            <a:alphaModFix/>
          </a:blip>
          <a:srcRect b="28952" l="8419" r="17528" t="0"/>
          <a:stretch/>
        </p:blipFill>
        <p:spPr>
          <a:xfrm>
            <a:off x="5225150" y="3859749"/>
            <a:ext cx="1295475" cy="12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592925" y="1694750"/>
            <a:ext cx="35922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blablablabla</a:t>
            </a:r>
          </a:p>
        </p:txBody>
      </p:sp>
      <p:sp>
        <p:nvSpPr>
          <p:cNvPr id="215" name="Shape 215"/>
          <p:cNvSpPr/>
          <p:nvPr/>
        </p:nvSpPr>
        <p:spPr>
          <a:xfrm>
            <a:off x="416875" y="1201300"/>
            <a:ext cx="4586100" cy="37410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F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16"/>
              </a:rPr>
              <a:t>ísica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,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17"/>
              </a:rPr>
              <a:t>cientista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18"/>
              </a:rPr>
              <a:t>espacial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 e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19"/>
              </a:rPr>
              <a:t>matemática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0"/>
              </a:rPr>
              <a:t>estadunidense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.</a:t>
            </a:r>
          </a:p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Ela deu contribuições fundamentais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para a aeronáutica e exploração espacial dos Estados Unidos, em especial em aplicações da computação na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1"/>
              </a:rPr>
              <a:t>NASA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. </a:t>
            </a:r>
          </a:p>
          <a:p>
            <a:pPr indent="-336550" lvl="0" marL="457200" rtl="0" algn="just">
              <a:lnSpc>
                <a:spcPct val="100000"/>
              </a:lnSpc>
              <a:spcBef>
                <a:spcPts val="0"/>
              </a:spcBef>
              <a:buSzPct val="100000"/>
              <a:buFont typeface="Average"/>
              <a:buChar char="●"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Calculava as trajetórias, janelas de lançamento e caminhos de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retorno de emergência para muitos voos de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2"/>
              </a:rPr>
              <a:t>Projeto Mercury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, incluindo as primeiras missões da NASA de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3"/>
              </a:rPr>
              <a:t>John Glenn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,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4"/>
              </a:rPr>
              <a:t>Alan Shepard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, o voo da </a:t>
            </a:r>
            <a:r>
              <a:rPr lang="pt-BR" sz="1700">
                <a:latin typeface="Average"/>
                <a:ea typeface="Average"/>
                <a:cs typeface="Average"/>
                <a:sym typeface="Average"/>
                <a:hlinkClick r:id="rId25"/>
              </a:rPr>
              <a:t>Apollo 11</a:t>
            </a:r>
            <a:r>
              <a:rPr lang="pt-BR" sz="1700">
                <a:latin typeface="Average"/>
                <a:ea typeface="Average"/>
                <a:cs typeface="Average"/>
                <a:sym typeface="Average"/>
              </a:rPr>
              <a:t>, em 1969, à Lua .</a:t>
            </a:r>
          </a:p>
        </p:txBody>
      </p:sp>
      <p:sp>
        <p:nvSpPr>
          <p:cNvPr id="216" name="Shape 216"/>
          <p:cNvSpPr/>
          <p:nvPr/>
        </p:nvSpPr>
        <p:spPr>
          <a:xfrm>
            <a:off x="416875" y="201100"/>
            <a:ext cx="4586100" cy="8079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Khaterine Johnson</a:t>
            </a:r>
            <a:r>
              <a:rPr b="1" lang="pt-BR" sz="30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b="1" lang="pt-BR" sz="1500">
                <a:solidFill>
                  <a:srgbClr val="351C75"/>
                </a:solidFill>
                <a:latin typeface="Average"/>
                <a:ea typeface="Average"/>
                <a:cs typeface="Average"/>
                <a:sym typeface="Average"/>
              </a:rPr>
              <a:t>(1918-)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112084" y="0"/>
            <a:ext cx="40800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