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59" r:id="rId6"/>
    <p:sldId id="262" r:id="rId7"/>
    <p:sldId id="264" r:id="rId8"/>
    <p:sldId id="272" r:id="rId9"/>
    <p:sldId id="276" r:id="rId10"/>
    <p:sldId id="265" r:id="rId11"/>
    <p:sldId id="273" r:id="rId12"/>
    <p:sldId id="267" r:id="rId13"/>
    <p:sldId id="268" r:id="rId14"/>
    <p:sldId id="266" r:id="rId15"/>
    <p:sldId id="269" r:id="rId16"/>
    <p:sldId id="275" r:id="rId17"/>
    <p:sldId id="270" r:id="rId18"/>
    <p:sldId id="271" r:id="rId19"/>
    <p:sldId id="263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B114-4C7E-42FE-A21F-5196842E8959}" type="datetimeFigureOut">
              <a:rPr lang="pt-BR" smtClean="0"/>
              <a:t>18/05/2017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8394-62A3-414C-A7AE-8C875BC6AE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0238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B114-4C7E-42FE-A21F-5196842E8959}" type="datetimeFigureOut">
              <a:rPr lang="pt-BR" smtClean="0"/>
              <a:t>18/05/2017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8394-62A3-414C-A7AE-8C875BC6AE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8935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B114-4C7E-42FE-A21F-5196842E8959}" type="datetimeFigureOut">
              <a:rPr lang="pt-BR" smtClean="0"/>
              <a:t>18/05/2017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8394-62A3-414C-A7AE-8C875BC6AE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7725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B114-4C7E-42FE-A21F-5196842E8959}" type="datetimeFigureOut">
              <a:rPr lang="pt-BR" smtClean="0"/>
              <a:t>18/05/2017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8394-62A3-414C-A7AE-8C875BC6AE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8488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B114-4C7E-42FE-A21F-5196842E8959}" type="datetimeFigureOut">
              <a:rPr lang="pt-BR" smtClean="0"/>
              <a:t>18/05/2017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8394-62A3-414C-A7AE-8C875BC6AE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9606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B114-4C7E-42FE-A21F-5196842E8959}" type="datetimeFigureOut">
              <a:rPr lang="pt-BR" smtClean="0"/>
              <a:t>18/05/2017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8394-62A3-414C-A7AE-8C875BC6AE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1651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B114-4C7E-42FE-A21F-5196842E8959}" type="datetimeFigureOut">
              <a:rPr lang="pt-BR" smtClean="0"/>
              <a:t>18/05/2017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8394-62A3-414C-A7AE-8C875BC6AE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4488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B114-4C7E-42FE-A21F-5196842E8959}" type="datetimeFigureOut">
              <a:rPr lang="pt-BR" smtClean="0"/>
              <a:t>18/05/2017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8394-62A3-414C-A7AE-8C875BC6AE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1722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B114-4C7E-42FE-A21F-5196842E8959}" type="datetimeFigureOut">
              <a:rPr lang="pt-BR" smtClean="0"/>
              <a:t>18/05/2017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8394-62A3-414C-A7AE-8C875BC6AE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6951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B114-4C7E-42FE-A21F-5196842E8959}" type="datetimeFigureOut">
              <a:rPr lang="pt-BR" smtClean="0"/>
              <a:t>18/05/2017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8394-62A3-414C-A7AE-8C875BC6AE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5403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EB114-4C7E-42FE-A21F-5196842E8959}" type="datetimeFigureOut">
              <a:rPr lang="pt-BR" smtClean="0"/>
              <a:t>18/05/2017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8394-62A3-414C-A7AE-8C875BC6AE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0110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EB114-4C7E-42FE-A21F-5196842E8959}" type="datetimeFigureOut">
              <a:rPr lang="pt-BR" smtClean="0"/>
              <a:t>18/05/2017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C8394-62A3-414C-A7AE-8C875BC6AE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333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4" b="10526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Por que o céu é escuro à noite?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59632" y="3501009"/>
            <a:ext cx="6624736" cy="1584176"/>
          </a:xfrm>
        </p:spPr>
        <p:txBody>
          <a:bodyPr>
            <a:normAutofit lnSpcReduction="10000"/>
          </a:bodyPr>
          <a:lstStyle/>
          <a:p>
            <a:r>
              <a:rPr lang="pt-BR" dirty="0" smtClean="0">
                <a:solidFill>
                  <a:schemeClr val="bg1">
                    <a:lumMod val="65000"/>
                  </a:schemeClr>
                </a:solidFill>
              </a:rPr>
              <a:t>Ou</a:t>
            </a:r>
          </a:p>
          <a:p>
            <a:r>
              <a:rPr lang="pt-BR" dirty="0" smtClean="0">
                <a:solidFill>
                  <a:schemeClr val="bg1">
                    <a:lumMod val="65000"/>
                  </a:schemeClr>
                </a:solidFill>
              </a:rPr>
              <a:t>Um exemplo de reinvenção do pensamento humano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508103" y="5214750"/>
            <a:ext cx="26727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000" dirty="0" smtClean="0">
                <a:solidFill>
                  <a:schemeClr val="bg1"/>
                </a:solidFill>
              </a:rPr>
              <a:t>Pedro A. S. de Alcântara</a:t>
            </a:r>
          </a:p>
          <a:p>
            <a:pPr algn="r"/>
            <a:r>
              <a:rPr lang="pt-BR" sz="2000" dirty="0" smtClean="0">
                <a:solidFill>
                  <a:schemeClr val="bg1"/>
                </a:solidFill>
              </a:rPr>
              <a:t>IFSC/ODS</a:t>
            </a:r>
            <a:endParaRPr lang="pt-B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89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4" b="10526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Gregos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45"/>
          <a:stretch/>
        </p:blipFill>
        <p:spPr>
          <a:xfrm>
            <a:off x="827584" y="1338137"/>
            <a:ext cx="7488832" cy="4611143"/>
          </a:xfrm>
        </p:spPr>
      </p:pic>
      <p:sp>
        <p:nvSpPr>
          <p:cNvPr id="6" name="CaixaDeTexto 5"/>
          <p:cNvSpPr txBox="1"/>
          <p:nvPr/>
        </p:nvSpPr>
        <p:spPr>
          <a:xfrm>
            <a:off x="2533974" y="6021288"/>
            <a:ext cx="41545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Escola de Atenas, por Rafael.</a:t>
            </a:r>
            <a:endParaRPr lang="pt-B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41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4" b="10526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Modelo aristotélico-ptolomaico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32469"/>
            <a:ext cx="6246833" cy="4608512"/>
          </a:xfrm>
        </p:spPr>
      </p:pic>
      <p:sp>
        <p:nvSpPr>
          <p:cNvPr id="6" name="CaixaDeTexto 5"/>
          <p:cNvSpPr txBox="1"/>
          <p:nvPr/>
        </p:nvSpPr>
        <p:spPr>
          <a:xfrm>
            <a:off x="6930401" y="1704477"/>
            <a:ext cx="19442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</a:rPr>
              <a:t>Ilustração do modelo geocêntrico, por Bartolomeu Velho.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10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4" b="10526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Revolução Copernicana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64" y="1412776"/>
            <a:ext cx="5739127" cy="4914342"/>
          </a:xfrm>
        </p:spPr>
      </p:pic>
      <p:sp>
        <p:nvSpPr>
          <p:cNvPr id="8" name="CaixaDeTexto 7"/>
          <p:cNvSpPr txBox="1"/>
          <p:nvPr/>
        </p:nvSpPr>
        <p:spPr>
          <a:xfrm>
            <a:off x="6393432" y="1556792"/>
            <a:ext cx="2427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 err="1" smtClean="0">
                <a:solidFill>
                  <a:schemeClr val="bg1"/>
                </a:solidFill>
              </a:rPr>
              <a:t>Planispherium</a:t>
            </a:r>
            <a:r>
              <a:rPr lang="pt-BR" sz="2400" i="1" dirty="0" smtClean="0">
                <a:solidFill>
                  <a:schemeClr val="bg1"/>
                </a:solidFill>
              </a:rPr>
              <a:t> </a:t>
            </a:r>
            <a:r>
              <a:rPr lang="pt-BR" sz="2400" i="1" dirty="0" err="1" smtClean="0">
                <a:solidFill>
                  <a:schemeClr val="bg1"/>
                </a:solidFill>
              </a:rPr>
              <a:t>copernicanum</a:t>
            </a:r>
            <a:r>
              <a:rPr lang="pt-BR" sz="2400" i="1" dirty="0" smtClean="0">
                <a:solidFill>
                  <a:schemeClr val="bg1"/>
                </a:solidFill>
              </a:rPr>
              <a:t> de Andrea </a:t>
            </a:r>
            <a:r>
              <a:rPr lang="pt-BR" sz="2400" i="1" dirty="0" err="1" smtClean="0">
                <a:solidFill>
                  <a:schemeClr val="bg1"/>
                </a:solidFill>
              </a:rPr>
              <a:t>Cellarius</a:t>
            </a:r>
            <a:r>
              <a:rPr lang="pt-BR" sz="2400" i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489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4" b="10526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O heliocentrismo ganha força...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187624" y="5847655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</a:rPr>
              <a:t>Júpiter e seus satélites </a:t>
            </a:r>
            <a:r>
              <a:rPr lang="pt-BR" sz="2400" dirty="0" err="1" smtClean="0">
                <a:solidFill>
                  <a:schemeClr val="bg1"/>
                </a:solidFill>
              </a:rPr>
              <a:t>galileanos</a:t>
            </a:r>
            <a:r>
              <a:rPr lang="pt-BR" sz="2400" dirty="0" smtClean="0">
                <a:solidFill>
                  <a:schemeClr val="bg1"/>
                </a:solidFill>
              </a:rPr>
              <a:t>, por John </a:t>
            </a:r>
            <a:r>
              <a:rPr lang="pt-BR" sz="2400" dirty="0" err="1" smtClean="0">
                <a:solidFill>
                  <a:schemeClr val="bg1"/>
                </a:solidFill>
              </a:rPr>
              <a:t>Chumack</a:t>
            </a:r>
            <a:endParaRPr lang="pt-BR" sz="2400" dirty="0">
              <a:solidFill>
                <a:schemeClr val="bg1"/>
              </a:solidFill>
            </a:endParaRPr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40768"/>
            <a:ext cx="6768752" cy="4512501"/>
          </a:xfrm>
        </p:spPr>
      </p:pic>
    </p:spTree>
    <p:extLst>
      <p:ext uri="{BB962C8B-B14F-4D97-AF65-F5344CB8AC3E}">
        <p14:creationId xmlns:p14="http://schemas.microsoft.com/office/powerpoint/2010/main" val="234560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4" b="10526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... O Universo infinito encontra rejeição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508104" y="1988840"/>
            <a:ext cx="3240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</a:rPr>
              <a:t>Modelo de cosmos heliocêntrico com estrelas encrustadas em uma esfera.</a:t>
            </a:r>
            <a:endParaRPr lang="pt-BR" sz="2400" dirty="0">
              <a:solidFill>
                <a:schemeClr val="bg1"/>
              </a:solidFill>
            </a:endParaRPr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8800"/>
            <a:ext cx="4680520" cy="468052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2588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4" b="10526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A maçã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035735" y="1716573"/>
            <a:ext cx="37847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</a:rPr>
              <a:t>A Teoria da Gravidade, proposta por Newton,  serviu de base teórica para os desenvolvimentos que se sucederam.</a:t>
            </a:r>
            <a:endParaRPr lang="pt-BR" sz="2400" dirty="0">
              <a:solidFill>
                <a:schemeClr val="bg1"/>
              </a:solidFill>
            </a:endParaRPr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7"/>
          <a:stretch/>
        </p:blipFill>
        <p:spPr>
          <a:xfrm>
            <a:off x="748502" y="1567333"/>
            <a:ext cx="4263017" cy="4525963"/>
          </a:xfrm>
        </p:spPr>
      </p:pic>
    </p:spTree>
    <p:extLst>
      <p:ext uri="{BB962C8B-B14F-4D97-AF65-F5344CB8AC3E}">
        <p14:creationId xmlns:p14="http://schemas.microsoft.com/office/powerpoint/2010/main" val="134963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4" b="10526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7260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t-BR" sz="4800" dirty="0" smtClean="0">
                <a:solidFill>
                  <a:schemeClr val="bg1"/>
                </a:solidFill>
              </a:rPr>
              <a:t>Finalmente a resposta...</a:t>
            </a:r>
            <a:endParaRPr lang="pt-BR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2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4" b="10526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A resposta mais </a:t>
            </a:r>
            <a:r>
              <a:rPr lang="pt-BR" dirty="0" smtClean="0">
                <a:solidFill>
                  <a:schemeClr val="bg1"/>
                </a:solidFill>
              </a:rPr>
              <a:t>aceita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795" y="1412776"/>
            <a:ext cx="6136408" cy="4264804"/>
          </a:xfrm>
        </p:spPr>
      </p:pic>
      <p:sp>
        <p:nvSpPr>
          <p:cNvPr id="6" name="CaixaDeTexto 5"/>
          <p:cNvSpPr txBox="1"/>
          <p:nvPr/>
        </p:nvSpPr>
        <p:spPr>
          <a:xfrm>
            <a:off x="2277461" y="5706405"/>
            <a:ext cx="45890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</a:rPr>
              <a:t>O Universo teve um início!</a:t>
            </a:r>
            <a:endParaRPr lang="pt-B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68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4" b="10526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69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4" b="10526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Fontes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2400" dirty="0" smtClean="0">
                <a:solidFill>
                  <a:schemeClr val="bg1"/>
                </a:solidFill>
              </a:rPr>
              <a:t>NASA. </a:t>
            </a:r>
            <a:r>
              <a:rPr lang="en-US" sz="2400" i="1" dirty="0">
                <a:solidFill>
                  <a:schemeClr val="bg1"/>
                </a:solidFill>
              </a:rPr>
              <a:t>Hubble's Deepest View Ever of the Universe Unveils Earliest </a:t>
            </a:r>
            <a:r>
              <a:rPr lang="en-US" sz="2400" i="1" dirty="0" smtClean="0">
                <a:solidFill>
                  <a:schemeClr val="bg1"/>
                </a:solidFill>
              </a:rPr>
              <a:t>Galaxies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</a:rPr>
              <a:t>Disponível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em</a:t>
            </a:r>
            <a:r>
              <a:rPr lang="en-US" sz="2400" dirty="0" smtClean="0">
                <a:solidFill>
                  <a:schemeClr val="bg1"/>
                </a:solidFill>
              </a:rPr>
              <a:t>: http</a:t>
            </a:r>
            <a:r>
              <a:rPr lang="en-US" sz="2400" dirty="0">
                <a:solidFill>
                  <a:schemeClr val="bg1"/>
                </a:solidFill>
              </a:rPr>
              <a:t>://</a:t>
            </a:r>
            <a:r>
              <a:rPr lang="en-US" sz="2400" dirty="0" smtClean="0">
                <a:solidFill>
                  <a:schemeClr val="bg1"/>
                </a:solidFill>
              </a:rPr>
              <a:t>hubblesite.org/news_release/news/2004-07</a:t>
            </a:r>
          </a:p>
          <a:p>
            <a:endParaRPr lang="pt-BR" sz="2400" dirty="0" smtClean="0">
              <a:solidFill>
                <a:schemeClr val="bg1"/>
              </a:solidFill>
            </a:endParaRPr>
          </a:p>
          <a:p>
            <a:r>
              <a:rPr lang="pt-BR" sz="2400" dirty="0" smtClean="0">
                <a:solidFill>
                  <a:schemeClr val="bg1"/>
                </a:solidFill>
              </a:rPr>
              <a:t>NEVES, M. C. D. </a:t>
            </a:r>
            <a:r>
              <a:rPr lang="pt-BR" sz="2400" i="1" dirty="0" smtClean="0">
                <a:solidFill>
                  <a:schemeClr val="bg1"/>
                </a:solidFill>
              </a:rPr>
              <a:t>Do Mundo Fechado da Astronomia à Cosmologia do Universo Fechado do Big </a:t>
            </a:r>
            <a:r>
              <a:rPr lang="pt-BR" sz="2400" i="1" dirty="0" err="1" smtClean="0">
                <a:solidFill>
                  <a:schemeClr val="bg1"/>
                </a:solidFill>
              </a:rPr>
              <a:t>Bang</a:t>
            </a:r>
            <a:r>
              <a:rPr lang="pt-BR" sz="2400" dirty="0" smtClean="0">
                <a:solidFill>
                  <a:schemeClr val="bg1"/>
                </a:solidFill>
              </a:rPr>
              <a:t>.</a:t>
            </a:r>
          </a:p>
          <a:p>
            <a:endParaRPr lang="pt-BR" sz="2400" dirty="0">
              <a:solidFill>
                <a:schemeClr val="bg1"/>
              </a:solidFill>
            </a:endParaRPr>
          </a:p>
          <a:p>
            <a:r>
              <a:rPr lang="pt-BR" sz="2400" dirty="0">
                <a:solidFill>
                  <a:schemeClr val="bg1"/>
                </a:solidFill>
              </a:rPr>
              <a:t>OLIVEIRA, Kepler; SARAIVA, Maria. </a:t>
            </a:r>
            <a:r>
              <a:rPr lang="pt-BR" sz="2400" i="1" dirty="0">
                <a:solidFill>
                  <a:schemeClr val="bg1"/>
                </a:solidFill>
              </a:rPr>
              <a:t>Astronomia e Astrofísica</a:t>
            </a:r>
            <a:r>
              <a:rPr lang="pt-BR" sz="2400" dirty="0">
                <a:solidFill>
                  <a:schemeClr val="bg1"/>
                </a:solidFill>
              </a:rPr>
              <a:t>. Disponível em: http://</a:t>
            </a:r>
            <a:r>
              <a:rPr lang="pt-BR" sz="2400" dirty="0" smtClean="0">
                <a:solidFill>
                  <a:schemeClr val="bg1"/>
                </a:solidFill>
              </a:rPr>
              <a:t>astro.if.ufrgs.br</a:t>
            </a:r>
          </a:p>
          <a:p>
            <a:endParaRPr lang="pt-BR" sz="2400" dirty="0">
              <a:solidFill>
                <a:schemeClr val="bg1"/>
              </a:solidFill>
            </a:endParaRPr>
          </a:p>
          <a:p>
            <a:r>
              <a:rPr lang="pt-BR" sz="2400" dirty="0" smtClean="0">
                <a:solidFill>
                  <a:schemeClr val="bg1"/>
                </a:solidFill>
              </a:rPr>
              <a:t>The </a:t>
            </a:r>
            <a:r>
              <a:rPr lang="pt-BR" sz="2400" dirty="0" err="1" smtClean="0">
                <a:solidFill>
                  <a:schemeClr val="bg1"/>
                </a:solidFill>
              </a:rPr>
              <a:t>Eureka</a:t>
            </a:r>
            <a:r>
              <a:rPr lang="pt-BR" sz="2400" dirty="0" smtClean="0">
                <a:solidFill>
                  <a:schemeClr val="bg1"/>
                </a:solidFill>
              </a:rPr>
              <a:t> Project. </a:t>
            </a:r>
            <a:r>
              <a:rPr lang="pt-BR" sz="2400" dirty="0">
                <a:solidFill>
                  <a:schemeClr val="bg1"/>
                </a:solidFill>
              </a:rPr>
              <a:t>Disponível em: http://</a:t>
            </a:r>
            <a:r>
              <a:rPr lang="pt-BR" sz="2400" dirty="0" smtClean="0">
                <a:solidFill>
                  <a:schemeClr val="bg1"/>
                </a:solidFill>
              </a:rPr>
              <a:t>www.poe-eureka.com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50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4" b="10526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Por que o céu é escuro à noite?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pt-BR" dirty="0" smtClean="0">
                <a:solidFill>
                  <a:schemeClr val="bg1"/>
                </a:solidFill>
              </a:rPr>
              <a:t>O paradoxo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Algumas respostas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Pausa dramática</a:t>
            </a:r>
          </a:p>
          <a:p>
            <a:pPr lvl="1"/>
            <a:r>
              <a:rPr lang="pt-BR" dirty="0" smtClean="0">
                <a:solidFill>
                  <a:schemeClr val="bg1"/>
                </a:solidFill>
              </a:rPr>
              <a:t>Cosmologia antes do século XX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A resposta mais aceita</a:t>
            </a:r>
          </a:p>
        </p:txBody>
      </p:sp>
    </p:spTree>
    <p:extLst>
      <p:ext uri="{BB962C8B-B14F-4D97-AF65-F5344CB8AC3E}">
        <p14:creationId xmlns:p14="http://schemas.microsoft.com/office/powerpoint/2010/main" val="385812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4" b="1052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O paradoxo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pt-BR" dirty="0" smtClean="0">
                <a:solidFill>
                  <a:schemeClr val="bg1"/>
                </a:solidFill>
              </a:rPr>
              <a:t>Se o universo possui estrelas espalhadas uniformemente por toda sua extensão, em qualquer direção que olharmos encontraremos uma estrela.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12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4" b="10526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O paradoxo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73" y="1556792"/>
            <a:ext cx="6911053" cy="4623456"/>
          </a:xfrm>
        </p:spPr>
      </p:pic>
    </p:spTree>
    <p:extLst>
      <p:ext uri="{BB962C8B-B14F-4D97-AF65-F5344CB8AC3E}">
        <p14:creationId xmlns:p14="http://schemas.microsoft.com/office/powerpoint/2010/main" val="112846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4" b="10526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O paradoxo (de </a:t>
            </a:r>
            <a:r>
              <a:rPr lang="pt-BR" dirty="0" err="1" smtClean="0">
                <a:solidFill>
                  <a:schemeClr val="bg1"/>
                </a:solidFill>
              </a:rPr>
              <a:t>Olbers</a:t>
            </a:r>
            <a:r>
              <a:rPr lang="pt-BR" dirty="0" smtClean="0">
                <a:solidFill>
                  <a:schemeClr val="bg1"/>
                </a:solidFill>
              </a:rPr>
              <a:t>)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42" y="1556792"/>
            <a:ext cx="3559115" cy="4752528"/>
          </a:xfrm>
        </p:spPr>
      </p:pic>
      <p:sp>
        <p:nvSpPr>
          <p:cNvPr id="6" name="CaixaDeTexto 5"/>
          <p:cNvSpPr txBox="1"/>
          <p:nvPr/>
        </p:nvSpPr>
        <p:spPr>
          <a:xfrm>
            <a:off x="5004048" y="1809059"/>
            <a:ext cx="36724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</a:rPr>
              <a:t>Heinrich </a:t>
            </a:r>
            <a:r>
              <a:rPr lang="pt-BR" sz="2400" dirty="0" err="1" smtClean="0">
                <a:solidFill>
                  <a:schemeClr val="bg1"/>
                </a:solidFill>
              </a:rPr>
              <a:t>Olbers</a:t>
            </a:r>
            <a:r>
              <a:rPr lang="pt-BR" sz="2400" dirty="0" smtClean="0">
                <a:solidFill>
                  <a:schemeClr val="bg1"/>
                </a:solidFill>
              </a:rPr>
              <a:t> (1758 – 1840).</a:t>
            </a:r>
          </a:p>
          <a:p>
            <a:r>
              <a:rPr lang="pt-BR" sz="2400" dirty="0" smtClean="0">
                <a:solidFill>
                  <a:schemeClr val="bg1"/>
                </a:solidFill>
              </a:rPr>
              <a:t>Astrônomo e físico alemão que descobriu os asteroides Palas e </a:t>
            </a:r>
            <a:r>
              <a:rPr lang="pt-BR" sz="2400" dirty="0" err="1" smtClean="0">
                <a:solidFill>
                  <a:schemeClr val="bg1"/>
                </a:solidFill>
              </a:rPr>
              <a:t>Vesta</a:t>
            </a:r>
            <a:r>
              <a:rPr lang="pt-BR" sz="2400" dirty="0" smtClean="0">
                <a:solidFill>
                  <a:schemeClr val="bg1"/>
                </a:solidFill>
              </a:rPr>
              <a:t>.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09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4" b="10526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Algumas respostas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514350" indent="-514350">
              <a:buFont typeface="+mj-lt"/>
              <a:buAutoNum type="arabicPeriod"/>
            </a:pPr>
            <a:r>
              <a:rPr lang="pt-BR" dirty="0" smtClean="0">
                <a:solidFill>
                  <a:schemeClr val="bg1"/>
                </a:solidFill>
              </a:rPr>
              <a:t>A poeira interestelar absorve a luz das estrelas.</a:t>
            </a:r>
          </a:p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</a:rPr>
              <a:t>	</a:t>
            </a:r>
            <a:r>
              <a:rPr lang="pt-BR" dirty="0" smtClean="0">
                <a:solidFill>
                  <a:schemeClr val="bg1"/>
                </a:solidFill>
              </a:rPr>
              <a:t>Com o passar do tempo, porém, a poeira entraria em equilíbrio térmico e passaria a brilhar tanto quanto as estrelas.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89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4" b="10526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Algumas respostas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514350" indent="-514350">
              <a:buFont typeface="+mj-lt"/>
              <a:buAutoNum type="arabicPeriod" startAt="2"/>
            </a:pPr>
            <a:r>
              <a:rPr lang="pt-BR" dirty="0" smtClean="0">
                <a:solidFill>
                  <a:schemeClr val="bg1"/>
                </a:solidFill>
              </a:rPr>
              <a:t>O desvio para o vermelho causado pela expansão do Universo enfraquece a luz que chega até nós.</a:t>
            </a:r>
          </a:p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</a:rPr>
              <a:t>	</a:t>
            </a:r>
            <a:r>
              <a:rPr lang="pt-BR" dirty="0" smtClean="0">
                <a:solidFill>
                  <a:schemeClr val="bg1"/>
                </a:solidFill>
              </a:rPr>
              <a:t>O desvio certamente ajuda, mas não é o suficiente para resolver o paradoxo por completo.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42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4" b="10526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Algumas respostas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514350" indent="-514350">
              <a:buFont typeface="+mj-lt"/>
              <a:buAutoNum type="arabicPeriod" startAt="3"/>
            </a:pPr>
            <a:r>
              <a:rPr lang="pt-BR" dirty="0" smtClean="0">
                <a:solidFill>
                  <a:schemeClr val="bg1"/>
                </a:solidFill>
              </a:rPr>
              <a:t>De manhã, o céu reflete o mar. </a:t>
            </a:r>
            <a:r>
              <a:rPr lang="pt-BR" dirty="0">
                <a:solidFill>
                  <a:schemeClr val="bg1"/>
                </a:solidFill>
              </a:rPr>
              <a:t>D</a:t>
            </a:r>
            <a:r>
              <a:rPr lang="pt-BR" dirty="0" smtClean="0">
                <a:solidFill>
                  <a:schemeClr val="bg1"/>
                </a:solidFill>
              </a:rPr>
              <a:t>e noite, as estradas. </a:t>
            </a:r>
          </a:p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</a:rPr>
              <a:t>	(</a:t>
            </a:r>
            <a:r>
              <a:rPr lang="pt-BR" dirty="0" smtClean="0">
                <a:solidFill>
                  <a:schemeClr val="bg1"/>
                </a:solidFill>
              </a:rPr>
              <a:t>Michael Richard </a:t>
            </a:r>
            <a:r>
              <a:rPr lang="pt-BR" dirty="0" err="1" smtClean="0">
                <a:solidFill>
                  <a:schemeClr val="bg1"/>
                </a:solidFill>
              </a:rPr>
              <a:t>Kyle</a:t>
            </a:r>
            <a:r>
              <a:rPr lang="pt-BR" dirty="0" smtClean="0">
                <a:solidFill>
                  <a:schemeClr val="bg1"/>
                </a:solidFill>
              </a:rPr>
              <a:t> Jr.)</a:t>
            </a:r>
          </a:p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473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4" b="10526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7260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t-BR" sz="4800" dirty="0" smtClean="0">
                <a:solidFill>
                  <a:schemeClr val="bg1"/>
                </a:solidFill>
              </a:rPr>
              <a:t>PAUSA DRAMÁTICA</a:t>
            </a:r>
            <a:endParaRPr lang="pt-BR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92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314</Words>
  <Application>Microsoft Office PowerPoint</Application>
  <PresentationFormat>Apresentação na tela (4:3)</PresentationFormat>
  <Paragraphs>51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Tema do Office</vt:lpstr>
      <vt:lpstr>Por que o céu é escuro à noite?</vt:lpstr>
      <vt:lpstr>Por que o céu é escuro à noite?</vt:lpstr>
      <vt:lpstr>O paradoxo</vt:lpstr>
      <vt:lpstr>O paradoxo</vt:lpstr>
      <vt:lpstr>O paradoxo (de Olbers)</vt:lpstr>
      <vt:lpstr>Algumas respostas</vt:lpstr>
      <vt:lpstr>Algumas respostas</vt:lpstr>
      <vt:lpstr>Algumas respostas</vt:lpstr>
      <vt:lpstr>Apresentação do PowerPoint</vt:lpstr>
      <vt:lpstr>Gregos</vt:lpstr>
      <vt:lpstr>Modelo aristotélico-ptolomaico</vt:lpstr>
      <vt:lpstr>Revolução Copernicana</vt:lpstr>
      <vt:lpstr>O heliocentrismo ganha força...</vt:lpstr>
      <vt:lpstr>... O Universo infinito encontra rejeição</vt:lpstr>
      <vt:lpstr>A maçã</vt:lpstr>
      <vt:lpstr>Apresentação do PowerPoint</vt:lpstr>
      <vt:lpstr>A resposta mais aceita</vt:lpstr>
      <vt:lpstr>Apresentação do PowerPoint</vt:lpstr>
      <vt:lpstr>Fontes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Pedro Alcântara</dc:creator>
  <cp:lastModifiedBy>Pedro Alcântara</cp:lastModifiedBy>
  <cp:revision>40</cp:revision>
  <dcterms:created xsi:type="dcterms:W3CDTF">2017-04-11T22:02:27Z</dcterms:created>
  <dcterms:modified xsi:type="dcterms:W3CDTF">2017-05-19T03:12:39Z</dcterms:modified>
</cp:coreProperties>
</file>