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4" r:id="rId4"/>
    <p:sldId id="268" r:id="rId5"/>
    <p:sldId id="266" r:id="rId6"/>
    <p:sldId id="262" r:id="rId7"/>
    <p:sldId id="265" r:id="rId8"/>
    <p:sldId id="257" r:id="rId9"/>
    <p:sldId id="258" r:id="rId10"/>
    <p:sldId id="263" r:id="rId11"/>
    <p:sldId id="267" r:id="rId12"/>
    <p:sldId id="272" r:id="rId13"/>
    <p:sldId id="273" r:id="rId14"/>
    <p:sldId id="264" r:id="rId15"/>
    <p:sldId id="269" r:id="rId16"/>
    <p:sldId id="271" r:id="rId17"/>
    <p:sldId id="270" r:id="rId18"/>
    <p:sldId id="259" r:id="rId19"/>
    <p:sldId id="260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scilaalencarmendes@hotmail.com" initials="p" lastIdx="1" clrIdx="0">
    <p:extLst>
      <p:ext uri="{19B8F6BF-5375-455C-9EA6-DF929625EA0E}">
        <p15:presenceInfo xmlns:p15="http://schemas.microsoft.com/office/powerpoint/2012/main" userId="priscilaalencarmendes@hotmail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27T12:17:50.303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BC56A-B833-472A-907D-A8DCCDDDB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235D2C-643A-4934-BCDF-948822C0B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263C72-8CB6-4401-BC53-7387BD74B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D7A5-3993-45A5-B407-D3E1A7E5BD19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B1F7D5-22E7-49A5-8DB5-6ECEBD9D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2ABCE4-D19B-4F8D-890C-F3130E78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CBD1-764E-476A-A1B1-F34449987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41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1F575-601D-40F2-A407-2A23ABEA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E16EE1-8E3A-4976-9686-515AF46F8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FDAA8-F113-40CA-9714-5B9D166C7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D7A5-3993-45A5-B407-D3E1A7E5BD19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DDB38E-6323-4A29-BEB8-C9C43A9D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D372FE-DD51-4EAE-BA5D-ACA1759E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CBD1-764E-476A-A1B1-F34449987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23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A87811-7047-44AB-8A09-FDFC7302C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EFD8AA4-32D6-43FD-A9B6-D3581806A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BB462A-E73C-4890-9D9A-CD8E971F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D7A5-3993-45A5-B407-D3E1A7E5BD19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349587-1B25-403E-83E2-074DA243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79F0B2-E76C-4A28-AC78-25B2A97E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CBD1-764E-476A-A1B1-F34449987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3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69D0D-87EF-4133-B07C-5D232F8B7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74E7E-F930-4FBF-B6AF-CBB86DA7D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A76D8A-3E72-4FB7-828C-3A99296CA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D7A5-3993-45A5-B407-D3E1A7E5BD19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5D90DF-BA3C-421B-8E88-E311B8A01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9E9CB2-B64F-47ED-AFB9-56A89B17D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CBD1-764E-476A-A1B1-F34449987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96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D866F-E80A-460F-BA1D-304A6231F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6AE0DE-1D26-491B-9143-90ABD30DF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F55344-2951-4A6C-86EA-542AE3538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D7A5-3993-45A5-B407-D3E1A7E5BD19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2D3A08-AB66-42A5-A871-7CC01265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9E97B7-7FAD-43BE-A1C5-67187F21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CBD1-764E-476A-A1B1-F34449987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65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76BD9-A92C-4B6A-9EC0-4E702B29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A4D5A8-D669-4CE3-B343-CC0B40D11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897943-9C48-4376-966B-D0EB156AA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FA6B5D-6284-4EC6-BBA3-B3EC577E7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D7A5-3993-45A5-B407-D3E1A7E5BD19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6D2ECB-ACD8-44D1-830D-E049C353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B831B2-3883-4B58-9379-EF0443C9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CBD1-764E-476A-A1B1-F34449987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75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C2C33-2D2D-416D-825A-6A90D9378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21C85E-2CA3-4AC0-B600-E4B2E513F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41C80F-689E-4D2A-8BF9-7E0B8E443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196E1AE-859C-49CD-9F67-ECC2C27AE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1F3B504-4380-40AB-A861-84F52B532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D6BEC9-024E-4EDE-B9F3-85E33D17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D7A5-3993-45A5-B407-D3E1A7E5BD19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442DC7A-A46E-45A5-AD92-4B7BE908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1B9917B-9DA9-4E6E-A78E-602B476C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CBD1-764E-476A-A1B1-F34449987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96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8A94C-6018-4DCE-A7EA-3E78DE5D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B79A4C3-83A9-4A86-A667-E2EB0054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D7A5-3993-45A5-B407-D3E1A7E5BD19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637A5DB-5395-4020-9566-CE944539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4EF2DF2-F37D-4402-B339-E68A1E2C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CBD1-764E-476A-A1B1-F34449987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09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5A8474A-A775-44AA-9CAB-AC493688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D7A5-3993-45A5-B407-D3E1A7E5BD19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2616D10-B458-4875-A0CA-98CCF8BA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E34ECF-CF1C-4263-B820-451381F1F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CBD1-764E-476A-A1B1-F34449987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29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7F8DF-2582-424C-BAE0-D89D0D6BF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1BBEBF-FAB9-4C35-999D-9E0F6642A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0D41EB8-C67E-4583-B8DF-D39828A69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2DFE18-D1A0-4212-95C1-5EFB1AAF9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D7A5-3993-45A5-B407-D3E1A7E5BD19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8886F4-A0C6-4323-A15E-F0EBFDB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1B8FDF-5A5F-4947-ABEC-988A6E19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CBD1-764E-476A-A1B1-F34449987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40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922AE-D021-492A-8C78-36C0440DC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46DD83B-405B-48B7-B8FA-FDA7A59F8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164B4B-7C86-40CE-9EE8-9E36E8471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ED9E13A-B987-42AA-A531-E9F30D3D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D7A5-3993-45A5-B407-D3E1A7E5BD19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69A47A-2E97-473C-9D95-D92C400AE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0CCEE0-9E5E-496C-AB60-E4CC5CFF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CBD1-764E-476A-A1B1-F34449987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FD79851-FDB0-4948-AFB1-B424633A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B7FD00-4A0C-4456-B4D2-3F1A5339C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9F0253-6FC6-429B-B197-6A51053C2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3D7A5-3993-45A5-B407-D3E1A7E5BD19}" type="datetimeFigureOut">
              <a:rPr lang="pt-BR" smtClean="0"/>
              <a:t>27/07/2017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8A17B3-A791-4D28-B814-5D2A6C3E7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CCA164-9893-4FF3-8941-0A21217A3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CCBD1-764E-476A-A1B1-F344499870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56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versetoday.com/122065/what-did-we-learn-about-pluto/" TargetMode="External"/><Relationship Id="rId3" Type="http://schemas.openxmlformats.org/officeDocument/2006/relationships/hyperlink" Target="https://www.nasa.gov/feature/new-horizons-top-10-pluto-pics" TargetMode="External"/><Relationship Id="rId7" Type="http://schemas.openxmlformats.org/officeDocument/2006/relationships/hyperlink" Target="http://pluto.jhuapl.edu/Pluto/index.php" TargetMode="External"/><Relationship Id="rId2" Type="http://schemas.openxmlformats.org/officeDocument/2006/relationships/hyperlink" Target="https://www.nasa.gov/mission_pages/newhorizons/images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uto.jhuapl.edu/common/content/BlinkComparator/blinkComparator.html" TargetMode="External"/><Relationship Id="rId5" Type="http://schemas.openxmlformats.org/officeDocument/2006/relationships/hyperlink" Target="http://coolcosmos.ipac.caltech.edu/asks" TargetMode="External"/><Relationship Id="rId4" Type="http://schemas.openxmlformats.org/officeDocument/2006/relationships/hyperlink" Target="https://www.slideshare.net/ricdagdagan/dwarf-planet-pluto-2015" TargetMode="External"/><Relationship Id="rId9" Type="http://schemas.openxmlformats.org/officeDocument/2006/relationships/hyperlink" Target="https://www.nasa.gov/feature/one-year-later-new-horizons-top-10-discoveries-at-plut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8A1D9-30F2-462F-97D6-018FB64393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Plutão, fascinante!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EA162E4-B40C-4A0B-A8EF-2E6D240DA13F}"/>
              </a:ext>
            </a:extLst>
          </p:cNvPr>
          <p:cNvSpPr txBox="1"/>
          <p:nvPr/>
        </p:nvSpPr>
        <p:spPr>
          <a:xfrm>
            <a:off x="159026" y="6414052"/>
            <a:ext cx="49563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FFFF00"/>
                </a:solidFill>
              </a:rPr>
              <a:t>Imagem retirada de https://www.nasa.gov/mission_pages/newhorizons/images/index.html</a:t>
            </a:r>
          </a:p>
        </p:txBody>
      </p:sp>
    </p:spTree>
    <p:extLst>
      <p:ext uri="{BB962C8B-B14F-4D97-AF65-F5344CB8AC3E}">
        <p14:creationId xmlns:p14="http://schemas.microsoft.com/office/powerpoint/2010/main" val="285425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5122" name="Picture 2" descr="CHARON&#10;• Pluto had a very large moon nearly half&#10;its size - Charon.&#10;• The huge size of Charon sometimes&#10;leads scientists t...">
            <a:extLst>
              <a:ext uri="{FF2B5EF4-FFF2-40B4-BE49-F238E27FC236}">
                <a16:creationId xmlns:a16="http://schemas.microsoft.com/office/drawing/2014/main" id="{F1D8201A-C2E7-4335-AE84-8AA92D209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r="6996" b="1"/>
          <a:stretch/>
        </p:blipFill>
        <p:spPr bwMode="auto">
          <a:xfrm>
            <a:off x="4636008" y="2"/>
            <a:ext cx="7555992" cy="68579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94C87F-549D-48DC-A9AC-2267706BB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486" y="640081"/>
            <a:ext cx="3667036" cy="5747467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FFF00"/>
                </a:solidFill>
              </a:rPr>
              <a:t>Mais próximo que Netuno, as vezes</a:t>
            </a:r>
          </a:p>
          <a:p>
            <a:endParaRPr lang="pt-BR" sz="3200" dirty="0">
              <a:solidFill>
                <a:srgbClr val="FFFF00"/>
              </a:solidFill>
            </a:endParaRPr>
          </a:p>
          <a:p>
            <a:r>
              <a:rPr lang="pt-BR" sz="3200" dirty="0">
                <a:solidFill>
                  <a:srgbClr val="FFFF00"/>
                </a:solidFill>
              </a:rPr>
              <a:t>Órbita excêntrica </a:t>
            </a:r>
          </a:p>
          <a:p>
            <a:endParaRPr lang="pt-BR" sz="3200" dirty="0">
              <a:solidFill>
                <a:srgbClr val="FFFF00"/>
              </a:solidFill>
            </a:endParaRPr>
          </a:p>
          <a:p>
            <a:r>
              <a:rPr lang="pt-BR" sz="3200" dirty="0">
                <a:solidFill>
                  <a:srgbClr val="FFFF00"/>
                </a:solidFill>
              </a:rPr>
              <a:t>Ano em Plutão =  248 anos terrestres!</a:t>
            </a:r>
          </a:p>
          <a:p>
            <a:endParaRPr lang="pt-BR" sz="3200" dirty="0">
              <a:solidFill>
                <a:srgbClr val="FFFF00"/>
              </a:solidFill>
            </a:endParaRPr>
          </a:p>
          <a:p>
            <a:r>
              <a:rPr lang="pt-BR" sz="3200" dirty="0">
                <a:solidFill>
                  <a:srgbClr val="FFFF00"/>
                </a:solidFill>
              </a:rPr>
              <a:t>Dia = ~154 horas</a:t>
            </a:r>
          </a:p>
        </p:txBody>
      </p:sp>
    </p:spTree>
    <p:extLst>
      <p:ext uri="{BB962C8B-B14F-4D97-AF65-F5344CB8AC3E}">
        <p14:creationId xmlns:p14="http://schemas.microsoft.com/office/powerpoint/2010/main" val="2587451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74277-F7C3-4079-AF0F-4E3D1F85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Fascinante! Bem, mais que imaginávamos...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6DD154-4542-42CE-A67E-5DF047179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48"/>
            <a:ext cx="10515600" cy="5088835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80 km maior que o estimado, o maior do cinturão de </a:t>
            </a:r>
            <a:r>
              <a:rPr lang="pt-BR" dirty="0" err="1">
                <a:solidFill>
                  <a:srgbClr val="FFFF00"/>
                </a:solidFill>
              </a:rPr>
              <a:t>Kuiper</a:t>
            </a:r>
            <a:endParaRPr lang="pt-BR" dirty="0">
              <a:solidFill>
                <a:srgbClr val="FFFF00"/>
              </a:solidFill>
            </a:endParaRP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Atmosfera de nitrogênio (quase)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Céu azul como nossa casa!!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Vulcões que “cospem” gelo ao invés de lava! </a:t>
            </a:r>
            <a:r>
              <a:rPr lang="pt-BR" dirty="0" err="1">
                <a:solidFill>
                  <a:srgbClr val="FFFF00"/>
                </a:solidFill>
              </a:rPr>
              <a:t>Criovulcões</a:t>
            </a:r>
            <a:r>
              <a:rPr lang="pt-BR" dirty="0">
                <a:solidFill>
                  <a:srgbClr val="FFFF00"/>
                </a:solidFill>
              </a:rPr>
              <a:t>.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Muito jovem! Cerca de 100mi de anos! Planície Sputnik!</a:t>
            </a:r>
          </a:p>
          <a:p>
            <a:pPr marL="0" indent="0">
              <a:buNone/>
            </a:pPr>
            <a:endParaRPr lang="pt-BR" dirty="0">
              <a:solidFill>
                <a:srgbClr val="FFFF00"/>
              </a:solidFill>
            </a:endParaRPr>
          </a:p>
          <a:p>
            <a:endParaRPr lang="pt-BR" dirty="0">
              <a:solidFill>
                <a:srgbClr val="FFFF00"/>
              </a:solidFill>
            </a:endParaRPr>
          </a:p>
          <a:p>
            <a:endParaRPr lang="pt-BR" dirty="0">
              <a:solidFill>
                <a:srgbClr val="FFFF00"/>
              </a:solidFill>
            </a:endParaRPr>
          </a:p>
          <a:p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6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4EAA82-AF6D-4E72-9344-7B2DCD3F9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5540859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Luas menores formadas num mesmo impacto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Caronte possui gases da atmosfera de Plutão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Área maior e mais profunda que o Grand Canyon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133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CFC9B5"/>
          </a:solidFill>
          <a:effectLst/>
        </p:spPr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bg2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Plaque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4866" y="2490788"/>
            <a:ext cx="3062785" cy="1876425"/>
          </a:xfrm>
          <a:prstGeom prst="plaque">
            <a:avLst>
              <a:gd name="adj" fmla="val 11524"/>
            </a:avLst>
          </a:prstGeom>
          <a:gradFill>
            <a:gsLst>
              <a:gs pos="0">
                <a:schemeClr val="bg1">
                  <a:alpha val="64000"/>
                </a:schemeClr>
              </a:gs>
              <a:gs pos="85000">
                <a:schemeClr val="bg1"/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</a:gradFill>
          <a:ln w="127000" cmpd="thickThin">
            <a:solidFill>
              <a:schemeClr val="bg1">
                <a:lumMod val="75000"/>
              </a:schemeClr>
            </a:solidFill>
            <a:miter lim="800000"/>
          </a:ln>
          <a:effectLst>
            <a:outerShdw blurRad="114300" sx="101000" sy="101000" algn="ctr" rotWithShape="0">
              <a:schemeClr val="tx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7" name="Picture 2" descr="Pluto">
            <a:extLst>
              <a:ext uri="{FF2B5EF4-FFF2-40B4-BE49-F238E27FC236}">
                <a16:creationId xmlns:a16="http://schemas.microsoft.com/office/drawing/2014/main" id="{5C74BAF9-BBDA-45E1-AA14-1B05C89FEE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" r="1" b="15041"/>
          <a:stretch/>
        </p:blipFill>
        <p:spPr bwMode="auto">
          <a:xfrm>
            <a:off x="-1" y="10"/>
            <a:ext cx="812987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8D3EF4-513E-4F35-9226-B1E14657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335" y="2759242"/>
            <a:ext cx="2728897" cy="13314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 err="1"/>
              <a:t>Caronte</a:t>
            </a:r>
            <a:endParaRPr lang="en-US" sz="2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A4F0914-20C8-4541-9958-31BBAD3CBA9E}"/>
              </a:ext>
            </a:extLst>
          </p:cNvPr>
          <p:cNvSpPr txBox="1"/>
          <p:nvPr/>
        </p:nvSpPr>
        <p:spPr>
          <a:xfrm>
            <a:off x="393895" y="6330462"/>
            <a:ext cx="5050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00"/>
                </a:solidFill>
              </a:rPr>
              <a:t>Credito da imagem: NASA/JHUAPL/</a:t>
            </a:r>
            <a:r>
              <a:rPr lang="pt-BR" sz="1000" b="1" dirty="0" err="1">
                <a:solidFill>
                  <a:srgbClr val="FFFF00"/>
                </a:solidFill>
              </a:rPr>
              <a:t>SwRI</a:t>
            </a:r>
            <a:endParaRPr lang="pt-BR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2/24/Alan_Stern_and_New_Horizons_Team_Celebrate_Pluto_Flyby.jpg/1024px-Alan_Stern_and_New_Horizons_Team_Celebrate_Pluto_Flyby.jpg">
            <a:extLst>
              <a:ext uri="{FF2B5EF4-FFF2-40B4-BE49-F238E27FC236}">
                <a16:creationId xmlns:a16="http://schemas.microsoft.com/office/drawing/2014/main" id="{960BCB4C-30D0-4E96-B3AD-8F127210C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0" b="1560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CE2D72-D966-4721-9C50-11999E030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75" y="1929288"/>
            <a:ext cx="4593021" cy="39975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4000" dirty="0"/>
              <a:t>Sala de controle após confirmação da aproximação da New </a:t>
            </a:r>
            <a:r>
              <a:rPr lang="pt-BR" sz="4000" dirty="0" err="1"/>
              <a:t>Horizons</a:t>
            </a:r>
            <a:r>
              <a:rPr lang="pt-BR" sz="4000" dirty="0"/>
              <a:t> 14/7/15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6B44B2-73CF-4451-B7EA-BE1444D8EB87}"/>
              </a:ext>
            </a:extLst>
          </p:cNvPr>
          <p:cNvSpPr txBox="1"/>
          <p:nvPr/>
        </p:nvSpPr>
        <p:spPr>
          <a:xfrm>
            <a:off x="5592417" y="6255026"/>
            <a:ext cx="606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FFFF00"/>
                </a:solidFill>
              </a:rPr>
              <a:t>Imagem por NASA, retirada de https://en.wikipedia.org/wiki/New_Horizons#/media/File:Alan_Stern_and_New_Horizons_Team_Celebrate_Pluto_Flyby.jpg</a:t>
            </a:r>
          </a:p>
        </p:txBody>
      </p:sp>
    </p:spTree>
    <p:extLst>
      <p:ext uri="{BB962C8B-B14F-4D97-AF65-F5344CB8AC3E}">
        <p14:creationId xmlns:p14="http://schemas.microsoft.com/office/powerpoint/2010/main" val="3577325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1024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effectLst/>
        </p:spPr>
      </p:sp>
      <p:pic>
        <p:nvPicPr>
          <p:cNvPr id="10245" name="Picture 2" descr="https://www.universetoday.com/wp-content/uploads/2015/07/Pluto-approach-damian.jpg">
            <a:extLst>
              <a:ext uri="{FF2B5EF4-FFF2-40B4-BE49-F238E27FC236}">
                <a16:creationId xmlns:a16="http://schemas.microsoft.com/office/drawing/2014/main" id="{14B5E4F6-6303-426E-A8FB-86BE4C1C1B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7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CFD5B1C6-A3D2-468D-B7D2-051FA4858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" y="5091762"/>
            <a:ext cx="7834193" cy="12645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 dirty="0" err="1"/>
              <a:t>Aproximação</a:t>
            </a:r>
            <a:r>
              <a:rPr lang="en-US" sz="6000" dirty="0"/>
              <a:t> New Horizons 25/6 a 14/7 de 2015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FC80C0E-C94C-4ADE-BBD4-BB96799FA112}"/>
              </a:ext>
            </a:extLst>
          </p:cNvPr>
          <p:cNvSpPr txBox="1"/>
          <p:nvPr/>
        </p:nvSpPr>
        <p:spPr>
          <a:xfrm>
            <a:off x="198782" y="4094922"/>
            <a:ext cx="7341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Credito: NASA/</a:t>
            </a:r>
            <a:r>
              <a:rPr lang="pt-BR" sz="1000" dirty="0" err="1"/>
              <a:t>Damian</a:t>
            </a:r>
            <a:r>
              <a:rPr lang="pt-BR" sz="1000" dirty="0"/>
              <a:t> </a:t>
            </a:r>
            <a:r>
              <a:rPr lang="pt-BR" sz="1000" dirty="0" err="1"/>
              <a:t>Peach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523863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1229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2293" name="Picture 2" descr="Tense wait for New Horizons to phone home after Pluto fly-by">
            <a:extLst>
              <a:ext uri="{FF2B5EF4-FFF2-40B4-BE49-F238E27FC236}">
                <a16:creationId xmlns:a16="http://schemas.microsoft.com/office/drawing/2014/main" id="{749F3579-349F-4B81-851F-AE685D5C5D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8" b="25822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3F305C-5D9A-42BE-8FA8-9EBB03EF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875"/>
            <a:ext cx="10515600" cy="794064"/>
          </a:xfr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Plutão</a:t>
            </a:r>
            <a:r>
              <a:rPr lang="en-US" dirty="0">
                <a:solidFill>
                  <a:schemeClr val="bg1"/>
                </a:solidFill>
              </a:rPr>
              <a:t>, o </a:t>
            </a:r>
            <a:r>
              <a:rPr lang="en-US" dirty="0" err="1">
                <a:solidFill>
                  <a:schemeClr val="bg1"/>
                </a:solidFill>
              </a:rPr>
              <a:t>planeta</a:t>
            </a:r>
            <a:r>
              <a:rPr lang="en-US" dirty="0">
                <a:solidFill>
                  <a:schemeClr val="bg1"/>
                </a:solidFill>
              </a:rPr>
              <a:t> do </a:t>
            </a:r>
            <a:r>
              <a:rPr lang="en-US" dirty="0" err="1">
                <a:solidFill>
                  <a:schemeClr val="bg1"/>
                </a:solidFill>
              </a:rPr>
              <a:t>amor</a:t>
            </a:r>
            <a:r>
              <a:rPr lang="en-US" dirty="0">
                <a:solidFill>
                  <a:schemeClr val="bg1"/>
                </a:solidFill>
              </a:rPr>
              <a:t>!!!</a:t>
            </a:r>
          </a:p>
        </p:txBody>
      </p:sp>
      <p:sp>
        <p:nvSpPr>
          <p:cNvPr id="3" name="Coração 2">
            <a:extLst>
              <a:ext uri="{FF2B5EF4-FFF2-40B4-BE49-F238E27FC236}">
                <a16:creationId xmlns:a16="http://schemas.microsoft.com/office/drawing/2014/main" id="{BA96CA7F-2C85-4A41-A9DB-C2D74A5BF839}"/>
              </a:ext>
            </a:extLst>
          </p:cNvPr>
          <p:cNvSpPr/>
          <p:nvPr/>
        </p:nvSpPr>
        <p:spPr>
          <a:xfrm rot="1127826">
            <a:off x="4267581" y="3834695"/>
            <a:ext cx="4750241" cy="3087440"/>
          </a:xfrm>
          <a:custGeom>
            <a:avLst/>
            <a:gdLst>
              <a:gd name="connsiteX0" fmla="*/ 2276894 w 4553787"/>
              <a:gd name="connsiteY0" fmla="*/ 786688 h 3146752"/>
              <a:gd name="connsiteX1" fmla="*/ 2276894 w 4553787"/>
              <a:gd name="connsiteY1" fmla="*/ 3146752 h 3146752"/>
              <a:gd name="connsiteX2" fmla="*/ 2276894 w 4553787"/>
              <a:gd name="connsiteY2" fmla="*/ 786688 h 3146752"/>
              <a:gd name="connsiteX0" fmla="*/ 2270440 w 4587071"/>
              <a:gd name="connsiteY0" fmla="*/ 752732 h 3087440"/>
              <a:gd name="connsiteX1" fmla="*/ 2303806 w 4587071"/>
              <a:gd name="connsiteY1" fmla="*/ 3087440 h 3087440"/>
              <a:gd name="connsiteX2" fmla="*/ 2270440 w 4587071"/>
              <a:gd name="connsiteY2" fmla="*/ 752732 h 3087440"/>
              <a:gd name="connsiteX0" fmla="*/ 2270440 w 4587071"/>
              <a:gd name="connsiteY0" fmla="*/ 752732 h 3087440"/>
              <a:gd name="connsiteX1" fmla="*/ 2303806 w 4587071"/>
              <a:gd name="connsiteY1" fmla="*/ 3087440 h 3087440"/>
              <a:gd name="connsiteX2" fmla="*/ 2270440 w 4587071"/>
              <a:gd name="connsiteY2" fmla="*/ 752732 h 3087440"/>
              <a:gd name="connsiteX0" fmla="*/ 2270440 w 4587071"/>
              <a:gd name="connsiteY0" fmla="*/ 752732 h 3087440"/>
              <a:gd name="connsiteX1" fmla="*/ 2303806 w 4587071"/>
              <a:gd name="connsiteY1" fmla="*/ 3087440 h 3087440"/>
              <a:gd name="connsiteX2" fmla="*/ 2270440 w 4587071"/>
              <a:gd name="connsiteY2" fmla="*/ 752732 h 3087440"/>
              <a:gd name="connsiteX0" fmla="*/ 2431727 w 4748358"/>
              <a:gd name="connsiteY0" fmla="*/ 752732 h 3087440"/>
              <a:gd name="connsiteX1" fmla="*/ 2465093 w 4748358"/>
              <a:gd name="connsiteY1" fmla="*/ 3087440 h 3087440"/>
              <a:gd name="connsiteX2" fmla="*/ 2431727 w 4748358"/>
              <a:gd name="connsiteY2" fmla="*/ 752732 h 3087440"/>
              <a:gd name="connsiteX0" fmla="*/ 2433610 w 4750241"/>
              <a:gd name="connsiteY0" fmla="*/ 752732 h 3087440"/>
              <a:gd name="connsiteX1" fmla="*/ 2466976 w 4750241"/>
              <a:gd name="connsiteY1" fmla="*/ 3087440 h 3087440"/>
              <a:gd name="connsiteX2" fmla="*/ 2433610 w 4750241"/>
              <a:gd name="connsiteY2" fmla="*/ 752732 h 308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50241" h="3087440">
                <a:moveTo>
                  <a:pt x="2433610" y="752732"/>
                </a:moveTo>
                <a:cubicBezTo>
                  <a:pt x="3382315" y="-1082873"/>
                  <a:pt x="7115633" y="727376"/>
                  <a:pt x="2466976" y="3087440"/>
                </a:cubicBezTo>
                <a:cubicBezTo>
                  <a:pt x="-2551919" y="1161367"/>
                  <a:pt x="1484904" y="-1082873"/>
                  <a:pt x="2433610" y="752732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E3EC51D-F1E5-41D8-BA78-A33FFBACA547}"/>
              </a:ext>
            </a:extLst>
          </p:cNvPr>
          <p:cNvSpPr txBox="1"/>
          <p:nvPr/>
        </p:nvSpPr>
        <p:spPr>
          <a:xfrm>
            <a:off x="172278" y="6347791"/>
            <a:ext cx="4373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FFFF00"/>
                </a:solidFill>
              </a:rPr>
              <a:t>Crédito da imagem: </a:t>
            </a:r>
            <a:r>
              <a:rPr lang="en-US" sz="1000" i="1" dirty="0">
                <a:solidFill>
                  <a:srgbClr val="FFFF00"/>
                </a:solidFill>
              </a:rPr>
              <a:t> NASA/Johns Hopkins University Applied Physics Laboratory/Southwest Research Institute</a:t>
            </a:r>
            <a:endParaRPr lang="pt-BR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7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Rectangle 112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1269" name="Picture 2" descr="https://www.universetoday.com/wp-content/uploads/2015/07/nh_01_stern_05_pluto_hazenew.jpg">
            <a:extLst>
              <a:ext uri="{FF2B5EF4-FFF2-40B4-BE49-F238E27FC236}">
                <a16:creationId xmlns:a16="http://schemas.microsoft.com/office/drawing/2014/main" id="{F34E5B99-B84B-4384-B2E2-168E337E05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2975"/>
            <a:ext cx="4610100" cy="1323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51A847-9E2A-4987-91F5-EBB482D68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336" y="4857750"/>
            <a:ext cx="3721989" cy="1066800"/>
          </a:xfrm>
          <a:prstGeom prst="rect">
            <a:avLst/>
          </a:prstGeom>
          <a:noFill/>
          <a:ln w="174625" cap="sq" cmpd="thinThick">
            <a:noFill/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>
                <a:solidFill>
                  <a:schemeClr val="bg1"/>
                </a:solidFill>
              </a:rPr>
              <a:t>Atmosfera de Plutão – Just like home! BLUE!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6DD76A-51AC-46FC-BCE7-AFD24EC1BD76}"/>
              </a:ext>
            </a:extLst>
          </p:cNvPr>
          <p:cNvSpPr txBox="1"/>
          <p:nvPr/>
        </p:nvSpPr>
        <p:spPr>
          <a:xfrm>
            <a:off x="384313" y="6282809"/>
            <a:ext cx="4333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FFFF00"/>
                </a:solidFill>
              </a:rPr>
              <a:t>Crédito da imagem: NASA/JHUAPL/</a:t>
            </a:r>
            <a:r>
              <a:rPr lang="pt-BR" sz="1000" dirty="0" err="1">
                <a:solidFill>
                  <a:srgbClr val="FFFF00"/>
                </a:solidFill>
              </a:rPr>
              <a:t>SwRI</a:t>
            </a:r>
            <a:r>
              <a:rPr lang="pt-BR" sz="10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2929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EightTNOs.png">
            <a:extLst>
              <a:ext uri="{FF2B5EF4-FFF2-40B4-BE49-F238E27FC236}">
                <a16:creationId xmlns:a16="http://schemas.microsoft.com/office/drawing/2014/main" id="{F54BED9B-4BD4-4CB1-8C9A-739E89116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30" y="0"/>
            <a:ext cx="9727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D1D27A-1E60-498D-88A8-75B492165AFB}"/>
              </a:ext>
            </a:extLst>
          </p:cNvPr>
          <p:cNvSpPr txBox="1"/>
          <p:nvPr/>
        </p:nvSpPr>
        <p:spPr>
          <a:xfrm>
            <a:off x="132521" y="6506818"/>
            <a:ext cx="5910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FFFF00"/>
                </a:solidFill>
              </a:rPr>
              <a:t>Imagem retirada de https://en.wikipedia.org/wiki/Kuiper_belt</a:t>
            </a:r>
          </a:p>
        </p:txBody>
      </p:sp>
    </p:spTree>
    <p:extLst>
      <p:ext uri="{BB962C8B-B14F-4D97-AF65-F5344CB8AC3E}">
        <p14:creationId xmlns:p14="http://schemas.microsoft.com/office/powerpoint/2010/main" val="2183968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307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3077" name="Picture 2" descr="Earth, Pluto, Charon, and Earth's Moon compared - Space Art Illustration; Kuiper objects; plutoids; trans-Neptunian objects">
            <a:extLst>
              <a:ext uri="{FF2B5EF4-FFF2-40B4-BE49-F238E27FC236}">
                <a16:creationId xmlns:a16="http://schemas.microsoft.com/office/drawing/2014/main" id="{46BD7571-F04C-4758-B615-5B0BF196D6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0" b="1074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75AE1B-B4E6-4D4F-9225-AF033E91A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961" y="644127"/>
            <a:ext cx="8478078" cy="794064"/>
          </a:xfr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Tamanho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Plutão</a:t>
            </a:r>
            <a:r>
              <a:rPr lang="en-US" b="1" dirty="0">
                <a:solidFill>
                  <a:srgbClr val="FFFF00"/>
                </a:solidFill>
              </a:rPr>
              <a:t>-Terra-Lua-</a:t>
            </a:r>
            <a:r>
              <a:rPr lang="en-US" b="1" dirty="0" err="1">
                <a:solidFill>
                  <a:srgbClr val="FFFF00"/>
                </a:solidFill>
              </a:rPr>
              <a:t>Caronte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D40720-F196-4B48-BA94-6792EA9DD76C}"/>
              </a:ext>
            </a:extLst>
          </p:cNvPr>
          <p:cNvSpPr txBox="1"/>
          <p:nvPr/>
        </p:nvSpPr>
        <p:spPr>
          <a:xfrm>
            <a:off x="7699514" y="4121426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Plutão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9880E6B-0255-4A84-81AC-B098B6A875F6}"/>
              </a:ext>
            </a:extLst>
          </p:cNvPr>
          <p:cNvSpPr txBox="1"/>
          <p:nvPr/>
        </p:nvSpPr>
        <p:spPr>
          <a:xfrm>
            <a:off x="8832575" y="2082308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Caronte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70B6E11-F307-4444-BF0D-BFA323954494}"/>
              </a:ext>
            </a:extLst>
          </p:cNvPr>
          <p:cNvSpPr txBox="1"/>
          <p:nvPr/>
        </p:nvSpPr>
        <p:spPr>
          <a:xfrm>
            <a:off x="10190923" y="4317060"/>
            <a:ext cx="62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Lua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3766F29-E76F-48C9-9B79-F13A20254B14}"/>
              </a:ext>
            </a:extLst>
          </p:cNvPr>
          <p:cNvSpPr txBox="1"/>
          <p:nvPr/>
        </p:nvSpPr>
        <p:spPr>
          <a:xfrm>
            <a:off x="5473149" y="5715165"/>
            <a:ext cx="83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Terra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2CDFB78-0057-4F65-A78B-108212765D01}"/>
              </a:ext>
            </a:extLst>
          </p:cNvPr>
          <p:cNvSpPr txBox="1"/>
          <p:nvPr/>
        </p:nvSpPr>
        <p:spPr>
          <a:xfrm>
            <a:off x="132521" y="6506818"/>
            <a:ext cx="5910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FFFF00"/>
                </a:solidFill>
              </a:rPr>
              <a:t>Imagem retirada de http://www.arcadiastreet.com/cgvistas/pluto_0050.htm (direitos Walter Myers)</a:t>
            </a:r>
          </a:p>
        </p:txBody>
      </p:sp>
    </p:spTree>
    <p:extLst>
      <p:ext uri="{BB962C8B-B14F-4D97-AF65-F5344CB8AC3E}">
        <p14:creationId xmlns:p14="http://schemas.microsoft.com/office/powerpoint/2010/main" val="355732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48568-987B-4851-9A4A-0C2BD49C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Descoberta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505851-F436-45B1-9350-71F4E2D5F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184" y="1868643"/>
            <a:ext cx="10515600" cy="4351338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1930 por </a:t>
            </a:r>
            <a:r>
              <a:rPr lang="pt-BR" dirty="0" err="1">
                <a:solidFill>
                  <a:srgbClr val="FFFF00"/>
                </a:solidFill>
              </a:rPr>
              <a:t>Clyde</a:t>
            </a:r>
            <a:r>
              <a:rPr lang="pt-BR" dirty="0">
                <a:solidFill>
                  <a:srgbClr val="FFFF00"/>
                </a:solidFill>
              </a:rPr>
              <a:t> </a:t>
            </a:r>
            <a:r>
              <a:rPr lang="pt-BR" dirty="0" err="1">
                <a:solidFill>
                  <a:srgbClr val="FFFF00"/>
                </a:solidFill>
              </a:rPr>
              <a:t>Tombaugh</a:t>
            </a:r>
            <a:endParaRPr lang="pt-BR" dirty="0">
              <a:solidFill>
                <a:srgbClr val="FFFF00"/>
              </a:solidFill>
            </a:endParaRP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Órbitas de Urano e Netuno anômalas – Percival Lowell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Famoso (??) Planeta X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Plutão: deus romano do submundo! Ades na mitologia grega </a:t>
            </a:r>
          </a:p>
        </p:txBody>
      </p:sp>
      <p:pic>
        <p:nvPicPr>
          <p:cNvPr id="4098" name="Picture 2" descr="Image result for hades in hercules disney">
            <a:extLst>
              <a:ext uri="{FF2B5EF4-FFF2-40B4-BE49-F238E27FC236}">
                <a16:creationId xmlns:a16="http://schemas.microsoft.com/office/drawing/2014/main" id="{3936175F-9D29-42F5-82A8-76A54D1EF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40" y="3018115"/>
            <a:ext cx="22479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8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71FFA-D6A6-42F3-B1A3-BE5C43D9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Dúvidas??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A7FFAA-F7EA-4A18-97AE-63C01D03D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FFFF00"/>
                </a:solidFill>
              </a:rPr>
              <a:t>Priscila da Silva Mendes</a:t>
            </a:r>
          </a:p>
          <a:p>
            <a:pPr marL="0" indent="0">
              <a:buNone/>
            </a:pPr>
            <a:r>
              <a:rPr lang="pt-BR" dirty="0" err="1">
                <a:solidFill>
                  <a:srgbClr val="FFFF00"/>
                </a:solidFill>
              </a:rPr>
              <a:t>Email</a:t>
            </a:r>
            <a:r>
              <a:rPr lang="pt-BR" dirty="0">
                <a:solidFill>
                  <a:srgbClr val="FFFF00"/>
                </a:solidFill>
              </a:rPr>
              <a:t>: priscila.silva.mendes@usp.br</a:t>
            </a:r>
          </a:p>
          <a:p>
            <a:pPr marL="0" indent="0">
              <a:buNone/>
            </a:pPr>
            <a:endParaRPr lang="pt-BR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pt-BR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Obrigada!!! </a:t>
            </a:r>
            <a:r>
              <a:rPr lang="pt-BR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 </a:t>
            </a:r>
            <a:endParaRPr lang="pt-BR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61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11069-E64E-4EC5-8A0B-C2927683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Sugestão de tema para palestras?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BA7EC0-F1BA-4401-A61D-DBE6B599D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6939"/>
            <a:ext cx="10515600" cy="3500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400" b="1" spc="50" dirty="0">
              <a:ln w="952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pt-BR" sz="4400" b="1" spc="50" dirty="0">
                <a:ln w="952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Coloque na caixa de sugestões na entrada do observatório, nós agradecemos!!!</a:t>
            </a:r>
          </a:p>
        </p:txBody>
      </p:sp>
    </p:spTree>
    <p:extLst>
      <p:ext uri="{BB962C8B-B14F-4D97-AF65-F5344CB8AC3E}">
        <p14:creationId xmlns:p14="http://schemas.microsoft.com/office/powerpoint/2010/main" val="8325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7C305-8934-4543-B28E-95EFB21A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Bibliografia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EA8BD-325E-4F18-A287-7CBA078B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5"/>
            <a:ext cx="110490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>
                <a:solidFill>
                  <a:srgbClr val="FFFF00"/>
                </a:solidFill>
                <a:hlinkClick r:id="rId2"/>
              </a:rPr>
              <a:t>https://www.nasa.gov/mission_pages/newhorizons/images/index.html</a:t>
            </a:r>
            <a:endParaRPr lang="pt-BR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FFFF00"/>
                </a:solidFill>
                <a:hlinkClick r:id="rId3"/>
              </a:rPr>
              <a:t>https://www.nasa.gov/feature/new-horizons-top-10-pluto-pics</a:t>
            </a:r>
            <a:endParaRPr lang="pt-BR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FFFF00"/>
                </a:solidFill>
                <a:hlinkClick r:id="rId4"/>
              </a:rPr>
              <a:t>https://www.slideshare.net/ricdagdagan/dwarf-planet-pluto-2015</a:t>
            </a:r>
            <a:r>
              <a:rPr lang="pt-BR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pt-BR" dirty="0">
                <a:solidFill>
                  <a:srgbClr val="FFFF00"/>
                </a:solidFill>
                <a:hlinkClick r:id="rId5"/>
              </a:rPr>
              <a:t>http://coolcosmos.ipac.caltech.edu/asks</a:t>
            </a:r>
            <a:r>
              <a:rPr lang="pt-BR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pt-BR" dirty="0">
                <a:solidFill>
                  <a:srgbClr val="FFFF00"/>
                </a:solidFill>
                <a:hlinkClick r:id="rId6"/>
              </a:rPr>
              <a:t>http://pluto.jhuapl.edu/common/content/BlinkComparator/blinkComparator.html</a:t>
            </a:r>
            <a:r>
              <a:rPr lang="pt-BR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pt-BR" dirty="0">
                <a:solidFill>
                  <a:srgbClr val="FFFF00"/>
                </a:solidFill>
                <a:hlinkClick r:id="rId7"/>
              </a:rPr>
              <a:t>http://pluto.jhuapl.edu/Pluto/index.php</a:t>
            </a:r>
            <a:r>
              <a:rPr lang="pt-BR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pt-BR" dirty="0">
                <a:solidFill>
                  <a:srgbClr val="FFFF00"/>
                </a:solidFill>
                <a:hlinkClick r:id="rId8"/>
              </a:rPr>
              <a:t>https://www.universetoday.com/122065/what-did-we-learn-about-pluto/</a:t>
            </a:r>
            <a:r>
              <a:rPr lang="pt-BR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pt-BR" dirty="0">
                <a:solidFill>
                  <a:srgbClr val="FFFF00"/>
                </a:solidFill>
                <a:hlinkClick r:id="rId9"/>
              </a:rPr>
              <a:t>https://www.nasa.gov/feature/one-year-later-new-horizons-top-10-discoveries-at-pluto</a:t>
            </a:r>
            <a:r>
              <a:rPr lang="pt-BR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659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79B56-E13F-4393-ACB7-9BEA6862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61" y="25119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está Plutão??</a:t>
            </a:r>
          </a:p>
        </p:txBody>
      </p:sp>
    </p:spTree>
    <p:extLst>
      <p:ext uri="{BB962C8B-B14F-4D97-AF65-F5344CB8AC3E}">
        <p14:creationId xmlns:p14="http://schemas.microsoft.com/office/powerpoint/2010/main" val="78549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786AE37-3421-4BCD-9E03-D9A5DC8152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54" t="23247" r="24654" b="28296"/>
          <a:stretch/>
        </p:blipFill>
        <p:spPr>
          <a:xfrm>
            <a:off x="0" y="-21233"/>
            <a:ext cx="7566428" cy="448948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B265601-FE76-4C26-9AB4-0735E0E4C9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23" t="23247" r="24769" b="28079"/>
          <a:stretch/>
        </p:blipFill>
        <p:spPr>
          <a:xfrm>
            <a:off x="5041021" y="2729133"/>
            <a:ext cx="7150980" cy="4128868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38145E53-F23C-46EF-BDAF-ADFD4B118198}"/>
              </a:ext>
            </a:extLst>
          </p:cNvPr>
          <p:cNvCxnSpPr/>
          <p:nvPr/>
        </p:nvCxnSpPr>
        <p:spPr>
          <a:xfrm>
            <a:off x="2561951" y="1970293"/>
            <a:ext cx="562708" cy="50643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2AA68E29-F53E-4FE3-932B-9DD3E5564A0B}"/>
              </a:ext>
            </a:extLst>
          </p:cNvPr>
          <p:cNvCxnSpPr>
            <a:cxnSpLocks/>
          </p:cNvCxnSpPr>
          <p:nvPr/>
        </p:nvCxnSpPr>
        <p:spPr>
          <a:xfrm flipV="1">
            <a:off x="8852452" y="4982817"/>
            <a:ext cx="0" cy="84814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039CD6B-C5E4-4A60-B36B-4E24747C1724}"/>
              </a:ext>
            </a:extLst>
          </p:cNvPr>
          <p:cNvSpPr txBox="1"/>
          <p:nvPr/>
        </p:nvSpPr>
        <p:spPr>
          <a:xfrm>
            <a:off x="0" y="6414052"/>
            <a:ext cx="5221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FFFF00"/>
                </a:solidFill>
              </a:rPr>
              <a:t>Retirada de http://pluto.jhuapl.edu/common/content/BlinkComparator/blinkComparator.html</a:t>
            </a:r>
          </a:p>
        </p:txBody>
      </p:sp>
    </p:spTree>
    <p:extLst>
      <p:ext uri="{BB962C8B-B14F-4D97-AF65-F5344CB8AC3E}">
        <p14:creationId xmlns:p14="http://schemas.microsoft.com/office/powerpoint/2010/main" val="164292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92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9221" name="Picture 2" descr="Related image">
            <a:extLst>
              <a:ext uri="{FF2B5EF4-FFF2-40B4-BE49-F238E27FC236}">
                <a16:creationId xmlns:a16="http://schemas.microsoft.com/office/drawing/2014/main" id="{F08BC395-558C-4E8C-90DE-19B52A9E18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26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7F678-7677-45B2-9D95-0C0FF140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Curiosidades e 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477CF1-909A-4887-9B35-C009A23C2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496"/>
            <a:ext cx="10515600" cy="508883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68 kg na Terra </a:t>
            </a:r>
            <a:r>
              <a:rPr lang="pt-BR" dirty="0">
                <a:solidFill>
                  <a:srgbClr val="FFFF00"/>
                </a:solidFill>
                <a:sym typeface="Wingdings" panose="05000000000000000000" pitchFamily="2" charset="2"/>
              </a:rPr>
              <a:t> 4,5 kg em Plutão  (1/15 g)</a:t>
            </a:r>
          </a:p>
          <a:p>
            <a:endParaRPr lang="pt-BR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r>
              <a:rPr lang="pt-BR" dirty="0">
                <a:solidFill>
                  <a:srgbClr val="FFFF00"/>
                </a:solidFill>
                <a:sym typeface="Wingdings" panose="05000000000000000000" pitchFamily="2" charset="2"/>
              </a:rPr>
              <a:t>-225°C!!!</a:t>
            </a:r>
          </a:p>
          <a:p>
            <a:endParaRPr lang="pt-BR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r>
              <a:rPr lang="pt-BR" dirty="0">
                <a:solidFill>
                  <a:srgbClr val="FFFF00"/>
                </a:solidFill>
              </a:rPr>
              <a:t>Satélites naturais: Caronte (78), Hidra (05), Nix (05), </a:t>
            </a:r>
            <a:r>
              <a:rPr lang="pt-BR" dirty="0" err="1">
                <a:solidFill>
                  <a:srgbClr val="FFFF00"/>
                </a:solidFill>
              </a:rPr>
              <a:t>Cerberus</a:t>
            </a:r>
            <a:r>
              <a:rPr lang="pt-BR" dirty="0">
                <a:solidFill>
                  <a:srgbClr val="FFFF00"/>
                </a:solidFill>
              </a:rPr>
              <a:t> (11) e </a:t>
            </a:r>
            <a:r>
              <a:rPr lang="pt-BR" dirty="0" err="1">
                <a:solidFill>
                  <a:srgbClr val="FFFF00"/>
                </a:solidFill>
              </a:rPr>
              <a:t>Styx</a:t>
            </a:r>
            <a:r>
              <a:rPr lang="pt-BR" dirty="0">
                <a:solidFill>
                  <a:srgbClr val="FFFF00"/>
                </a:solidFill>
              </a:rPr>
              <a:t> (12)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Sobrevoo em julho de 2015 pela New </a:t>
            </a:r>
            <a:r>
              <a:rPr lang="pt-BR" dirty="0" err="1">
                <a:solidFill>
                  <a:srgbClr val="FFFF00"/>
                </a:solidFill>
              </a:rPr>
              <a:t>Horizons</a:t>
            </a:r>
            <a:r>
              <a:rPr lang="pt-BR" dirty="0">
                <a:solidFill>
                  <a:srgbClr val="FFFF00"/>
                </a:solidFill>
              </a:rPr>
              <a:t> (12.500 km)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Água, nitrogênio, monóxido de carbono e metano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3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2" descr="명왕성의 위성들.png">
            <a:extLst>
              <a:ext uri="{FF2B5EF4-FFF2-40B4-BE49-F238E27FC236}">
                <a16:creationId xmlns:a16="http://schemas.microsoft.com/office/drawing/2014/main" id="{086E18A7-3B65-414D-AC4C-FB921985E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6" r="-2" b="1274"/>
          <a:stretch/>
        </p:blipFill>
        <p:spPr bwMode="auto">
          <a:xfrm>
            <a:off x="4055165" y="10"/>
            <a:ext cx="8136835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3DA15B-F1CA-4620-B644-058418DD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98" y="2033996"/>
            <a:ext cx="3651467" cy="167660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Luas de Plutão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0E97C93-88FD-4B07-83FB-A27FC3EC63CF}"/>
              </a:ext>
            </a:extLst>
          </p:cNvPr>
          <p:cNvSpPr txBox="1"/>
          <p:nvPr/>
        </p:nvSpPr>
        <p:spPr>
          <a:xfrm>
            <a:off x="159025" y="6202018"/>
            <a:ext cx="55791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FFFF00"/>
                </a:solidFill>
              </a:rPr>
              <a:t>Imagem retirada de https://commons.wikimedia.org/wiki/Category:Photos_of_Pluto_system_by_New_Horizons#/media/File:%EB%AA%85%EC%99%95%EC%84%B1%EC%9D%98_%EC%9C%84%EC%84%B1%EB%93%A4.png</a:t>
            </a:r>
          </a:p>
        </p:txBody>
      </p:sp>
    </p:spTree>
    <p:extLst>
      <p:ext uri="{BB962C8B-B14F-4D97-AF65-F5344CB8AC3E}">
        <p14:creationId xmlns:p14="http://schemas.microsoft.com/office/powerpoint/2010/main" val="402024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424B1-B580-427E-AA30-AD676C2F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Planeta anão (2006)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D7B3B3-2209-4097-AA57-2CB0E1A82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Orbita somente o Sol;   </a:t>
            </a:r>
          </a:p>
          <a:p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Forma esférica</a:t>
            </a:r>
          </a:p>
          <a:p>
            <a:pPr marL="0" indent="0">
              <a:buNone/>
            </a:pPr>
            <a:endParaRPr lang="pt-BR" dirty="0">
              <a:solidFill>
                <a:srgbClr val="FFFF00"/>
              </a:solidFill>
            </a:endParaRPr>
          </a:p>
          <a:p>
            <a:r>
              <a:rPr lang="pt-BR" dirty="0">
                <a:solidFill>
                  <a:srgbClr val="FFFF00"/>
                </a:solidFill>
              </a:rPr>
              <a:t>Domina sua órbita. </a:t>
            </a:r>
          </a:p>
        </p:txBody>
      </p:sp>
      <p:sp>
        <p:nvSpPr>
          <p:cNvPr id="4" name="Smiley 3">
            <a:extLst>
              <a:ext uri="{FF2B5EF4-FFF2-40B4-BE49-F238E27FC236}">
                <a16:creationId xmlns:a16="http://schemas.microsoft.com/office/drawing/2014/main" id="{BA67C275-0954-451D-A73F-E52F9EDC88A4}"/>
              </a:ext>
            </a:extLst>
          </p:cNvPr>
          <p:cNvSpPr/>
          <p:nvPr/>
        </p:nvSpPr>
        <p:spPr>
          <a:xfrm>
            <a:off x="4572000" y="1838877"/>
            <a:ext cx="516835" cy="371061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miley 4">
            <a:extLst>
              <a:ext uri="{FF2B5EF4-FFF2-40B4-BE49-F238E27FC236}">
                <a16:creationId xmlns:a16="http://schemas.microsoft.com/office/drawing/2014/main" id="{9C8ED211-E3E1-4BC5-977B-92DA0EF1420F}"/>
              </a:ext>
            </a:extLst>
          </p:cNvPr>
          <p:cNvSpPr/>
          <p:nvPr/>
        </p:nvSpPr>
        <p:spPr>
          <a:xfrm>
            <a:off x="4578626" y="2852668"/>
            <a:ext cx="516835" cy="371061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ímbolo de &quot;Não Permitido&quot; 5">
            <a:extLst>
              <a:ext uri="{FF2B5EF4-FFF2-40B4-BE49-F238E27FC236}">
                <a16:creationId xmlns:a16="http://schemas.microsoft.com/office/drawing/2014/main" id="{832FBAAC-44AE-4FCD-ABDE-571166430785}"/>
              </a:ext>
            </a:extLst>
          </p:cNvPr>
          <p:cNvSpPr/>
          <p:nvPr/>
        </p:nvSpPr>
        <p:spPr>
          <a:xfrm>
            <a:off x="4631635" y="3866459"/>
            <a:ext cx="463826" cy="410818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5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26" name="Picture 2" descr="https://upload.wikimedia.org/wikipedia/commons/5/53/2014_MU69_orbit.jpg">
            <a:extLst>
              <a:ext uri="{FF2B5EF4-FFF2-40B4-BE49-F238E27FC236}">
                <a16:creationId xmlns:a16="http://schemas.microsoft.com/office/drawing/2014/main" id="{E0BBABA1-1C3D-4237-AB92-F86050AA2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5D605E7F-54D9-4ABB-8282-836D1FB7F450}"/>
              </a:ext>
            </a:extLst>
          </p:cNvPr>
          <p:cNvSpPr/>
          <p:nvPr/>
        </p:nvSpPr>
        <p:spPr>
          <a:xfrm>
            <a:off x="7973528" y="1800665"/>
            <a:ext cx="520504" cy="22086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BC442B2-A4AC-48CF-ACCF-47DE3FC133C6}"/>
              </a:ext>
            </a:extLst>
          </p:cNvPr>
          <p:cNvSpPr txBox="1"/>
          <p:nvPr/>
        </p:nvSpPr>
        <p:spPr>
          <a:xfrm>
            <a:off x="132521" y="6506818"/>
            <a:ext cx="5910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FFFF00"/>
                </a:solidFill>
              </a:rPr>
              <a:t>Imagem retirada de https://en.wikipedia.org/wiki/Kuiper_belt</a:t>
            </a:r>
          </a:p>
        </p:txBody>
      </p:sp>
    </p:spTree>
    <p:extLst>
      <p:ext uri="{BB962C8B-B14F-4D97-AF65-F5344CB8AC3E}">
        <p14:creationId xmlns:p14="http://schemas.microsoft.com/office/powerpoint/2010/main" val="421939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653</Words>
  <Application>Microsoft Office PowerPoint</Application>
  <PresentationFormat>Widescreen</PresentationFormat>
  <Paragraphs>90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Tema do Office</vt:lpstr>
      <vt:lpstr>Plutão, fascinante!</vt:lpstr>
      <vt:lpstr>Descoberta</vt:lpstr>
      <vt:lpstr>Onde está Plutão??</vt:lpstr>
      <vt:lpstr>Apresentação do PowerPoint</vt:lpstr>
      <vt:lpstr>Apresentação do PowerPoint</vt:lpstr>
      <vt:lpstr>Curiosidades e dados</vt:lpstr>
      <vt:lpstr>Luas de Plutão</vt:lpstr>
      <vt:lpstr>Planeta anão (2006)</vt:lpstr>
      <vt:lpstr>Apresentação do PowerPoint</vt:lpstr>
      <vt:lpstr>Apresentação do PowerPoint</vt:lpstr>
      <vt:lpstr>Fascinante! Bem, mais que imaginávamos...</vt:lpstr>
      <vt:lpstr>Apresentação do PowerPoint</vt:lpstr>
      <vt:lpstr>Caronte</vt:lpstr>
      <vt:lpstr>Apresentação do PowerPoint</vt:lpstr>
      <vt:lpstr>Aproximação New Horizons 25/6 a 14/7 de 2015 </vt:lpstr>
      <vt:lpstr>Plutão, o planeta do amor!!!</vt:lpstr>
      <vt:lpstr>Atmosfera de Plutão – Just like home! BLUE!</vt:lpstr>
      <vt:lpstr>Apresentação do PowerPoint</vt:lpstr>
      <vt:lpstr>Tamanho Plutão-Terra-Lua-Caronte</vt:lpstr>
      <vt:lpstr>Dúvidas??</vt:lpstr>
      <vt:lpstr>Sugestão de tema para palestras?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Plutão, fascinante!</dc:title>
  <dc:creator>priscilaalencarmendes@hotmail.com</dc:creator>
  <cp:lastModifiedBy>priscilaalencarmendes@hotmail.com</cp:lastModifiedBy>
  <cp:revision>24</cp:revision>
  <dcterms:created xsi:type="dcterms:W3CDTF">2017-07-27T14:02:40Z</dcterms:created>
  <dcterms:modified xsi:type="dcterms:W3CDTF">2017-07-27T17:11:38Z</dcterms:modified>
</cp:coreProperties>
</file>