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3" r:id="rId4"/>
    <p:sldId id="268" r:id="rId5"/>
    <p:sldId id="258" r:id="rId6"/>
    <p:sldId id="259" r:id="rId7"/>
    <p:sldId id="260" r:id="rId8"/>
    <p:sldId id="272" r:id="rId9"/>
    <p:sldId id="261" r:id="rId10"/>
    <p:sldId id="263" r:id="rId11"/>
    <p:sldId id="270" r:id="rId12"/>
    <p:sldId id="264" r:id="rId13"/>
    <p:sldId id="271" r:id="rId14"/>
    <p:sldId id="265" r:id="rId15"/>
    <p:sldId id="269" r:id="rId16"/>
    <p:sldId id="267" r:id="rId17"/>
    <p:sldId id="262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2" d="100"/>
          <a:sy n="42" d="100"/>
        </p:scale>
        <p:origin x="1818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spPr/>
          <c:explosion val="0"/>
          <c:dPt>
            <c:idx val="0"/>
            <c:bubble3D val="0"/>
            <c:explosion val="6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explosion val="13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explosion val="7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.09203125"/>
                  <c:y val="-0.21973195318072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defTabSz="914400">
                      <a:defRPr lang="pt-BR" sz="1800" b="1" i="0" u="none" strike="noStrike" kern="1200" cap="none" spc="0" normalizeH="0" baseline="0">
                        <a:solidFill>
                          <a:schemeClr val="bg1"/>
                        </a:solidFill>
                        <a:uFill>
                          <a:solidFill>
                            <a:schemeClr val="accent1"/>
                          </a:solidFill>
                        </a:uFill>
                        <a:latin typeface="+mn-lt"/>
                        <a:ea typeface="+mn-ea"/>
                        <a:cs typeface="+mn-cs"/>
                      </a:defRPr>
                    </a:pPr>
                    <a:r>
                      <a:rPr u="none" strike="noStrike" cap="none" normalizeH="0">
                        <a:solidFill>
                          <a:schemeClr val="bg1"/>
                        </a:solidFill>
                        <a:uFill>
                          <a:solidFill>
                            <a:schemeClr val="accent1"/>
                          </a:solidFill>
                        </a:uFill>
                      </a:rPr>
                      <a:t>Matéria Escura 22.30%</a:t>
                    </a:r>
                    <a:endParaRPr u="none" strike="noStrike" cap="none" normalizeH="0">
                      <a:solidFill>
                        <a:schemeClr val="bg1"/>
                      </a:solidFill>
                      <a:uFill>
                        <a:solidFill>
                          <a:schemeClr val="accent1"/>
                        </a:solidFill>
                      </a:u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>
                    <a:defRPr lang="pt-BR" sz="1800" b="1" i="0" u="none" strike="noStrike" kern="1200" cap="none" spc="0" normalizeH="0" baseline="0">
                      <a:solidFill>
                        <a:schemeClr val="bg1"/>
                      </a:solidFill>
                      <a:uFill>
                        <a:solidFill>
                          <a:schemeClr val="accent1"/>
                        </a:solidFill>
                      </a:u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71875"/>
                      <c:h val="0.15554692694716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08984375"/>
                  <c:y val="0.33905778256853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defTabSz="914400">
                      <a:defRPr lang="pt-BR" sz="1800" b="1" i="0" u="none" strike="noStrike" kern="1200" cap="none" spc="0" normalizeH="0" baseline="0">
                        <a:solidFill>
                          <a:schemeClr val="bg1"/>
                        </a:solidFill>
                        <a:uFill>
                          <a:solidFill>
                            <a:schemeClr val="accent3"/>
                          </a:solidFill>
                        </a:uFill>
                        <a:latin typeface="+mn-lt"/>
                        <a:ea typeface="+mn-ea"/>
                        <a:cs typeface="+mn-cs"/>
                      </a:defRPr>
                    </a:pPr>
                    <a:r>
                      <a:rPr u="none" strike="noStrike" cap="none" normalizeH="0">
                        <a:solidFill>
                          <a:schemeClr val="bg1"/>
                        </a:solidFill>
                        <a:uFill>
                          <a:solidFill>
                            <a:schemeClr val="accent3"/>
                          </a:solidFill>
                        </a:uFill>
                      </a:rPr>
                      <a:t>Energia Escura 73%</a:t>
                    </a:r>
                    <a:endParaRPr u="none" strike="noStrike" cap="none" normalizeH="0">
                      <a:solidFill>
                        <a:schemeClr val="bg1"/>
                      </a:solidFill>
                      <a:uFill>
                        <a:solidFill>
                          <a:schemeClr val="accent3"/>
                        </a:solidFill>
                      </a:u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>
                    <a:defRPr lang="pt-BR" sz="1800" b="1" i="0" u="none" strike="noStrike" kern="1200" cap="none" spc="0" normalizeH="0" baseline="0">
                      <a:solidFill>
                        <a:schemeClr val="bg1"/>
                      </a:solidFill>
                      <a:uFill>
                        <a:solidFill>
                          <a:schemeClr val="accent3"/>
                        </a:solidFill>
                      </a:u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5234375"/>
                      <c:h val="0.106054680975967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3172368035157"/>
                  <c:y val="-0.047574273744677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defTabSz="914400">
                      <a:defRPr lang="pt-BR" sz="1800" b="1" i="0" u="none" strike="noStrike" kern="1200" spc="0" baseline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Matéria Conhecida 4.70%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>
                    <a:defRPr lang="pt-BR" sz="18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25"/>
                      <c:h val="0.155546926947163"/>
                    </c:manualLayout>
                  </c15:layout>
                </c:ext>
              </c:extLst>
            </c:dLbl>
            <c:dLbl>
              <c:idx val="3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>
                    <a:defRPr lang="pt-BR" sz="18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algn="ctr">
                  <a:defRPr lang="pt-BR" sz="18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Plan1!$A$2:$A$5</c:f>
              <c:strCache>
                <c:ptCount val="3"/>
                <c:pt idx="0">
                  <c:v>Matéria Escura</c:v>
                </c:pt>
                <c:pt idx="1">
                  <c:v>Energia Escura</c:v>
                </c:pt>
                <c:pt idx="2">
                  <c:v>Matéria Conhecida</c:v>
                </c:pt>
              </c:strCache>
            </c:strRef>
          </c:cat>
          <c:val>
            <c:numRef>
              <c:f>Plan1!$B$2:$B$5</c:f>
              <c:numCache>
                <c:formatCode>0.00%</c:formatCode>
                <c:ptCount val="4"/>
                <c:pt idx="0">
                  <c:v>0.223</c:v>
                </c:pt>
                <c:pt idx="1" c:formatCode="0%">
                  <c:v>0.73</c:v>
                </c:pt>
                <c:pt idx="2">
                  <c:v>0.047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164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pt-BR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3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E000-C9FE-4644-8691-8E99E8BB46BD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BFC5A-AA25-44A7-A5D2-A18B69499553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E000-C9FE-4644-8691-8E99E8BB46BD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BFC5A-AA25-44A7-A5D2-A18B69499553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E000-C9FE-4644-8691-8E99E8BB46BD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BFC5A-AA25-44A7-A5D2-A18B69499553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E000-C9FE-4644-8691-8E99E8BB46BD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BFC5A-AA25-44A7-A5D2-A18B69499553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E000-C9FE-4644-8691-8E99E8BB46BD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BFC5A-AA25-44A7-A5D2-A18B69499553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E000-C9FE-4644-8691-8E99E8BB46BD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BFC5A-AA25-44A7-A5D2-A18B69499553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E000-C9FE-4644-8691-8E99E8BB46BD}" type="datetimeFigureOut">
              <a:rPr lang="pt-BR" smtClean="0"/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BFC5A-AA25-44A7-A5D2-A18B69499553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E000-C9FE-4644-8691-8E99E8BB46BD}" type="datetimeFigureOut">
              <a:rPr lang="pt-BR" smtClean="0"/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BFC5A-AA25-44A7-A5D2-A18B69499553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E000-C9FE-4644-8691-8E99E8BB46BD}" type="datetimeFigureOut">
              <a:rPr lang="pt-BR" smtClean="0"/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BFC5A-AA25-44A7-A5D2-A18B69499553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E000-C9FE-4644-8691-8E99E8BB46BD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BFC5A-AA25-44A7-A5D2-A18B69499553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E000-C9FE-4644-8691-8E99E8BB46BD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BFC5A-AA25-44A7-A5D2-A18B69499553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BE000-C9FE-4644-8691-8E99E8BB46BD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BFC5A-AA25-44A7-A5D2-A18B69499553}" type="slidenum">
              <a:rPr lang="pt-BR" smtClean="0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hyperlink" Target="https://www.nasa.gov/images/content/230242main_Pulsar2_sm.jpg" TargetMode="External"/><Relationship Id="rId8" Type="http://schemas.openxmlformats.org/officeDocument/2006/relationships/hyperlink" Target="https://upload.wikimedia.org/wikipedia/commons/thumb/c/c9/Sirius_A_and_B_artwork.jpg/300px-Sirius_A_and_B_artwork.jpg" TargetMode="External"/><Relationship Id="rId7" Type="http://schemas.openxmlformats.org/officeDocument/2006/relationships/hyperlink" Target="http://mensageirosideral.blogfolha.uol.com.br/files/2014/01/luhman16b.jpg" TargetMode="External"/><Relationship Id="rId6" Type="http://schemas.openxmlformats.org/officeDocument/2006/relationships/hyperlink" Target="http://imagens.ndig.com.br/espaco/pedra_lunar.jpg" TargetMode="External"/><Relationship Id="rId5" Type="http://schemas.openxmlformats.org/officeDocument/2006/relationships/hyperlink" Target="https://pt-static.z-dn.net/files/d43/1474d4f7b1eb93ed3fe2d5318d8dee11.jpg" TargetMode="External"/><Relationship Id="rId4" Type="http://schemas.openxmlformats.org/officeDocument/2006/relationships/hyperlink" Target="https://euquerocristo.files.wordpress.com/2012/12/planeta-vegetariano-planta-dor.jpg" TargetMode="External"/><Relationship Id="rId3" Type="http://schemas.openxmlformats.org/officeDocument/2006/relationships/hyperlink" Target="http://www.apolo11.com/imagens/temas/astronomia/sistema_solar_novo.jpg" TargetMode="External"/><Relationship Id="rId2" Type="http://schemas.openxmlformats.org/officeDocument/2006/relationships/hyperlink" Target="http://www.astronoo.com/images/galaxies/galaxie-m31-andromede.jpg" TargetMode="External"/><Relationship Id="rId11" Type="http://schemas.openxmlformats.org/officeDocument/2006/relationships/slideLayout" Target="../slideLayouts/slideLayout2.xml"/><Relationship Id="rId10" Type="http://schemas.openxmlformats.org/officeDocument/2006/relationships/hyperlink" Target="https://st.depositphotos.com/1232814/3848/v/950/depositphotos_38480127-stock-illustration-supersymmetry-theory.jpg" TargetMode="External"/><Relationship Id="rId1" Type="http://schemas.openxmlformats.org/officeDocument/2006/relationships/hyperlink" Target="https://upload.wikimedia.org/wikipedia/commons/thumb/c/cc/El_Universo_y_sus_componentes.png/500px-El_Universo_y_sus_componentes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4" y="0"/>
            <a:ext cx="12192000" cy="6858000"/>
          </a:xfrm>
          <a:prstGeom prst="rect">
            <a:avLst/>
          </a:prstGeom>
          <a:solidFill>
            <a:srgbClr val="0000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O Dilema da Matéria Escura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5924281"/>
            <a:ext cx="9144000" cy="933719"/>
          </a:xfrm>
        </p:spPr>
        <p:txBody>
          <a:bodyPr anchor="ctr">
            <a:norm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Jennifer Machado Soares </a:t>
            </a:r>
            <a:endParaRPr lang="pt-BR" sz="2000" dirty="0" smtClean="0">
              <a:solidFill>
                <a:schemeClr val="bg1"/>
              </a:solidFill>
            </a:endParaRPr>
          </a:p>
          <a:p>
            <a:r>
              <a:rPr lang="pt-BR" sz="2000" dirty="0" smtClean="0">
                <a:solidFill>
                  <a:schemeClr val="bg1"/>
                </a:solidFill>
              </a:rPr>
              <a:t>jennifer.soares@usp.br</a:t>
            </a:r>
            <a:endParaRPr lang="pt-BR" sz="2000" dirty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980" y="0"/>
            <a:ext cx="2071283" cy="20712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4" y="0"/>
            <a:ext cx="12192000" cy="6858000"/>
          </a:xfrm>
          <a:prstGeom prst="rect">
            <a:avLst/>
          </a:prstGeom>
          <a:solidFill>
            <a:srgbClr val="0000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Resultado de imagem para gravidad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676" y="1821046"/>
            <a:ext cx="28575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espectro eletromagnético astronom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8"/>
          <a:stretch>
            <a:fillRect/>
          </a:stretch>
        </p:blipFill>
        <p:spPr bwMode="auto">
          <a:xfrm>
            <a:off x="2047871" y="4861404"/>
            <a:ext cx="8096250" cy="178430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m para phys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69" y="1821046"/>
            <a:ext cx="4824887" cy="271399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Como estudar essa matéria?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490" y="4674050"/>
            <a:ext cx="2159011" cy="215901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574" y="2300057"/>
            <a:ext cx="1521676" cy="1521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4" y="0"/>
            <a:ext cx="12192000" cy="6858000"/>
          </a:xfrm>
          <a:prstGeom prst="rect">
            <a:avLst/>
          </a:prstGeom>
          <a:solidFill>
            <a:srgbClr val="0000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MACHOS - Objeto com Halo Compacto e Grande Massa</a:t>
            </a:r>
            <a:endParaRPr lang="pt-BR" dirty="0"/>
          </a:p>
        </p:txBody>
      </p:sp>
      <p:pic>
        <p:nvPicPr>
          <p:cNvPr id="2050" name="Picture 2" descr="Resultado de imagem para ana marrom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5" r="15270"/>
          <a:stretch>
            <a:fillRect/>
          </a:stretch>
        </p:blipFill>
        <p:spPr bwMode="auto">
          <a:xfrm>
            <a:off x="4415303" y="2614411"/>
            <a:ext cx="3361386" cy="3067050"/>
          </a:xfrm>
          <a:prstGeom prst="rect">
            <a:avLst/>
          </a:prstGeom>
          <a:noFill/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ana branc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46" r="50241" b="10666"/>
          <a:stretch>
            <a:fillRect/>
          </a:stretch>
        </p:blipFill>
        <p:spPr bwMode="auto">
          <a:xfrm>
            <a:off x="371054" y="2614411"/>
            <a:ext cx="2848664" cy="2987899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2274" y="2693562"/>
            <a:ext cx="2779556" cy="2987899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47730" y="365125"/>
            <a:ext cx="11397802" cy="1325563"/>
          </a:xfrm>
        </p:spPr>
        <p:txBody>
          <a:bodyPr/>
          <a:lstStyle/>
          <a:p>
            <a:pPr algn="ctr"/>
            <a:r>
              <a:rPr lang="pt-BR" dirty="0" smtClean="0"/>
              <a:t>WIMPS -  Partícula Massiva de Interação Fraca</a:t>
            </a:r>
            <a:endParaRPr lang="pt-BR" dirty="0"/>
          </a:p>
        </p:txBody>
      </p:sp>
      <p:pic>
        <p:nvPicPr>
          <p:cNvPr id="3076" name="Picture 4" descr="Resultado de imagem para supersymmetry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4"/>
          <a:stretch>
            <a:fillRect/>
          </a:stretch>
        </p:blipFill>
        <p:spPr bwMode="auto">
          <a:xfrm>
            <a:off x="2868537" y="1815737"/>
            <a:ext cx="6454926" cy="424542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4" y="0"/>
            <a:ext cx="12192000" cy="6858000"/>
          </a:xfrm>
          <a:prstGeom prst="rect">
            <a:avLst/>
          </a:prstGeom>
          <a:solidFill>
            <a:srgbClr val="0000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Resultado de imagem para aglomerado bal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509" y="139839"/>
            <a:ext cx="9102973" cy="657832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pt-BR" dirty="0" smtClean="0"/>
              <a:t>Aglomerado Bala</a:t>
            </a:r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4" y="0"/>
            <a:ext cx="12192000" cy="6858000"/>
          </a:xfrm>
          <a:prstGeom prst="rect">
            <a:avLst/>
          </a:prstGeom>
          <a:solidFill>
            <a:srgbClr val="0000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Composição do Universo</a:t>
            </a:r>
            <a:endParaRPr lang="pt-BR" dirty="0"/>
          </a:p>
        </p:txBody>
      </p:sp>
      <p:graphicFrame>
        <p:nvGraphicFramePr>
          <p:cNvPr id="8" name="Gráfico 7"/>
          <p:cNvGraphicFramePr/>
          <p:nvPr/>
        </p:nvGraphicFramePr>
        <p:xfrm>
          <a:off x="2031996" y="131365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4" y="0"/>
            <a:ext cx="12192000" cy="6858000"/>
          </a:xfrm>
          <a:prstGeom prst="rect">
            <a:avLst/>
          </a:prstGeom>
          <a:solidFill>
            <a:srgbClr val="0000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Imagem relacionad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4" y="0"/>
            <a:ext cx="12192000" cy="6858000"/>
          </a:xfrm>
          <a:prstGeom prst="rect">
            <a:avLst/>
          </a:prstGeom>
          <a:solidFill>
            <a:srgbClr val="0000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t-BR" dirty="0" smtClean="0"/>
              <a:t>Referência das imagens utilizadas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17431"/>
            <a:ext cx="12191995" cy="5840569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>
                <a:hlinkClick r:id="rId1"/>
              </a:rPr>
              <a:t>https://www.learner.org/courses/physics/visual/img_lrg/coma.jpg</a:t>
            </a:r>
            <a:endParaRPr lang="pt-BR" dirty="0" smtClean="0"/>
          </a:p>
          <a:p>
            <a:r>
              <a:rPr lang="pt-BR" dirty="0" smtClean="0">
                <a:hlinkClick r:id="rId1"/>
              </a:rPr>
              <a:t>https://upload.wikimedia.org/wikipedia/commons/thumb/c/cc/El_Universo_y_sus_componentes.png/500px-El_Universo_y_sus_componentes.png</a:t>
            </a:r>
            <a:endParaRPr lang="pt-BR" dirty="0" smtClean="0"/>
          </a:p>
          <a:p>
            <a:r>
              <a:rPr lang="pt-BR" dirty="0" smtClean="0">
                <a:hlinkClick r:id="rId2"/>
              </a:rPr>
              <a:t>http://www.astronoo.com/images/galaxies/galaxie-m31-andromede.jpg</a:t>
            </a:r>
            <a:endParaRPr lang="pt-BR" dirty="0" smtClean="0"/>
          </a:p>
          <a:p>
            <a:r>
              <a:rPr lang="pt-BR" dirty="0" smtClean="0">
                <a:hlinkClick r:id="rId3"/>
              </a:rPr>
              <a:t>http://www.apolo11.com/imagens/temas/astronomia/sistema_solar_novo.jpg</a:t>
            </a:r>
            <a:endParaRPr lang="pt-BR" dirty="0" smtClean="0"/>
          </a:p>
          <a:p>
            <a:r>
              <a:rPr lang="pt-BR" dirty="0" smtClean="0">
                <a:hlinkClick r:id="rId4"/>
              </a:rPr>
              <a:t>https://euquerocristo.files.wordpress.com/2012/12/planeta-vegetariano-planta-dor.jpg</a:t>
            </a:r>
            <a:endParaRPr lang="pt-BR" dirty="0" smtClean="0"/>
          </a:p>
          <a:p>
            <a:r>
              <a:rPr lang="pt-BR" dirty="0" smtClean="0">
                <a:hlinkClick r:id="rId5"/>
              </a:rPr>
              <a:t>https://pt-static.z-dn.net/files/d43/1474d4f7b1eb93ed3fe2d5318d8dee11.jpg</a:t>
            </a:r>
            <a:endParaRPr lang="pt-BR" dirty="0" smtClean="0"/>
          </a:p>
          <a:p>
            <a:r>
              <a:rPr lang="pt-BR" dirty="0" smtClean="0">
                <a:hlinkClick r:id="rId6"/>
              </a:rPr>
              <a:t>http://imagens.ndig.com.br/espaco/pedra_lunar.jpg</a:t>
            </a:r>
            <a:endParaRPr lang="pt-BR" dirty="0" smtClean="0"/>
          </a:p>
          <a:p>
            <a:r>
              <a:rPr lang="pt-BR" dirty="0">
                <a:hlinkClick r:id="rId7"/>
              </a:rPr>
              <a:t>http://</a:t>
            </a:r>
            <a:r>
              <a:rPr lang="pt-BR" dirty="0" smtClean="0">
                <a:hlinkClick r:id="rId7"/>
              </a:rPr>
              <a:t>mensageirosideral.blogfolha.uol.com.br/files/2014/01/luhman16b.jpg</a:t>
            </a:r>
            <a:endParaRPr lang="pt-BR" dirty="0" smtClean="0"/>
          </a:p>
          <a:p>
            <a:r>
              <a:rPr lang="pt-BR" dirty="0">
                <a:hlinkClick r:id="rId8"/>
              </a:rPr>
              <a:t>https://</a:t>
            </a:r>
            <a:r>
              <a:rPr lang="pt-BR" dirty="0" smtClean="0">
                <a:hlinkClick r:id="rId8"/>
              </a:rPr>
              <a:t>upload.wikimedia.org/wikipedia/commons/thumb/c/c9/Sirius_A_and_B_artwork.jpg/300px-Sirius_A_and_B_artwork.jpg</a:t>
            </a:r>
            <a:endParaRPr lang="pt-BR" dirty="0" smtClean="0"/>
          </a:p>
          <a:p>
            <a:r>
              <a:rPr lang="pt-BR" dirty="0">
                <a:hlinkClick r:id="rId9"/>
              </a:rPr>
              <a:t>https://</a:t>
            </a:r>
            <a:r>
              <a:rPr lang="pt-BR" dirty="0" smtClean="0">
                <a:hlinkClick r:id="rId9"/>
              </a:rPr>
              <a:t>www.nasa.gov/images/content/230242main_Pulsar2_sm.jpg</a:t>
            </a:r>
            <a:endParaRPr lang="pt-BR" dirty="0" smtClean="0"/>
          </a:p>
          <a:p>
            <a:r>
              <a:rPr lang="pt-BR" dirty="0">
                <a:hlinkClick r:id="rId10"/>
              </a:rPr>
              <a:t>https://</a:t>
            </a:r>
            <a:r>
              <a:rPr lang="pt-BR" dirty="0" smtClean="0">
                <a:hlinkClick r:id="rId10"/>
              </a:rPr>
              <a:t>st.depositphotos.com/1232814/3848/v/950/depositphotos_38480127-stock-illustration-supersymmetry-theory.jpg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componentes univers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"/>
          <a:stretch>
            <a:fillRect/>
          </a:stretch>
        </p:blipFill>
        <p:spPr bwMode="auto">
          <a:xfrm>
            <a:off x="323850" y="1752"/>
            <a:ext cx="11544301" cy="685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2875" y="12879"/>
            <a:ext cx="12192000" cy="6858000"/>
          </a:xfrm>
          <a:prstGeom prst="rect">
            <a:avLst/>
          </a:prstGeom>
          <a:solidFill>
            <a:srgbClr val="0000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Universo Conhecido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4" y="0"/>
            <a:ext cx="12192000" cy="6858000"/>
          </a:xfrm>
          <a:prstGeom prst="rect">
            <a:avLst/>
          </a:prstGeom>
          <a:solidFill>
            <a:srgbClr val="0000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Resultado de imagem para gravidad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676" y="1821046"/>
            <a:ext cx="28575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espectro eletromagnético astronom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8"/>
          <a:stretch>
            <a:fillRect/>
          </a:stretch>
        </p:blipFill>
        <p:spPr bwMode="auto">
          <a:xfrm>
            <a:off x="2047871" y="4861404"/>
            <a:ext cx="8096250" cy="178430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m para phys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69" y="1821046"/>
            <a:ext cx="4824887" cy="271399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Como estudar o Universo?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4" y="0"/>
            <a:ext cx="12192000" cy="6858000"/>
          </a:xfrm>
          <a:prstGeom prst="rect">
            <a:avLst/>
          </a:prstGeom>
          <a:solidFill>
            <a:srgbClr val="0000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Paradoxo galáctico</a:t>
            </a:r>
            <a:endParaRPr lang="pt-BR" dirty="0"/>
          </a:p>
        </p:txBody>
      </p:sp>
      <p:pic>
        <p:nvPicPr>
          <p:cNvPr id="3074" name="Picture 2" descr="Resultado de imagem para velocidade galaxia andromed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05" y="2055812"/>
            <a:ext cx="4906826" cy="334850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m para sistema so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251" y="2055813"/>
            <a:ext cx="5344521" cy="334850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508" y="2883967"/>
            <a:ext cx="1090065" cy="1090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6181859" y="0"/>
            <a:ext cx="601014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7122017" y="365125"/>
            <a:ext cx="4515654" cy="1325563"/>
          </a:xfrm>
        </p:spPr>
        <p:txBody>
          <a:bodyPr/>
          <a:lstStyle/>
          <a:p>
            <a:r>
              <a:rPr lang="pt-BR" dirty="0" smtClean="0"/>
              <a:t>Nova medição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6736186" y="1825625"/>
            <a:ext cx="5163893" cy="4351338"/>
          </a:xfrm>
        </p:spPr>
        <p:txBody>
          <a:bodyPr/>
          <a:lstStyle/>
          <a:p>
            <a:r>
              <a:rPr lang="pt-BR" dirty="0"/>
              <a:t>Fritz </a:t>
            </a:r>
            <a:r>
              <a:rPr lang="pt-BR" dirty="0" err="1" smtClean="0"/>
              <a:t>Zwicky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Cabeleira de Berenice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Resultado</a:t>
            </a:r>
            <a:endParaRPr lang="pt-BR" dirty="0"/>
          </a:p>
          <a:p>
            <a:pPr lvl="1"/>
            <a:r>
              <a:rPr lang="pt-BR" dirty="0" smtClean="0"/>
              <a:t>Calculado: 9,6 </a:t>
            </a:r>
            <a:r>
              <a:rPr lang="pt-BR" dirty="0" smtClean="0">
                <a:solidFill>
                  <a:schemeClr val="bg1"/>
                </a:solidFill>
              </a:rPr>
              <a:t>10</a:t>
            </a:r>
            <a:r>
              <a:rPr lang="pt-BR" baseline="30000" dirty="0" smtClean="0">
                <a:solidFill>
                  <a:schemeClr val="bg1"/>
                </a:solidFill>
              </a:rPr>
              <a:t>14 </a:t>
            </a:r>
            <a:r>
              <a:rPr lang="pt-BR" b="0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M</a:t>
            </a:r>
            <a:r>
              <a:rPr lang="pt-BR" b="0" i="0" baseline="-25000" dirty="0" smtClean="0">
                <a:solidFill>
                  <a:schemeClr val="bg1"/>
                </a:solidFill>
                <a:effectLst/>
                <a:latin typeface="Wingdings" panose="05000000000000000000" pitchFamily="2" charset="2"/>
              </a:rPr>
              <a:t>¤</a:t>
            </a:r>
            <a:endParaRPr lang="pt-BR" dirty="0" smtClean="0">
              <a:solidFill>
                <a:schemeClr val="bg1"/>
              </a:solidFill>
            </a:endParaRPr>
          </a:p>
          <a:p>
            <a:pPr lvl="1"/>
            <a:r>
              <a:rPr lang="pt-BR" dirty="0" smtClean="0"/>
              <a:t>Luminosidade: 1,4 </a:t>
            </a:r>
            <a:r>
              <a:rPr lang="pt-BR" dirty="0" smtClean="0">
                <a:solidFill>
                  <a:schemeClr val="bg1"/>
                </a:solidFill>
              </a:rPr>
              <a:t>10</a:t>
            </a:r>
            <a:r>
              <a:rPr lang="pt-BR" baseline="30000" dirty="0" smtClean="0">
                <a:solidFill>
                  <a:schemeClr val="bg1"/>
                </a:solidFill>
              </a:rPr>
              <a:t>13 </a:t>
            </a:r>
            <a:r>
              <a:rPr lang="pt-BR" b="0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M</a:t>
            </a:r>
            <a:r>
              <a:rPr lang="pt-BR" b="0" i="0" baseline="-25000" dirty="0" smtClean="0">
                <a:solidFill>
                  <a:schemeClr val="bg1"/>
                </a:solidFill>
                <a:effectLst/>
                <a:latin typeface="Wingdings" panose="05000000000000000000" pitchFamily="2" charset="2"/>
              </a:rPr>
              <a:t>¤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9680" y="1362075"/>
            <a:ext cx="4762500" cy="413385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7" name="Estrela de 5 pontas 6"/>
          <p:cNvSpPr/>
          <p:nvPr/>
        </p:nvSpPr>
        <p:spPr>
          <a:xfrm>
            <a:off x="6452316" y="611702"/>
            <a:ext cx="669701" cy="60222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1"/>
          <a:srcRect l="11661" t="40097" r="54585" b="13248"/>
          <a:stretch>
            <a:fillRect/>
          </a:stretch>
        </p:blipFill>
        <p:spPr>
          <a:xfrm>
            <a:off x="2575773" y="1119102"/>
            <a:ext cx="6697015" cy="5204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4" y="0"/>
            <a:ext cx="12192000" cy="6858000"/>
          </a:xfrm>
          <a:prstGeom prst="rect">
            <a:avLst/>
          </a:prstGeom>
          <a:solidFill>
            <a:srgbClr val="0000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Lentes Gravitacionais</a:t>
            </a:r>
            <a:endParaRPr lang="pt-BR" dirty="0"/>
          </a:p>
        </p:txBody>
      </p:sp>
      <p:pic>
        <p:nvPicPr>
          <p:cNvPr id="6146" name="Picture 2" descr="Resultado de imagem para gravitational lensi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768" y="2506436"/>
            <a:ext cx="4274711" cy="3019485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sultado de imagem para gravitational len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25" y="2506436"/>
            <a:ext cx="5614115" cy="3019485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4" y="0"/>
            <a:ext cx="12192000" cy="6858000"/>
          </a:xfrm>
          <a:prstGeom prst="rect">
            <a:avLst/>
          </a:prstGeom>
          <a:solidFill>
            <a:srgbClr val="0000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Matéria </a:t>
            </a:r>
            <a:r>
              <a:rPr lang="pt-BR" dirty="0" err="1" smtClean="0"/>
              <a:t>Bariônica</a:t>
            </a:r>
            <a:endParaRPr lang="pt-BR" dirty="0"/>
          </a:p>
        </p:txBody>
      </p:sp>
      <p:pic>
        <p:nvPicPr>
          <p:cNvPr id="7170" name="Picture 2" descr="Resultado de imagem para protons e eletrons atomo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" t="15820" r="194" b="7271"/>
          <a:stretch>
            <a:fillRect/>
          </a:stretch>
        </p:blipFill>
        <p:spPr bwMode="auto">
          <a:xfrm>
            <a:off x="4906092" y="2814362"/>
            <a:ext cx="2379807" cy="195752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sultado de imagem para plan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138" y="4507668"/>
            <a:ext cx="1447619" cy="1930159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sultado de imagem para ped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288" y="1816213"/>
            <a:ext cx="2319513" cy="1612787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Resultado de imagem para su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88045" y="1578415"/>
            <a:ext cx="2301805" cy="172635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Resultado de imagem para people 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31"/>
          <a:stretch>
            <a:fillRect/>
          </a:stretch>
        </p:blipFill>
        <p:spPr bwMode="auto">
          <a:xfrm>
            <a:off x="1404106" y="4771889"/>
            <a:ext cx="2097876" cy="140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de Seta Reta 6"/>
          <p:cNvCxnSpPr>
            <a:endCxn id="7176" idx="3"/>
          </p:cNvCxnSpPr>
          <p:nvPr/>
        </p:nvCxnSpPr>
        <p:spPr>
          <a:xfrm flipV="1">
            <a:off x="7302321" y="2441592"/>
            <a:ext cx="1285724" cy="1357676"/>
          </a:xfrm>
          <a:prstGeom prst="straightConnector1">
            <a:avLst/>
          </a:prstGeom>
          <a:ln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>
            <a:stCxn id="7170" idx="3"/>
            <a:endCxn id="7172" idx="1"/>
          </p:cNvCxnSpPr>
          <p:nvPr/>
        </p:nvCxnSpPr>
        <p:spPr>
          <a:xfrm>
            <a:off x="7285899" y="3793126"/>
            <a:ext cx="1729239" cy="1679622"/>
          </a:xfrm>
          <a:prstGeom prst="straightConnector1">
            <a:avLst/>
          </a:prstGeom>
          <a:ln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>
            <a:stCxn id="7170" idx="1"/>
            <a:endCxn id="7174" idx="3"/>
          </p:cNvCxnSpPr>
          <p:nvPr/>
        </p:nvCxnSpPr>
        <p:spPr>
          <a:xfrm flipH="1" flipV="1">
            <a:off x="3612801" y="2622607"/>
            <a:ext cx="1293291" cy="11705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>
            <a:stCxn id="7170" idx="1"/>
            <a:endCxn id="7180" idx="3"/>
          </p:cNvCxnSpPr>
          <p:nvPr/>
        </p:nvCxnSpPr>
        <p:spPr>
          <a:xfrm flipH="1">
            <a:off x="3501982" y="3793126"/>
            <a:ext cx="1404110" cy="1679621"/>
          </a:xfrm>
          <a:prstGeom prst="straightConnector1">
            <a:avLst/>
          </a:prstGeom>
          <a:ln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Personalizada 5">
      <a:dk1>
        <a:srgbClr val="FFFFFF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Personalizada 2">
      <a:majorFont>
        <a:latin typeface="Baskerville Old Face"/>
        <a:ea typeface=""/>
        <a:cs typeface=""/>
      </a:majorFont>
      <a:minorFont>
        <a:latin typeface="Bookman Old Style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1360</Words>
  <Application>WPS Presentation</Application>
  <PresentationFormat>Widescreen</PresentationFormat>
  <Paragraphs>50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Arial</vt:lpstr>
      <vt:lpstr>SimSun</vt:lpstr>
      <vt:lpstr>Wingdings</vt:lpstr>
      <vt:lpstr>Baskerville Old Face</vt:lpstr>
      <vt:lpstr>Verdana</vt:lpstr>
      <vt:lpstr>Bookman Old Style</vt:lpstr>
      <vt:lpstr>Microsoft YaHei</vt:lpstr>
      <vt:lpstr>Calibri</vt:lpstr>
      <vt:lpstr>Tema do Office</vt:lpstr>
      <vt:lpstr>O Dilema da Matéria Escura</vt:lpstr>
      <vt:lpstr>PowerPoint 演示文稿</vt:lpstr>
      <vt:lpstr>Universo Conhecido</vt:lpstr>
      <vt:lpstr>Como estudar o Universo?</vt:lpstr>
      <vt:lpstr>Paradoxo galáctico</vt:lpstr>
      <vt:lpstr>Nova medição</vt:lpstr>
      <vt:lpstr>PowerPoint 演示文稿</vt:lpstr>
      <vt:lpstr>Lentes Gravitacionais</vt:lpstr>
      <vt:lpstr>Matéria Bariônica</vt:lpstr>
      <vt:lpstr>Como estudar essa matéria?</vt:lpstr>
      <vt:lpstr>MACHOS - Objeto com Halo Compacto e Grande Massa</vt:lpstr>
      <vt:lpstr>WIMPS -  Partícula Massiva de Interação Fraca</vt:lpstr>
      <vt:lpstr>Aglomerado Bala</vt:lpstr>
      <vt:lpstr>Composição do Universo</vt:lpstr>
      <vt:lpstr>PowerPoint 演示文稿</vt:lpstr>
      <vt:lpstr>Referência das imagens utilizadas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Jennifer Soares</dc:creator>
  <cp:lastModifiedBy>Observatório</cp:lastModifiedBy>
  <cp:revision>30</cp:revision>
  <dcterms:created xsi:type="dcterms:W3CDTF">2017-07-03T22:48:00Z</dcterms:created>
  <dcterms:modified xsi:type="dcterms:W3CDTF">2017-07-05T20:46:01Z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1046-10.2.0.5820</vt:lpwstr>
  </property>
</Properties>
</file>