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71" r:id="rId4"/>
    <p:sldId id="274" r:id="rId6"/>
    <p:sldId id="257" r:id="rId7"/>
    <p:sldId id="258" r:id="rId8"/>
    <p:sldId id="262" r:id="rId9"/>
    <p:sldId id="263" r:id="rId10"/>
    <p:sldId id="279" r:id="rId11"/>
    <p:sldId id="261" r:id="rId12"/>
    <p:sldId id="284" r:id="rId13"/>
    <p:sldId id="280" r:id="rId14"/>
    <p:sldId id="266" r:id="rId15"/>
    <p:sldId id="267" r:id="rId16"/>
    <p:sldId id="300" r:id="rId17"/>
    <p:sldId id="264" r:id="rId18"/>
    <p:sldId id="265" r:id="rId19"/>
    <p:sldId id="270" r:id="rId20"/>
    <p:sldId id="277" r:id="rId21"/>
    <p:sldId id="272" r:id="rId22"/>
    <p:sldId id="282" r:id="rId23"/>
    <p:sldId id="281" r:id="rId24"/>
    <p:sldId id="283" r:id="rId25"/>
    <p:sldId id="275" r:id="rId26"/>
    <p:sldId id="276" r:id="rId27"/>
    <p:sldId id="269" r:id="rId28"/>
    <p:sldId id="285" r:id="rId29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1121D"/>
    <a:srgbClr val="1D1830"/>
    <a:srgbClr val="1A0411"/>
    <a:srgbClr val="4F2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-12"/>
      </p:cViewPr>
      <p:guideLst>
        <p:guide orient="horz" pos="16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961CA-E23C-4A99-831B-EF34C132F908}" type="datetimeFigureOut">
              <a:rPr lang="pt-BR" smtClean="0"/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BC3C7-7F41-443A-9A1E-43FDD1FDC3FD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hdphoto1.wdp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6E35E-5A2D-44FA-8D41-3C13E6C2C1ED}" type="datetimeFigureOut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7C302-9788-4745-A936-AE8237B7C873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hyperlink" Target="Artist's_impression_of_the_Milky_Way.ogv.720p.ogv" TargetMode="Externa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jpeg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youtube.com/watch?v=9HGW8NileWU" TargetMode="External"/><Relationship Id="rId8" Type="http://schemas.openxmlformats.org/officeDocument/2006/relationships/hyperlink" Target="http://news.mit.edu/2016/method-image-black-holes-0606" TargetMode="External"/><Relationship Id="rId7" Type="http://schemas.openxmlformats.org/officeDocument/2006/relationships/hyperlink" Target="http://www.iag.usp.br/spanet/?q=en/towards-imaging-event-horizon-black-hole-eht" TargetMode="External"/><Relationship Id="rId6" Type="http://schemas.openxmlformats.org/officeDocument/2006/relationships/hyperlink" Target="https://public.nrao.edu/news/alma-and-the-event-horizon-telescope-tip-sheet/" TargetMode="External"/><Relationship Id="rId5" Type="http://schemas.openxmlformats.org/officeDocument/2006/relationships/hyperlink" Target="http://www.scintillatingastronomy.com/eht/" TargetMode="External"/><Relationship Id="rId4" Type="http://schemas.openxmlformats.org/officeDocument/2006/relationships/hyperlink" Target="https://en.wikipedia.org/wiki/Aperture_synthesis" TargetMode="External"/><Relationship Id="rId3" Type="http://schemas.openxmlformats.org/officeDocument/2006/relationships/hyperlink" Target="https://www.eso.org/public/images/eso1606d/" TargetMode="External"/><Relationship Id="rId2" Type="http://schemas.openxmlformats.org/officeDocument/2006/relationships/hyperlink" Target="https://mwmw.gsfc.nasa.gov/" TargetMode="External"/><Relationship Id="rId14" Type="http://schemas.openxmlformats.org/officeDocument/2006/relationships/slideLayout" Target="../slideLayouts/slideLayout2.xml"/><Relationship Id="rId13" Type="http://schemas.openxmlformats.org/officeDocument/2006/relationships/hyperlink" Target="http://mensageirosideral.blogfolha.uol.com.br/2017/04/10/astronomia-fotografando-um-buraco-negro/#_=_" TargetMode="External"/><Relationship Id="rId12" Type="http://schemas.openxmlformats.org/officeDocument/2006/relationships/hyperlink" Target="http://www.iag.usp.br/spanet/?q=pt-br/em-dire%C3%A7%C3%A3o-ao-imageamento-do-horizonte-de-eventos-de-um-buraco-negro-eht" TargetMode="External"/><Relationship Id="rId11" Type="http://schemas.openxmlformats.org/officeDocument/2006/relationships/hyperlink" Target="https://www.youtube.com/watch?v=UGyCSI7MPhM&amp;t=346s" TargetMode="External"/><Relationship Id="rId10" Type="http://schemas.openxmlformats.org/officeDocument/2006/relationships/hyperlink" Target="https://www.youtube.com/watch?v=NFRk-1yq86Y&amp;t=461s" TargetMode="External"/><Relationship Id="rId1" Type="http://schemas.openxmlformats.org/officeDocument/2006/relationships/hyperlink" Target="https://public.nrao.edu/special-features/milky-way-explorer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GIF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rcRect l="305" t="550" r="-305" b="7938"/>
          <a:stretch>
            <a:fillRect/>
          </a:stretch>
        </p:blipFill>
        <p:spPr>
          <a:xfrm>
            <a:off x="-8255" y="-27305"/>
            <a:ext cx="9164955" cy="5175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620" y="233045"/>
            <a:ext cx="9151620" cy="1344930"/>
          </a:xfrm>
          <a:prstGeom prst="rect">
            <a:avLst/>
          </a:prstGeom>
          <a:solidFill>
            <a:srgbClr val="000000">
              <a:alpha val="6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altLang="en-US" sz="4000" dirty="0" smtClean="0">
                <a:solidFill>
                  <a:schemeClr val="bg1"/>
                </a:solidFill>
                <a:latin typeface="Orator Std" panose="020D0509020203030204" pitchFamily="49" charset="0"/>
                <a:cs typeface="Liberation Mono" panose="02070409020205020404" pitchFamily="49" charset="0"/>
              </a:rPr>
              <a:t>EVENT HORIZON TELESCOPE:</a:t>
            </a:r>
            <a:endParaRPr lang="pt-BR" altLang="en-US" sz="4000" dirty="0" smtClean="0">
              <a:solidFill>
                <a:schemeClr val="bg1"/>
              </a:solidFill>
              <a:latin typeface="Orator Std" panose="020D0509020203030204" pitchFamily="49" charset="0"/>
              <a:cs typeface="Liberation Mono" panose="02070409020205020404" pitchFamily="49" charset="0"/>
            </a:endParaRPr>
          </a:p>
          <a:p>
            <a:pPr algn="ctr"/>
            <a:r>
              <a:rPr lang="pt-BR" altLang="en-US" sz="4000" dirty="0" smtClean="0">
                <a:solidFill>
                  <a:schemeClr val="bg1"/>
                </a:solidFill>
                <a:latin typeface="Orator Std" panose="020D0509020203030204" pitchFamily="49" charset="0"/>
                <a:cs typeface="Liberation Mono" panose="02070409020205020404" pitchFamily="49" charset="0"/>
              </a:rPr>
              <a:t>FOTOGRAFANDO BURACOS NEGROS</a:t>
            </a:r>
            <a:endParaRPr lang="pt-BR" altLang="en-US" sz="4000" dirty="0" smtClean="0">
              <a:solidFill>
                <a:schemeClr val="bg1"/>
              </a:solidFill>
              <a:latin typeface="Orator Std" panose="020D0509020203030204" pitchFamily="49" charset="0"/>
              <a:cs typeface="Liberation Mono" panose="020704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532" y="4506756"/>
            <a:ext cx="3886200" cy="641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Letter Gothic Std" panose="020B0409020202030304" pitchFamily="49" charset="0"/>
              </a:rPr>
              <a:t>Natália</a:t>
            </a:r>
            <a:r>
              <a:rPr lang="en-US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Letter Gothic Std" panose="020B0409020202030304" pitchFamily="49" charset="0"/>
              </a:rPr>
              <a:t>Palivanas</a:t>
            </a:r>
            <a:endParaRPr lang="en-US" dirty="0" err="1" smtClean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dirty="0">
                <a:solidFill>
                  <a:schemeClr val="bg1"/>
                </a:solidFill>
                <a:latin typeface="Letter Gothic Std" panose="020B0409020202030304" pitchFamily="49" charset="0"/>
              </a:rPr>
              <a:t>natalia.palivanas@gmail.com</a:t>
            </a:r>
            <a:endParaRPr lang="pt-BR" dirty="0">
              <a:solidFill>
                <a:schemeClr val="bg1"/>
              </a:solidFill>
              <a:latin typeface="Letter Gothic Std" panose="020B04090202020303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BURACOS NEGROS: LENTE GRAVITACIONAL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170" name="Picture 2" descr="http://www.nature.com/polopoly_fs/7.43123.1490105161!/image/black-hole-graphic-ONLINE.jpg_gen/derivatives/landscape_630/black-hole-graphic-ONLINE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0" b="39809"/>
          <a:stretch>
            <a:fillRect/>
          </a:stretch>
        </p:blipFill>
        <p:spPr bwMode="auto">
          <a:xfrm>
            <a:off x="142875" y="1114425"/>
            <a:ext cx="438975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nature.com/polopoly_fs/7.43123.1490105161!/image/black-hole-graphic-ONLINE.jpg_gen/derivatives/landscape_630/black-hole-graphic-ONLINE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6" b="24120"/>
          <a:stretch>
            <a:fillRect/>
          </a:stretch>
        </p:blipFill>
        <p:spPr bwMode="auto">
          <a:xfrm>
            <a:off x="4860290" y="1501775"/>
            <a:ext cx="4283710" cy="17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3325505" y="4563873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Efeito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 de 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lente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gravitacional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.</a:t>
            </a:r>
            <a:endParaRPr lang="en-US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nsolas" panose="020B0609020204030204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Fonte: www.nature.com</a:t>
            </a:r>
            <a:endParaRPr lang="en-US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nsolas" panose="020B06090202040302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PRINCIPAIS DIFICULDADES </a:t>
            </a:r>
            <a:r>
              <a:rPr lang="pt-B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PARA SGR A*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6735" y="1491630"/>
            <a:ext cx="6137910" cy="266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P</a:t>
            </a:r>
            <a:r>
              <a:rPr lang="pt-BR" sz="2400" b="1" dirty="0" err="1" smtClean="0"/>
              <a:t>erspectiva</a:t>
            </a:r>
            <a:r>
              <a:rPr lang="en-US" sz="2400" b="1" dirty="0" smtClean="0"/>
              <a:t> / disco de </a:t>
            </a:r>
            <a:r>
              <a:rPr lang="en-US" sz="2400" b="1" dirty="0" err="1" smtClean="0"/>
              <a:t>acreç</a:t>
            </a:r>
            <a:r>
              <a:rPr lang="pt-BR" altLang="en-US" sz="2400" b="1" dirty="0" err="1" smtClean="0"/>
              <a:t>ã</a:t>
            </a:r>
            <a:r>
              <a:rPr lang="en-US" sz="2400" b="1" dirty="0" err="1" smtClean="0"/>
              <a:t>o</a:t>
            </a:r>
            <a:r>
              <a:rPr lang="en-US" sz="2400" b="1" dirty="0" smtClean="0"/>
              <a:t>.</a:t>
            </a:r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Tamanho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relativo</a:t>
            </a:r>
            <a:r>
              <a:rPr lang="en-US" sz="2400" b="1" dirty="0" smtClean="0"/>
              <a:t>.</a:t>
            </a:r>
            <a:endParaRPr lang="en-US" sz="2400" b="1" dirty="0" smtClean="0"/>
          </a:p>
          <a:p>
            <a:endParaRPr lang="en-U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Buraco</a:t>
            </a:r>
            <a:r>
              <a:rPr lang="en-US" sz="2400" b="1" dirty="0" smtClean="0"/>
              <a:t> negro </a:t>
            </a:r>
            <a:r>
              <a:rPr lang="en-US" sz="2400" b="1" dirty="0" err="1" smtClean="0"/>
              <a:t>n</a:t>
            </a:r>
            <a:r>
              <a:rPr lang="pt-BR" altLang="en-US" sz="2400" b="1" dirty="0" err="1" smtClean="0"/>
              <a:t>ã</a:t>
            </a:r>
            <a:r>
              <a:rPr lang="en-US" sz="2400" b="1" dirty="0" err="1" smtClean="0"/>
              <a:t>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emite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luz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SAGITTARIUS A*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9218" name="Picture 2" descr="This annotated artist's conception illustrates our current understanding of the structure of the Milky Way galaxy. Image Credit: NAS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951705"/>
            <a:ext cx="5832649" cy="414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975100" y="4803775"/>
            <a:ext cx="3369310" cy="367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solidFill>
                  <a:schemeClr val="bg1"/>
                </a:solidFill>
              </a:rPr>
              <a:t>Concepção artística da Via Láctea.</a:t>
            </a:r>
            <a:endParaRPr lang="pt-BR" sz="900" dirty="0" smtClean="0">
              <a:solidFill>
                <a:schemeClr val="bg1"/>
              </a:solidFill>
            </a:endParaRPr>
          </a:p>
          <a:p>
            <a:r>
              <a:rPr lang="pt-BR" sz="900" dirty="0">
                <a:solidFill>
                  <a:schemeClr val="bg1"/>
                </a:solidFill>
              </a:rPr>
              <a:t>Fonte: https://www.universetoday.com</a:t>
            </a:r>
            <a:endParaRPr lang="pt-BR" sz="900" dirty="0">
              <a:solidFill>
                <a:schemeClr val="bg1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4405353" y="3795886"/>
            <a:ext cx="72008" cy="7200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6198749" y="4155926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</a:t>
            </a:r>
            <a:endParaRPr lang="pt-B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ector de Seta Reta 12"/>
          <p:cNvCxnSpPr>
            <a:endCxn id="8" idx="5"/>
          </p:cNvCxnSpPr>
          <p:nvPr/>
        </p:nvCxnSpPr>
        <p:spPr>
          <a:xfrm flipH="1" flipV="1">
            <a:off x="4466816" y="3857349"/>
            <a:ext cx="1731933" cy="48324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6447375" y="1635646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Sagittarius</a:t>
            </a:r>
            <a:r>
              <a:rPr lang="pt-B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A*</a:t>
            </a:r>
            <a:endParaRPr lang="pt-B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Conector de Seta Reta 20"/>
          <p:cNvCxnSpPr/>
          <p:nvPr/>
        </p:nvCxnSpPr>
        <p:spPr>
          <a:xfrm flipH="1">
            <a:off x="4405353" y="1844090"/>
            <a:ext cx="2069432" cy="1179211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2029089" y="1131590"/>
            <a:ext cx="2160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2029089" y="4948014"/>
            <a:ext cx="2160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2137101" y="1131590"/>
            <a:ext cx="0" cy="3816424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 rot="16200000">
            <a:off x="1164037" y="2764265"/>
            <a:ext cx="1645920" cy="279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100 000 anos-luz</a:t>
            </a:r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9220" name="Picture 4" descr="Resultado de imagem para play icon">
            <a:hlinkClick r:id="rId2" tooltip="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340592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TELESCÓPIOS x SGR A*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1"/>
          <a:stretch>
            <a:fillRect/>
          </a:stretch>
        </p:blipFill>
        <p:spPr>
          <a:xfrm>
            <a:off x="163164" y="4139133"/>
            <a:ext cx="6020676" cy="880889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3071878"/>
            <a:ext cx="6020676" cy="940032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989703"/>
            <a:ext cx="6033840" cy="942087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7"/>
          <a:stretch>
            <a:fillRect/>
          </a:stretch>
        </p:blipFill>
        <p:spPr>
          <a:xfrm>
            <a:off x="150000" y="987574"/>
            <a:ext cx="6020676" cy="864097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215424" y="4496802"/>
            <a:ext cx="1569720" cy="523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Radio</a:t>
            </a:r>
            <a:endParaRPr lang="en-US" sz="1400" b="1" dirty="0" smtClean="0"/>
          </a:p>
          <a:p>
            <a:r>
              <a:rPr lang="en-US" sz="1400" b="1" dirty="0"/>
              <a:t>APEX + </a:t>
            </a:r>
            <a:r>
              <a:rPr lang="en-US" sz="1400" b="1" dirty="0" smtClean="0"/>
              <a:t>Planck</a:t>
            </a:r>
            <a:endParaRPr lang="pt-BR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15424" y="3488690"/>
            <a:ext cx="1569720" cy="523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Infravermelho</a:t>
            </a:r>
            <a:endParaRPr lang="en-US" sz="1400" b="1" dirty="0" smtClean="0"/>
          </a:p>
          <a:p>
            <a:r>
              <a:rPr lang="en-US" sz="1400" b="1" dirty="0" smtClean="0"/>
              <a:t>Spitzer</a:t>
            </a:r>
            <a:endParaRPr lang="pt-BR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15424" y="2408570"/>
            <a:ext cx="158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Infravermelho</a:t>
            </a:r>
            <a:endParaRPr lang="en-US" sz="1400" dirty="0" smtClean="0"/>
          </a:p>
          <a:p>
            <a:r>
              <a:rPr lang="en-US" sz="1400" dirty="0" smtClean="0"/>
              <a:t>VISTA</a:t>
            </a:r>
            <a:endParaRPr lang="pt-BR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14442" y="1543894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Visível</a:t>
            </a:r>
            <a:endParaRPr lang="en-US" sz="1400" dirty="0" smtClean="0"/>
          </a:p>
        </p:txBody>
      </p:sp>
      <p:sp>
        <p:nvSpPr>
          <p:cNvPr id="2" name="TextBox 10"/>
          <p:cNvSpPr txBox="1"/>
          <p:nvPr/>
        </p:nvSpPr>
        <p:spPr>
          <a:xfrm>
            <a:off x="6215424" y="2409205"/>
            <a:ext cx="1569720" cy="5238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400" b="1" dirty="0" err="1" smtClean="0"/>
              <a:t>Infravermelho</a:t>
            </a:r>
            <a:endParaRPr lang="en-US" sz="1400" b="1" dirty="0" smtClean="0"/>
          </a:p>
          <a:p>
            <a:r>
              <a:rPr lang="en-US" sz="1400" b="1" dirty="0" smtClean="0"/>
              <a:t>VISTA</a:t>
            </a:r>
            <a:endParaRPr lang="pt-BR" sz="1400" b="1" dirty="0"/>
          </a:p>
        </p:txBody>
      </p:sp>
      <p:sp>
        <p:nvSpPr>
          <p:cNvPr id="3" name="TextBox 11"/>
          <p:cNvSpPr txBox="1"/>
          <p:nvPr/>
        </p:nvSpPr>
        <p:spPr>
          <a:xfrm>
            <a:off x="6214442" y="1544529"/>
            <a:ext cx="929640" cy="3105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400" b="1" dirty="0" err="1" smtClean="0"/>
              <a:t>Visível</a:t>
            </a:r>
            <a:endParaRPr lang="en-US" sz="1400" b="1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TELESCÓPIOS x SGR A*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Espaço Reservado para Conteúdo 12" descr="electromagnetic-spectrum_thumb[1]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99895" y="987425"/>
            <a:ext cx="5744210" cy="399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TELESCÓPIOS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79512" y="1202839"/>
            <a:ext cx="8784975" cy="1927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Captação de luz para observação de objetos distantes.</a:t>
            </a:r>
            <a:endParaRPr lang="pt-BR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pt-BR" sz="20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Objetos com brilho e tamanho aparente menores: telescópios maiores. 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TELESCÓPIOS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150" name="Picture 6" descr="Resultado de imagem para hubble telescope siz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1" b="21795"/>
          <a:stretch>
            <a:fillRect/>
          </a:stretch>
        </p:blipFill>
        <p:spPr bwMode="auto">
          <a:xfrm>
            <a:off x="35496" y="1059582"/>
            <a:ext cx="8971768" cy="319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asc-csa.gc.ca/images/satellites/jwst/telescopes_hubble-jwst-spitz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8247" r="24415" b="6920"/>
          <a:stretch>
            <a:fillRect/>
          </a:stretch>
        </p:blipFill>
        <p:spPr bwMode="auto">
          <a:xfrm>
            <a:off x="6287393" y="123478"/>
            <a:ext cx="2719871" cy="218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1520" y="4317791"/>
            <a:ext cx="8755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PROBLEMA: </a:t>
            </a:r>
            <a:r>
              <a:rPr lang="pt-BR" sz="1600" dirty="0" smtClean="0">
                <a:solidFill>
                  <a:schemeClr val="bg1"/>
                </a:solidFill>
              </a:rPr>
              <a:t>Hubble e James Webb são para luz visível e infravermelho.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OBSERVANDO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pt-B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pt-B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ITTARIUS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A*</a:t>
            </a:r>
            <a:endParaRPr lang="pt-BR" alt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CaixaDeTexto 1"/>
          <p:cNvSpPr txBox="1"/>
          <p:nvPr/>
        </p:nvSpPr>
        <p:spPr>
          <a:xfrm>
            <a:off x="109220" y="1223010"/>
            <a:ext cx="4944745" cy="585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Distância Terra-Sgr A*: </a:t>
            </a:r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	26 mil anos-luz (2x10</a:t>
            </a:r>
            <a:r>
              <a:rPr lang="pt-BR" sz="1600" b="1" baseline="30000" dirty="0" smtClean="0">
                <a:solidFill>
                  <a:schemeClr val="bg1"/>
                </a:solidFill>
              </a:rPr>
              <a:t>17</a:t>
            </a:r>
            <a:r>
              <a:rPr lang="pt-BR" sz="1600" b="1" dirty="0" smtClean="0">
                <a:solidFill>
                  <a:schemeClr val="bg1"/>
                </a:solidFill>
              </a:rPr>
              <a:t> km)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7" name="CaixaDeTexto 1"/>
          <p:cNvSpPr txBox="1"/>
          <p:nvPr/>
        </p:nvSpPr>
        <p:spPr>
          <a:xfrm>
            <a:off x="109220" y="1892935"/>
            <a:ext cx="4944745" cy="585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Raio do horizonte de eventos:  </a:t>
            </a:r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	10 milhões de km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3" name="CaixaDeTexto 1"/>
          <p:cNvSpPr txBox="1"/>
          <p:nvPr/>
        </p:nvSpPr>
        <p:spPr>
          <a:xfrm>
            <a:off x="109220" y="3181985"/>
            <a:ext cx="4944745" cy="585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b="1" dirty="0">
                <a:solidFill>
                  <a:schemeClr val="bg1"/>
                </a:solidFill>
              </a:rPr>
              <a:t>Tamanho aparente: </a:t>
            </a:r>
            <a:endParaRPr lang="pt-BR" sz="1600" b="1" dirty="0">
              <a:solidFill>
                <a:schemeClr val="bg1"/>
              </a:solidFill>
            </a:endParaRPr>
          </a:p>
          <a:p>
            <a:pPr algn="l"/>
            <a:r>
              <a:rPr lang="pt-BR" sz="1600" b="1" dirty="0">
                <a:solidFill>
                  <a:schemeClr val="bg1"/>
                </a:solidFill>
              </a:rPr>
              <a:t>	Uma maçã na Lua vista da Terra.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4" name="CaixaDeTexto 1"/>
          <p:cNvSpPr txBox="1"/>
          <p:nvPr/>
        </p:nvSpPr>
        <p:spPr>
          <a:xfrm>
            <a:off x="109220" y="2501265"/>
            <a:ext cx="4944745" cy="585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Massa:  </a:t>
            </a:r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	4.000.000 M☉</a:t>
            </a:r>
            <a:endParaRPr lang="pt-BR" sz="1600" b="1" dirty="0" smtClean="0">
              <a:solidFill>
                <a:schemeClr val="bg1"/>
              </a:solidFill>
            </a:endParaRPr>
          </a:p>
        </p:txBody>
      </p:sp>
      <p:sp>
        <p:nvSpPr>
          <p:cNvPr id="15" name="CaixaDeTexto 1"/>
          <p:cNvSpPr txBox="1"/>
          <p:nvPr/>
        </p:nvSpPr>
        <p:spPr>
          <a:xfrm>
            <a:off x="109220" y="3884930"/>
            <a:ext cx="4944745" cy="585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Diâmetro </a:t>
            </a:r>
            <a:r>
              <a:rPr lang="pt-BR" sz="1600" b="1" dirty="0" smtClean="0">
                <a:solidFill>
                  <a:schemeClr val="bg1"/>
                </a:solidFill>
              </a:rPr>
              <a:t>necessário para rádio:</a:t>
            </a:r>
            <a:endParaRPr lang="pt-BR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Pelo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menos</a:t>
            </a:r>
            <a:r>
              <a:rPr lang="en-US" sz="1600" b="1" dirty="0" smtClean="0">
                <a:solidFill>
                  <a:schemeClr val="bg1"/>
                </a:solidFill>
              </a:rPr>
              <a:t> 500 metros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17" name="Espaço Reservado para Conteúdo 16"/>
          <p:cNvPicPr>
            <a:picLocks noGrp="1" noChangeAspect="1"/>
          </p:cNvPicPr>
          <p:nvPr>
            <p:ph idx="1"/>
          </p:nvPr>
        </p:nvPicPr>
        <p:blipFill>
          <a:blip r:embed="rId1"/>
          <a:srcRect l="4933" t="19342" r="6222"/>
          <a:stretch>
            <a:fillRect/>
          </a:stretch>
        </p:blipFill>
        <p:spPr>
          <a:xfrm>
            <a:off x="5053965" y="1223010"/>
            <a:ext cx="4025900" cy="2738120"/>
          </a:xfrm>
          <a:prstGeom prst="rect">
            <a:avLst/>
          </a:prstGeom>
        </p:spPr>
      </p:pic>
      <p:sp>
        <p:nvSpPr>
          <p:cNvPr id="19" name="Caixa de Texto 18"/>
          <p:cNvSpPr txBox="1"/>
          <p:nvPr/>
        </p:nvSpPr>
        <p:spPr>
          <a:xfrm>
            <a:off x="5053965" y="3961130"/>
            <a:ext cx="4025900" cy="5499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altLang="en-US" sz="1000">
                <a:solidFill>
                  <a:schemeClr val="bg1"/>
                </a:solidFill>
              </a:rPr>
              <a:t>Five-hundred-meter Aperture Spherical Telescope (FAST)</a:t>
            </a:r>
            <a:endParaRPr lang="pt-BR" altLang="en-US" sz="1000">
              <a:solidFill>
                <a:schemeClr val="bg1"/>
              </a:solidFill>
            </a:endParaRPr>
          </a:p>
          <a:p>
            <a:r>
              <a:rPr lang="pt-BR" altLang="en-US" sz="1000">
                <a:solidFill>
                  <a:schemeClr val="bg1"/>
                </a:solidFill>
              </a:rPr>
              <a:t>Fonte: http://www.space.com/</a:t>
            </a:r>
            <a:endParaRPr lang="pt-BR" altLang="en-US" sz="1000">
              <a:solidFill>
                <a:schemeClr val="bg1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165" y="1223010"/>
            <a:ext cx="647700" cy="43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4" grpId="0"/>
      <p:bldP spid="1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OBSERVANDO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pt-B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pt-B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ITTARIUS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A*</a:t>
            </a:r>
            <a:endParaRPr lang="pt-BR" alt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122758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sz="2000" b="1" dirty="0" smtClean="0">
                <a:solidFill>
                  <a:schemeClr val="bg1"/>
                </a:solidFill>
              </a:rPr>
              <a:t>Enquanto isso, no CG... (há 10 anos)</a:t>
            </a:r>
            <a:endParaRPr lang="pt-BR" sz="20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pt-BR" sz="2000" b="1" dirty="0" smtClean="0">
                <a:solidFill>
                  <a:schemeClr val="bg1"/>
                </a:solidFill>
              </a:rPr>
              <a:t>E se construíssemos um radiotelescópio do tamanho da Terra?</a:t>
            </a:r>
            <a:endParaRPr lang="pt-BR" sz="20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pt-BR" sz="2000" b="1" dirty="0" smtClean="0">
                <a:solidFill>
                  <a:schemeClr val="bg1"/>
                </a:solidFill>
              </a:rPr>
              <a:t>Por que não?</a:t>
            </a:r>
            <a:endParaRPr lang="pt-BR" sz="20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pt-BR" sz="2000" b="1" dirty="0" smtClean="0">
                <a:solidFill>
                  <a:schemeClr val="bg1"/>
                </a:solidFill>
              </a:rPr>
              <a:t>E como fazer isso?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2" name="Espaço Reservado para Conteúdo 1"/>
          <p:cNvSpPr txBox="1"/>
          <p:nvPr/>
        </p:nvSpPr>
        <p:spPr>
          <a:xfrm>
            <a:off x="457200" y="221171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b="1" dirty="0" smtClean="0">
                <a:solidFill>
                  <a:srgbClr val="00B0F0"/>
                </a:solidFill>
              </a:rPr>
              <a:t>Não é preciso montar um telescópio de 10 mil km</a:t>
            </a:r>
            <a:endParaRPr lang="pt-BR" sz="2000" b="1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pt-BR" sz="2000" b="1" dirty="0" smtClean="0">
                <a:solidFill>
                  <a:srgbClr val="00B0F0"/>
                </a:solidFill>
              </a:rPr>
              <a:t>se você souber simular um.</a:t>
            </a:r>
            <a:endParaRPr lang="pt-BR" sz="2000" b="1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/>
          <a:stretch>
            <a:fillRect/>
          </a:stretch>
        </p:blipFill>
        <p:spPr bwMode="auto">
          <a:xfrm>
            <a:off x="2640192" y="2931790"/>
            <a:ext cx="3863617" cy="208823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24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TELESCÓPIOS VIRTUAIS</a:t>
            </a:r>
            <a:endParaRPr 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95935" y="1131590"/>
            <a:ext cx="2200110" cy="311158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9" name="Caixa de Texto 18"/>
          <p:cNvSpPr txBox="1"/>
          <p:nvPr/>
        </p:nvSpPr>
        <p:spPr>
          <a:xfrm>
            <a:off x="6792391" y="4279195"/>
            <a:ext cx="166474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altLang="en-US" sz="1200" dirty="0" smtClean="0">
                <a:solidFill>
                  <a:schemeClr val="bg1"/>
                </a:solidFill>
              </a:rPr>
              <a:t>Sir </a:t>
            </a:r>
            <a:r>
              <a:rPr lang="pt-BR" altLang="en-US" sz="1200" dirty="0">
                <a:solidFill>
                  <a:schemeClr val="bg1"/>
                </a:solidFill>
              </a:rPr>
              <a:t>Martin Ryle</a:t>
            </a:r>
            <a:endParaRPr lang="pt-BR" altLang="en-US" sz="1200" dirty="0">
              <a:solidFill>
                <a:schemeClr val="bg1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225" y="3952309"/>
            <a:ext cx="613410" cy="603885"/>
          </a:xfrm>
          <a:prstGeom prst="rect">
            <a:avLst/>
          </a:prstGeom>
        </p:spPr>
      </p:pic>
      <p:sp>
        <p:nvSpPr>
          <p:cNvPr id="15" name="Caixa de Texto 14"/>
          <p:cNvSpPr txBox="1"/>
          <p:nvPr/>
        </p:nvSpPr>
        <p:spPr>
          <a:xfrm>
            <a:off x="20036" y="1032510"/>
            <a:ext cx="6766560" cy="64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en-US" b="1" dirty="0">
                <a:solidFill>
                  <a:schemeClr val="bg1"/>
                </a:solidFill>
              </a:rPr>
              <a:t>Técnica que une sinais de diferentes </a:t>
            </a:r>
            <a:r>
              <a:rPr lang="pt-BR" altLang="en-US" b="1" dirty="0" smtClean="0">
                <a:solidFill>
                  <a:schemeClr val="bg1"/>
                </a:solidFill>
              </a:rPr>
              <a:t>telescópios</a:t>
            </a:r>
            <a:endParaRPr lang="pt-BR" altLang="en-US" b="1" dirty="0">
              <a:solidFill>
                <a:schemeClr val="bg1"/>
              </a:solidFill>
            </a:endParaRPr>
          </a:p>
          <a:p>
            <a:pPr algn="ctr"/>
            <a:r>
              <a:rPr lang="pt-BR" altLang="en-US" b="1" dirty="0" smtClean="0">
                <a:solidFill>
                  <a:schemeClr val="bg1"/>
                </a:solidFill>
              </a:rPr>
              <a:t>e tenta simular </a:t>
            </a:r>
            <a:r>
              <a:rPr lang="pt-BR" altLang="en-US" b="1" dirty="0">
                <a:solidFill>
                  <a:schemeClr val="bg1"/>
                </a:solidFill>
              </a:rPr>
              <a:t>um telescópio maior. </a:t>
            </a:r>
            <a:endParaRPr lang="pt-BR" altLang="en-US" b="1" dirty="0">
              <a:solidFill>
                <a:schemeClr val="bg1"/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672590"/>
            <a:ext cx="4777740" cy="318389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240"/>
            <a:ext cx="9144000" cy="91556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EVENT HORIZON TELESCOPE</a:t>
            </a:r>
            <a:endParaRPr 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Caixa de Texto 15"/>
          <p:cNvSpPr txBox="1"/>
          <p:nvPr/>
        </p:nvSpPr>
        <p:spPr>
          <a:xfrm>
            <a:off x="35496" y="1530350"/>
            <a:ext cx="47732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ALMA *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APEX * 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IRAM * 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EAO *  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ASTE * </a:t>
            </a:r>
            <a:endParaRPr lang="pt-BR" altLang="en-US" sz="1200" dirty="0" smtClean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CARMA * </a:t>
            </a:r>
            <a:endParaRPr lang="pt-BR" altLang="en-US" sz="1200" dirty="0" smtClean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NOEMA *</a:t>
            </a:r>
            <a:endParaRPr lang="pt-BR" altLang="en-US" sz="1200" dirty="0" smtClean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South Pole Telescope *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The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Larger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Millimeter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Telescope </a:t>
            </a:r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*  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Arizona 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Radio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Observatory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(U.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of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Arizona</a:t>
            </a:r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) * 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Caltech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Submillimeter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</a:t>
            </a:r>
            <a:r>
              <a:rPr lang="pt-BR" altLang="en-US" sz="1200" dirty="0" err="1" smtClean="0">
                <a:solidFill>
                  <a:schemeClr val="bg1"/>
                </a:solidFill>
                <a:latin typeface="Letter Gothic Std" panose="020B0409020202030304" pitchFamily="49" charset="0"/>
              </a:rPr>
              <a:t>Observatory</a:t>
            </a:r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 * </a:t>
            </a:r>
            <a:endParaRPr lang="pt-BR" altLang="en-US" sz="1200" dirty="0" smtClean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The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Submillimeter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Array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*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ASIAA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ESO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Georgia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State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University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Goethe-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Universität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Frankfurt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am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Main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GLT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Harvard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Smithsonian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Center for </a:t>
            </a:r>
            <a:r>
              <a:rPr lang="pt-BR" altLang="en-US" sz="1200" dirty="0" err="1" smtClean="0">
                <a:solidFill>
                  <a:schemeClr val="bg1"/>
                </a:solidFill>
                <a:latin typeface="Letter Gothic Std" panose="020B0409020202030304" pitchFamily="49" charset="0"/>
              </a:rPr>
              <a:t>Astrophysics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</p:txBody>
      </p:sp>
      <p:sp>
        <p:nvSpPr>
          <p:cNvPr id="18" name="Caixa de Texto 17"/>
          <p:cNvSpPr txBox="1"/>
          <p:nvPr/>
        </p:nvSpPr>
        <p:spPr>
          <a:xfrm>
            <a:off x="4139952" y="1347614"/>
            <a:ext cx="500404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MIT Computer Science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and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Artificial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Intelligence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Lab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MIT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Haystack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Observatory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Max-Planck-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Institut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für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extraterrestrische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Physik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MPIfR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NAOJ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NRAO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NSF 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Onsala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Space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Observatory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Perimeter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Institute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Radboud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University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Shanghai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Astronomical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Observatory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(SHAO)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Universidad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de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Concepción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Universidad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Nacional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Autó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noma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de México (UNAM)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University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of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California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- Berkeley (RAL)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University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of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Chicago (South Pole Telescope)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University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of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Illinois Urbana-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Champaign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University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of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 </a:t>
            </a:r>
            <a:r>
              <a:rPr lang="pt-BR" altLang="en-US" sz="1200" dirty="0" smtClean="0">
                <a:solidFill>
                  <a:schemeClr val="bg1"/>
                </a:solidFill>
                <a:latin typeface="Letter Gothic Std" panose="020B0409020202030304" pitchFamily="49" charset="0"/>
                <a:sym typeface="+mn-ea"/>
              </a:rPr>
              <a:t>Michigan</a:t>
            </a:r>
            <a:endParaRPr lang="pt-BR" altLang="en-US" sz="1200" dirty="0" smtClean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  <a:p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University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of</a:t>
            </a:r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 Massachusetts - </a:t>
            </a:r>
            <a:r>
              <a:rPr lang="pt-BR" altLang="en-US" sz="1200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Amherst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r>
              <a:rPr lang="pt-BR" altLang="en-US" sz="1200" dirty="0">
                <a:solidFill>
                  <a:schemeClr val="bg1"/>
                </a:solidFill>
                <a:latin typeface="Letter Gothic Std" panose="020B0409020202030304" pitchFamily="49" charset="0"/>
              </a:rPr>
              <a:t>Instituto Nacional de Astrofísica, Óptica y Electrónica </a:t>
            </a:r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endParaRPr lang="pt-BR" altLang="en-US" sz="1200" dirty="0">
              <a:solidFill>
                <a:schemeClr val="bg1"/>
              </a:solidFill>
              <a:latin typeface="Letter Gothic Std" panose="020B0409020202030304" pitchFamily="49" charset="0"/>
              <a:sym typeface="+mn-ea"/>
            </a:endParaRPr>
          </a:p>
        </p:txBody>
      </p:sp>
      <p:sp>
        <p:nvSpPr>
          <p:cNvPr id="21" name="Caixa de Texto 20"/>
          <p:cNvSpPr txBox="1"/>
          <p:nvPr/>
        </p:nvSpPr>
        <p:spPr>
          <a:xfrm>
            <a:off x="108585" y="1032510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en-US" dirty="0">
                <a:solidFill>
                  <a:schemeClr val="bg1"/>
                </a:solidFill>
                <a:latin typeface="Letter Gothic Std" panose="020B0409020202030304" pitchFamily="49" charset="0"/>
              </a:rPr>
              <a:t>Colaboração entre:</a:t>
            </a:r>
            <a:endParaRPr lang="pt-BR" altLang="en-US" dirty="0">
              <a:solidFill>
                <a:schemeClr val="bg1"/>
              </a:solidFill>
              <a:latin typeface="Letter Gothic Std" panose="020B0409020202030304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8" b="19634"/>
          <a:stretch>
            <a:fillRect/>
          </a:stretch>
        </p:blipFill>
        <p:spPr bwMode="auto">
          <a:xfrm>
            <a:off x="-36512" y="-23439"/>
            <a:ext cx="5112568" cy="9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24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TELESCÓPIOS VIRTUAIS</a:t>
            </a:r>
            <a:endParaRPr 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122" name="Picture 2" descr="Resultado de imagem para fragmented mirror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79" y="1203598"/>
            <a:ext cx="2756642" cy="367240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24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EVENT HORIZON TELESCOPE</a:t>
            </a:r>
            <a:endParaRPr 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074" name="Picture 2" descr="Resultado de imagem para DISCOBAL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11510"/>
            <a:ext cx="7211242" cy="40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24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EVENT HORIZON TELESCOPE</a:t>
            </a:r>
            <a:endParaRPr 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6" name="Espaço Reservado para Conteúdo 25"/>
          <p:cNvPicPr>
            <a:picLocks noGrp="1" noChangeAspect="1"/>
          </p:cNvPicPr>
          <p:nvPr>
            <p:ph idx="1"/>
          </p:nvPr>
        </p:nvPicPr>
        <p:blipFill>
          <a:blip r:embed="rId1"/>
          <a:srcRect l="20822" t="31033" r="23165" b="8885"/>
          <a:stretch>
            <a:fillRect/>
          </a:stretch>
        </p:blipFill>
        <p:spPr>
          <a:xfrm>
            <a:off x="3879850" y="956310"/>
            <a:ext cx="4972050" cy="400177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" y="1099820"/>
            <a:ext cx="3662045" cy="366204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24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EHT: O QUE ESPERAR</a:t>
            </a:r>
            <a:endParaRPr 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idx="1"/>
          </p:nvPr>
        </p:nvPicPr>
        <p:blipFill>
          <a:blip r:embed="rId1"/>
          <a:srcRect l="1437" t="7121" r="936" b="3142"/>
          <a:stretch>
            <a:fillRect/>
          </a:stretch>
        </p:blipFill>
        <p:spPr>
          <a:xfrm>
            <a:off x="2987822" y="1707654"/>
            <a:ext cx="3312368" cy="1624056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7504" y="952440"/>
            <a:ext cx="7315200" cy="64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Primeiras</a:t>
            </a:r>
            <a:r>
              <a:rPr lang="en-US" b="1" dirty="0" smtClean="0"/>
              <a:t> </a:t>
            </a:r>
            <a:r>
              <a:rPr lang="en-US" b="1" dirty="0" err="1" smtClean="0"/>
              <a:t>imagens</a:t>
            </a:r>
            <a:r>
              <a:rPr lang="en-US" b="1" dirty="0" smtClean="0"/>
              <a:t>: </a:t>
            </a:r>
            <a:r>
              <a:rPr lang="en-US" b="1" dirty="0" err="1" smtClean="0"/>
              <a:t>semana</a:t>
            </a:r>
            <a:r>
              <a:rPr lang="en-US" b="1" dirty="0" smtClean="0"/>
              <a:t> de 4 a 7 de </a:t>
            </a:r>
            <a:r>
              <a:rPr lang="en-US" b="1" dirty="0" err="1"/>
              <a:t>A</a:t>
            </a:r>
            <a:r>
              <a:rPr lang="en-US" b="1" dirty="0" err="1" smtClean="0"/>
              <a:t>bril</a:t>
            </a:r>
            <a:r>
              <a:rPr lang="en-US" b="1" dirty="0" smtClean="0"/>
              <a:t> de 2017.</a:t>
            </a:r>
            <a:endParaRPr lang="en-US" b="1" dirty="0" smtClean="0"/>
          </a:p>
          <a:p>
            <a:r>
              <a:rPr lang="en-US" b="1" dirty="0" err="1" smtClean="0"/>
              <a:t>Divulgaçao</a:t>
            </a:r>
            <a:r>
              <a:rPr lang="en-US" b="1" dirty="0" smtClean="0"/>
              <a:t>: final de 2017.</a:t>
            </a:r>
            <a:endParaRPr lang="pt-BR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48" y="3465562"/>
            <a:ext cx="4480917" cy="163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24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EHT: FUTURO</a:t>
            </a:r>
            <a:endParaRPr 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347614"/>
            <a:ext cx="7052310" cy="921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Adiç</a:t>
            </a:r>
            <a:r>
              <a:rPr lang="pt-BR" altLang="en-US" b="1" dirty="0" err="1" smtClean="0"/>
              <a:t>ã</a:t>
            </a:r>
            <a:r>
              <a:rPr lang="en-US" b="1" dirty="0" err="1" smtClean="0"/>
              <a:t>o</a:t>
            </a:r>
            <a:r>
              <a:rPr lang="en-US" b="1" dirty="0" smtClean="0"/>
              <a:t> de </a:t>
            </a:r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telescópios</a:t>
            </a:r>
            <a:r>
              <a:rPr lang="en-US" b="1" dirty="0" smtClean="0"/>
              <a:t>, </a:t>
            </a:r>
            <a:r>
              <a:rPr lang="en-US" b="1" dirty="0" err="1" smtClean="0"/>
              <a:t>incluindo</a:t>
            </a:r>
            <a:r>
              <a:rPr lang="en-US" b="1" dirty="0" smtClean="0"/>
              <a:t> </a:t>
            </a:r>
            <a:r>
              <a:rPr lang="en-US" b="1" dirty="0" err="1" smtClean="0"/>
              <a:t>espaciais</a:t>
            </a:r>
            <a:r>
              <a:rPr lang="en-US" b="1" dirty="0" smtClean="0"/>
              <a:t>.</a:t>
            </a:r>
            <a:endParaRPr lang="en-US" b="1" dirty="0" smtClean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objetos</a:t>
            </a:r>
            <a:r>
              <a:rPr lang="en-US" b="1" dirty="0" smtClean="0"/>
              <a:t> de </a:t>
            </a:r>
            <a:r>
              <a:rPr lang="en-US" b="1" dirty="0" err="1" smtClean="0"/>
              <a:t>estudo</a:t>
            </a:r>
            <a:r>
              <a:rPr lang="en-US" b="1" dirty="0" smtClean="0"/>
              <a:t>.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 de Texto 3"/>
          <p:cNvSpPr txBox="1"/>
          <p:nvPr/>
        </p:nvSpPr>
        <p:spPr>
          <a:xfrm>
            <a:off x="107505" y="1365037"/>
            <a:ext cx="62632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altLang="en-US" sz="1000" dirty="0">
                <a:solidFill>
                  <a:schemeClr val="bg1"/>
                </a:solidFill>
                <a:hlinkClick r:id="rId1"/>
              </a:rPr>
              <a:t>https://public.nrao.edu/special-features/milky-way-explorer</a:t>
            </a:r>
            <a:r>
              <a:rPr lang="pt-BR" altLang="en-US" sz="1000" dirty="0" smtClean="0">
                <a:solidFill>
                  <a:schemeClr val="bg1"/>
                </a:solidFill>
                <a:hlinkClick r:id="rId1"/>
              </a:rPr>
              <a:t>/</a:t>
            </a:r>
            <a:endParaRPr lang="pt-BR" altLang="en-US" sz="1000" dirty="0" smtClean="0">
              <a:solidFill>
                <a:schemeClr val="bg1"/>
              </a:solidFill>
            </a:endParaRPr>
          </a:p>
          <a:p>
            <a:pPr algn="l"/>
            <a:r>
              <a:rPr lang="pt-BR" altLang="en-US" sz="1000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pt-BR" altLang="en-US" sz="1000" dirty="0">
                <a:solidFill>
                  <a:schemeClr val="bg1"/>
                </a:solidFill>
                <a:hlinkClick r:id="rId2"/>
              </a:rPr>
              <a:t>://mwmw.gsfc.nasa.gov</a:t>
            </a:r>
            <a:r>
              <a:rPr lang="pt-BR" altLang="en-US" sz="1000" dirty="0" smtClean="0">
                <a:solidFill>
                  <a:schemeClr val="bg1"/>
                </a:solidFill>
                <a:hlinkClick r:id="rId2"/>
              </a:rPr>
              <a:t>/</a:t>
            </a:r>
            <a:endParaRPr lang="pt-BR" altLang="en-US" sz="1000" dirty="0" smtClean="0">
              <a:solidFill>
                <a:schemeClr val="bg1"/>
              </a:solidFill>
            </a:endParaRPr>
          </a:p>
          <a:p>
            <a:pPr algn="l"/>
            <a:r>
              <a:rPr lang="pt-BR" altLang="en-US" sz="1000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pt-BR" altLang="en-US" sz="1000" dirty="0">
                <a:solidFill>
                  <a:schemeClr val="bg1"/>
                </a:solidFill>
                <a:hlinkClick r:id="rId3"/>
              </a:rPr>
              <a:t>://www.eso.org/public/images/eso1606d</a:t>
            </a:r>
            <a:r>
              <a:rPr lang="pt-BR" altLang="en-US" sz="1000" dirty="0" smtClean="0">
                <a:solidFill>
                  <a:schemeClr val="bg1"/>
                </a:solidFill>
                <a:hlinkClick r:id="rId3"/>
              </a:rPr>
              <a:t>/</a:t>
            </a:r>
            <a:endParaRPr lang="pt-BR" altLang="en-US" sz="1000" dirty="0" smtClean="0">
              <a:solidFill>
                <a:schemeClr val="bg1"/>
              </a:solidFill>
            </a:endParaRPr>
          </a:p>
          <a:p>
            <a:pPr algn="l"/>
            <a:r>
              <a:rPr lang="pt-BR" altLang="en-US" sz="1000" dirty="0" smtClean="0">
                <a:solidFill>
                  <a:schemeClr val="bg1"/>
                </a:solidFill>
                <a:hlinkClick r:id="rId4"/>
              </a:rPr>
              <a:t>https</a:t>
            </a:r>
            <a:r>
              <a:rPr lang="pt-BR" altLang="en-US" sz="1000" dirty="0">
                <a:solidFill>
                  <a:schemeClr val="bg1"/>
                </a:solidFill>
                <a:hlinkClick r:id="rId4"/>
              </a:rPr>
              <a:t>://</a:t>
            </a:r>
            <a:r>
              <a:rPr lang="pt-BR" altLang="en-US" sz="1000" dirty="0" smtClean="0">
                <a:solidFill>
                  <a:schemeClr val="bg1"/>
                </a:solidFill>
                <a:hlinkClick r:id="rId4"/>
              </a:rPr>
              <a:t>en.wikipedia.org/wiki/Aperture_synthesis</a:t>
            </a:r>
            <a:endParaRPr lang="pt-BR" altLang="en-US" sz="1000" dirty="0" smtClean="0">
              <a:solidFill>
                <a:schemeClr val="bg1"/>
              </a:solidFill>
            </a:endParaRPr>
          </a:p>
          <a:p>
            <a:pPr algn="l"/>
            <a:r>
              <a:rPr lang="pt-BR" altLang="en-US" sz="1000" dirty="0" smtClean="0">
                <a:solidFill>
                  <a:schemeClr val="bg1"/>
                </a:solidFill>
                <a:hlinkClick r:id="rId5"/>
              </a:rPr>
              <a:t>http</a:t>
            </a:r>
            <a:r>
              <a:rPr lang="pt-BR" altLang="en-US" sz="1000" dirty="0">
                <a:solidFill>
                  <a:schemeClr val="bg1"/>
                </a:solidFill>
                <a:hlinkClick r:id="rId5"/>
              </a:rPr>
              <a:t>://www.scintillatingastronomy.com/eht</a:t>
            </a:r>
            <a:r>
              <a:rPr lang="pt-BR" altLang="en-US" sz="1000" dirty="0" smtClean="0">
                <a:solidFill>
                  <a:schemeClr val="bg1"/>
                </a:solidFill>
                <a:hlinkClick r:id="rId5"/>
              </a:rPr>
              <a:t>/</a:t>
            </a:r>
            <a:endParaRPr lang="pt-BR" altLang="en-US" sz="1000" dirty="0" smtClean="0">
              <a:solidFill>
                <a:schemeClr val="bg1"/>
              </a:solidFill>
            </a:endParaRPr>
          </a:p>
          <a:p>
            <a:r>
              <a:rPr lang="pt-BR" altLang="en-US" sz="1000" dirty="0">
                <a:solidFill>
                  <a:schemeClr val="bg1"/>
                </a:solidFill>
                <a:hlinkClick r:id="rId6"/>
              </a:rPr>
              <a:t>https://public.nrao.edu/news/alma-and-the-event-horizon-telescope-tip-sheet</a:t>
            </a:r>
            <a:r>
              <a:rPr lang="pt-BR" altLang="en-US" sz="1000" dirty="0" smtClean="0">
                <a:solidFill>
                  <a:schemeClr val="bg1"/>
                </a:solidFill>
                <a:hlinkClick r:id="rId6"/>
              </a:rPr>
              <a:t>/</a:t>
            </a:r>
            <a:endParaRPr lang="pt-BR" altLang="en-US" sz="1000" dirty="0" smtClean="0">
              <a:solidFill>
                <a:schemeClr val="bg1"/>
              </a:solidFill>
            </a:endParaRPr>
          </a:p>
          <a:p>
            <a:r>
              <a:rPr lang="pt-BR" altLang="en-US" sz="1000" dirty="0">
                <a:solidFill>
                  <a:schemeClr val="bg1"/>
                </a:solidFill>
                <a:hlinkClick r:id="rId7"/>
              </a:rPr>
              <a:t>http://www.iag.usp.br/spanet/?</a:t>
            </a:r>
            <a:r>
              <a:rPr lang="pt-BR" altLang="en-US" sz="1000" dirty="0" smtClean="0">
                <a:solidFill>
                  <a:schemeClr val="bg1"/>
                </a:solidFill>
                <a:hlinkClick r:id="rId7"/>
              </a:rPr>
              <a:t>q=en/towards-imaging-event-horizon-black-hole-eht</a:t>
            </a:r>
            <a:endParaRPr lang="pt-BR" altLang="en-US" sz="1000" dirty="0" smtClean="0">
              <a:solidFill>
                <a:schemeClr val="bg1"/>
              </a:solidFill>
            </a:endParaRPr>
          </a:p>
          <a:p>
            <a:r>
              <a:rPr lang="pt-BR" altLang="en-US" sz="1000" dirty="0">
                <a:solidFill>
                  <a:schemeClr val="bg1"/>
                </a:solidFill>
                <a:hlinkClick r:id="rId8"/>
              </a:rPr>
              <a:t>http://</a:t>
            </a:r>
            <a:r>
              <a:rPr lang="pt-BR" altLang="en-US" sz="1000" dirty="0" smtClean="0">
                <a:solidFill>
                  <a:schemeClr val="bg1"/>
                </a:solidFill>
                <a:hlinkClick r:id="rId8"/>
              </a:rPr>
              <a:t>news.mit.edu/2016/method-image-black-holes-0606</a:t>
            </a:r>
            <a:endParaRPr lang="pt-BR" altLang="en-US" sz="1000" dirty="0" smtClean="0">
              <a:solidFill>
                <a:schemeClr val="bg1"/>
              </a:solidFill>
            </a:endParaRPr>
          </a:p>
          <a:p>
            <a:endParaRPr lang="pt-BR" altLang="en-US" sz="1000" dirty="0" smtClean="0">
              <a:solidFill>
                <a:schemeClr val="bg1"/>
              </a:solidFill>
            </a:endParaRPr>
          </a:p>
          <a:p>
            <a:endParaRPr lang="pt-BR" altLang="en-US" sz="1000" dirty="0" smtClean="0">
              <a:solidFill>
                <a:schemeClr val="bg1"/>
              </a:solidFill>
            </a:endParaRPr>
          </a:p>
          <a:p>
            <a:endParaRPr lang="pt-BR" altLang="en-US" sz="1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5" y="195486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9"/>
              </a:rPr>
              <a:t>https://</a:t>
            </a:r>
            <a:r>
              <a:rPr lang="en-US" sz="1000" dirty="0" smtClean="0">
                <a:hlinkClick r:id="rId9"/>
              </a:rPr>
              <a:t>www.youtube.com/watch?v=9HGW8NileWU</a:t>
            </a:r>
            <a:endParaRPr lang="en-US" sz="1000" dirty="0" smtClean="0"/>
          </a:p>
          <a:p>
            <a:r>
              <a:rPr lang="en-US" sz="1000" dirty="0">
                <a:hlinkClick r:id="rId10"/>
              </a:rPr>
              <a:t>https://</a:t>
            </a:r>
            <a:r>
              <a:rPr lang="en-US" sz="1000" dirty="0" smtClean="0">
                <a:hlinkClick r:id="rId10"/>
              </a:rPr>
              <a:t>www.youtube.com/watch?v=NFRk-1yq86Y&amp;t=461s</a:t>
            </a:r>
            <a:endParaRPr lang="en-US" sz="1000" dirty="0" smtClean="0"/>
          </a:p>
          <a:p>
            <a:r>
              <a:rPr lang="en-US" sz="1000" dirty="0">
                <a:hlinkClick r:id="rId11"/>
              </a:rPr>
              <a:t>https://</a:t>
            </a:r>
            <a:r>
              <a:rPr lang="en-US" sz="1000" dirty="0" smtClean="0">
                <a:hlinkClick r:id="rId11"/>
              </a:rPr>
              <a:t>www.youtube.com/watch?v=UGyCSI7MPhM&amp;t=346s</a:t>
            </a:r>
            <a:endParaRPr lang="en-US" sz="1000" dirty="0" smtClean="0"/>
          </a:p>
          <a:p>
            <a:r>
              <a:rPr lang="en-US" sz="1000" dirty="0">
                <a:hlinkClick r:id="rId12"/>
              </a:rPr>
              <a:t>http://www.iag.usp.br/spanet/?</a:t>
            </a:r>
            <a:r>
              <a:rPr lang="en-US" sz="1000" dirty="0" smtClean="0">
                <a:hlinkClick r:id="rId12"/>
              </a:rPr>
              <a:t>q=pt-br/em-dire%C3%A7%C3%A3o-ao-imageamento-do-horizonte-de-eventos-de-um-buraco-negro-eht</a:t>
            </a:r>
            <a:endParaRPr lang="en-US" sz="1000" dirty="0" smtClean="0"/>
          </a:p>
          <a:p>
            <a:r>
              <a:rPr lang="en-US" sz="1000" dirty="0">
                <a:hlinkClick r:id="rId13"/>
              </a:rPr>
              <a:t>http://mensageirosideral.blogfolha.uol.com.br/2017/04/10/astronomia-fotografando-um-buraco-negro</a:t>
            </a:r>
            <a:r>
              <a:rPr lang="en-US" sz="1000" dirty="0" smtClean="0">
                <a:hlinkClick r:id="rId13"/>
              </a:rPr>
              <a:t>/#_=_</a:t>
            </a:r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Obrigada</a:t>
            </a:r>
            <a:r>
              <a:rPr lang="en-US" dirty="0" smtClean="0"/>
              <a:t>!</a:t>
            </a:r>
            <a:endParaRPr lang="pt-BR" dirty="0"/>
          </a:p>
        </p:txBody>
      </p:sp>
      <p:pic>
        <p:nvPicPr>
          <p:cNvPr id="8194" name="Picture 2" descr="Resultado de imagem para wow do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59582"/>
            <a:ext cx="5238750" cy="3657600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 de Texto 17"/>
          <p:cNvSpPr txBox="1"/>
          <p:nvPr/>
        </p:nvSpPr>
        <p:spPr>
          <a:xfrm>
            <a:off x="107504" y="987574"/>
            <a:ext cx="6198870" cy="82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pt-BR" altLang="en-US" sz="1600" b="1" dirty="0">
                <a:solidFill>
                  <a:schemeClr val="bg1"/>
                </a:solidFill>
                <a:latin typeface="Letter Gothic Std" panose="020B0409020202030304" pitchFamily="49" charset="0"/>
              </a:rPr>
              <a:t>OBJETIVOS</a:t>
            </a:r>
            <a:r>
              <a:rPr lang="pt-BR" altLang="en-US" sz="1600" b="1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:</a:t>
            </a:r>
            <a:endParaRPr lang="pt-BR" altLang="en-US" sz="1600" b="1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altLang="en-US" sz="1600" b="1" dirty="0">
                <a:solidFill>
                  <a:schemeClr val="bg1"/>
                </a:solidFill>
                <a:latin typeface="Letter Gothic Std" panose="020B0409020202030304" pitchFamily="49" charset="0"/>
              </a:rPr>
              <a:t>Verificar a validade da Teoria da Relatividade.</a:t>
            </a:r>
            <a:endParaRPr lang="pt-BR" altLang="en-US" sz="1600" b="1" dirty="0">
              <a:solidFill>
                <a:schemeClr val="bg1"/>
              </a:solidFill>
              <a:latin typeface="Letter Gothic Std" panose="020B0409020202030304" pitchFamily="49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altLang="en-US" sz="1600" b="1" dirty="0">
                <a:solidFill>
                  <a:schemeClr val="bg1"/>
                </a:solidFill>
                <a:latin typeface="Letter Gothic Std" panose="020B0409020202030304" pitchFamily="49" charset="0"/>
              </a:rPr>
              <a:t>Entender a dinâmica do disco de </a:t>
            </a:r>
            <a:r>
              <a:rPr lang="pt-BR" altLang="en-US" sz="1600" b="1" dirty="0" err="1">
                <a:solidFill>
                  <a:schemeClr val="bg1"/>
                </a:solidFill>
                <a:latin typeface="Letter Gothic Std" panose="020B0409020202030304" pitchFamily="49" charset="0"/>
              </a:rPr>
              <a:t>acreção</a:t>
            </a:r>
            <a:r>
              <a:rPr lang="pt-BR" altLang="en-US" sz="1600" b="1" dirty="0">
                <a:solidFill>
                  <a:schemeClr val="bg1"/>
                </a:solidFill>
                <a:latin typeface="Letter Gothic Std" panose="020B0409020202030304" pitchFamily="49" charset="0"/>
              </a:rPr>
              <a:t>.	</a:t>
            </a:r>
            <a:endParaRPr lang="pt-BR" altLang="en-US" sz="1600" b="1" dirty="0">
              <a:solidFill>
                <a:schemeClr val="bg1"/>
              </a:solidFill>
              <a:latin typeface="Letter Gothic Std" panose="020B0409020202030304" pitchFamily="49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0" y="-15240"/>
            <a:ext cx="9144000" cy="91556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EVENT HORIZON TELESCOPE</a:t>
            </a:r>
            <a:endParaRPr 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8" b="19634"/>
          <a:stretch>
            <a:fillRect/>
          </a:stretch>
        </p:blipFill>
        <p:spPr bwMode="auto">
          <a:xfrm>
            <a:off x="-36512" y="-23439"/>
            <a:ext cx="5112568" cy="9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 de Texto 17"/>
          <p:cNvSpPr txBox="1"/>
          <p:nvPr/>
        </p:nvSpPr>
        <p:spPr>
          <a:xfrm>
            <a:off x="107504" y="1995686"/>
            <a:ext cx="29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pt-BR" altLang="en-US" sz="1600" b="1" dirty="0" smtClean="0">
                <a:solidFill>
                  <a:schemeClr val="bg1"/>
                </a:solidFill>
                <a:latin typeface="Letter Gothic Std" panose="020B0409020202030304" pitchFamily="49" charset="0"/>
              </a:rPr>
              <a:t>OBJETOS DE ESTUDO:</a:t>
            </a:r>
            <a:r>
              <a:rPr lang="pt-BR" altLang="en-US" sz="1600" dirty="0">
                <a:solidFill>
                  <a:schemeClr val="bg1"/>
                </a:solidFill>
                <a:latin typeface="Letter Gothic Std" panose="020B0409020202030304" pitchFamily="49" charset="0"/>
              </a:rPr>
              <a:t>	</a:t>
            </a:r>
            <a:endParaRPr lang="pt-BR" altLang="en-US" sz="1600" dirty="0" smtClean="0">
              <a:solidFill>
                <a:schemeClr val="bg1"/>
              </a:solidFill>
              <a:latin typeface="Letter Gothic Std" panose="020B0409020202030304" pitchFamily="49" charset="0"/>
            </a:endParaRPr>
          </a:p>
        </p:txBody>
      </p:sp>
      <p:pic>
        <p:nvPicPr>
          <p:cNvPr id="1026" name="Picture 2" descr="https://upload.wikimedia.org/wikipedia/commons/thumb/1/1f/The_halo_of_galaxy_Messier_87.jpg/800px-The_halo_of_galaxy_Messier_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92" y="2782884"/>
            <a:ext cx="2279496" cy="22794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Resultado de imag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68" y="2782884"/>
            <a:ext cx="2279496" cy="227949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25019" y="233424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M87*</a:t>
            </a:r>
            <a:endParaRPr lang="pt-BR" dirty="0"/>
          </a:p>
        </p:txBody>
      </p:sp>
      <p:sp>
        <p:nvSpPr>
          <p:cNvPr id="3" name="TextBox 2"/>
          <p:cNvSpPr txBox="1"/>
          <p:nvPr/>
        </p:nvSpPr>
        <p:spPr>
          <a:xfrm>
            <a:off x="4769908" y="233424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Sagittarius A*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O QUE É UM BURACO NEGRO?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449685"/>
            <a:ext cx="4742180" cy="4038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Possível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morte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uma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estrela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ea typeface="MS Gothic" panose="020B0609070205080204" pitchFamily="49" charset="-128"/>
                <a:cs typeface="Consolas" panose="020B0609020204030204" pitchFamily="49" charset="0"/>
              </a:rPr>
              <a:t>.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anose="020B0409020202030304" pitchFamily="49" charset="0"/>
              <a:ea typeface="MS Gothic" panose="020B0609070205080204" pitchFamily="49" charset="-128"/>
              <a:cs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4374" y="2169765"/>
            <a:ext cx="6558280" cy="4038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Região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 do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espaço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onde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nem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 a luz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escapa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tter Gothic Std" panose="020B0409020202030304" pitchFamily="49" charset="0"/>
                <a:cs typeface="Consolas" panose="020B0609020204030204" pitchFamily="49" charset="0"/>
              </a:rPr>
              <a:t>.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tter Gothic Std" panose="020B0409020202030304" pitchFamily="49" charset="0"/>
              <a:cs typeface="Consolas" panose="020B06090202040302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uturism.com/wp-content/uploads/2014/01/f34b7c2f-63f3-4e4d-8c68-1bff8a13bc40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b="7487"/>
          <a:stretch>
            <a:fillRect/>
          </a:stretch>
        </p:blipFill>
        <p:spPr bwMode="auto">
          <a:xfrm>
            <a:off x="1722884" y="51470"/>
            <a:ext cx="5698232" cy="4728003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8499" y="4748540"/>
            <a:ext cx="3567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O 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ciclo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 de 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vida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 de 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uma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estrela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. (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concepçao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artística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)</a:t>
            </a:r>
            <a:endParaRPr lang="en-US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nsolas" panose="020B0609020204030204" pitchFamily="49" charset="0"/>
            </a:endParaRPr>
          </a:p>
          <a:p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Fonte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: www.futurism.com</a:t>
            </a:r>
            <a:endParaRPr lang="pt-BR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nsolas" panose="020B06090202040302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VELOCIDADE DE ESCAPE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03420" y="1059580"/>
            <a:ext cx="2133600" cy="585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</a:t>
            </a:r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40.320 km/h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Apollo 17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r="10126"/>
          <a:stretch>
            <a:fillRect/>
          </a:stretch>
        </p:blipFill>
        <p:spPr bwMode="auto">
          <a:xfrm>
            <a:off x="2699792" y="1823510"/>
            <a:ext cx="3032102" cy="2116392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210003" y="1059581"/>
            <a:ext cx="2011680" cy="585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LUA</a:t>
            </a:r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8.000 km/h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https://spaceflight.nasa.gov/gallery/images/apollo/apollo17/lores/s72-548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38" y="1795324"/>
            <a:ext cx="2179438" cy="2999657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008" y="4794980"/>
            <a:ext cx="2443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Foguete Saturn512, missão Apollo 17</a:t>
            </a:r>
            <a:endParaRPr lang="pt-BR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162509" y="3952617"/>
            <a:ext cx="21066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Módulo lunar, missão Apollo 17</a:t>
            </a:r>
            <a:endParaRPr lang="pt-BR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436704" y="1059582"/>
            <a:ext cx="2133600" cy="585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BURACO NEGRO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Vel. da luz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 descr="Resultado de imagem para gargantua interstell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23510"/>
            <a:ext cx="2982691" cy="1684344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6418913" y="3517121"/>
            <a:ext cx="2169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Buraco negro (concepção artística)</a:t>
            </a:r>
            <a:endParaRPr lang="pt-BR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  <p:bldP spid="12" grpId="0"/>
      <p:bldP spid="9" grpId="1"/>
      <p:bldP spid="9" grpId="2"/>
      <p:bldP spid="9" grpId="3"/>
      <p:bldP spid="9" grpId="4"/>
      <p:bldP spid="15" grpId="2"/>
      <p:bldP spid="15" grpId="3"/>
      <p:bldP spid="15" grpId="4"/>
      <p:bldP spid="15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ESTRUTURA DE UM BURACO NEGRO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28047" r="2508" b="4315"/>
          <a:stretch>
            <a:fillRect/>
          </a:stretch>
        </p:blipFill>
        <p:spPr>
          <a:xfrm>
            <a:off x="142578" y="956080"/>
            <a:ext cx="3312368" cy="3807848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3727055" y="2593236"/>
            <a:ext cx="2133600" cy="341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Disco de </a:t>
            </a:r>
            <a:r>
              <a:rPr lang="pt-BR" sz="1600" b="1" dirty="0" err="1" smtClean="0">
                <a:solidFill>
                  <a:schemeClr val="bg1"/>
                </a:solidFill>
              </a:rPr>
              <a:t>acreção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727055" y="3547776"/>
            <a:ext cx="2621280" cy="585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Horizonte de eventos</a:t>
            </a:r>
            <a:endParaRPr lang="pt-BR" sz="1600" b="1" dirty="0" smtClean="0">
              <a:solidFill>
                <a:schemeClr val="bg1"/>
              </a:solidFill>
            </a:endParaRPr>
          </a:p>
          <a:p>
            <a:r>
              <a:rPr lang="pt-BR" sz="1600" b="1" dirty="0" smtClean="0">
                <a:solidFill>
                  <a:schemeClr val="bg1"/>
                </a:solidFill>
              </a:rPr>
              <a:t>(ponto sem retorno)</a:t>
            </a:r>
            <a:endParaRPr lang="pt-BR" sz="1600" b="1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793582" y="4594651"/>
            <a:ext cx="1767840" cy="341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Singularidade</a:t>
            </a:r>
            <a:endParaRPr lang="pt-BR" sz="1600" b="1" dirty="0" smtClean="0">
              <a:solidFill>
                <a:schemeClr val="bg1"/>
              </a:solidFill>
            </a:endParaRPr>
          </a:p>
        </p:txBody>
      </p:sp>
      <p:pic>
        <p:nvPicPr>
          <p:cNvPr id="5122" name="Picture 2" descr="Resultado de imagem para black hole structur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6827" y="956080"/>
            <a:ext cx="2743200" cy="205740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486544" y="4763928"/>
            <a:ext cx="262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Concepção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artística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 de </a:t>
            </a:r>
            <a:r>
              <a:rPr lang="en-US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buraco</a:t>
            </a: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 negro.</a:t>
            </a:r>
            <a:endParaRPr lang="en-US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nsolas" panose="020B0609020204030204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nsolas" panose="020B0609020204030204" pitchFamily="49" charset="0"/>
              </a:rPr>
              <a:t>Fonte: www.nasa.gov</a:t>
            </a:r>
            <a:endParaRPr lang="en-US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nsolas" panose="020B0609020204030204" pitchFamily="49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2627784" y="2787774"/>
            <a:ext cx="1152128" cy="107989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>
            <a:off x="1979712" y="3840163"/>
            <a:ext cx="1813869" cy="2923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9" idx="1"/>
          </p:cNvCxnSpPr>
          <p:nvPr/>
        </p:nvCxnSpPr>
        <p:spPr>
          <a:xfrm flipH="1" flipV="1">
            <a:off x="1798762" y="4134456"/>
            <a:ext cx="1994820" cy="631377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BURACO NEGRO - ANALOGIA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0" name="Picture 2" descr="http://stronggravity.eu/files/public-outreach/black-hole-diagram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79" y="987574"/>
            <a:ext cx="7357042" cy="4104456"/>
          </a:xfrm>
          <a:prstGeom prst="rect">
            <a:avLst/>
          </a:prstGeom>
          <a:noFill/>
          <a:ln w="38100">
            <a:solidFill>
              <a:srgbClr val="11121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5566"/>
          </a:xfrm>
          <a:prstGeom prst="rect">
            <a:avLst/>
          </a:prstGeom>
          <a:solidFill>
            <a:srgbClr val="1D183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BURACOS NEGROS PELA RELATIVIDADE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098" name="Picture 2" descr="image from sciencenews.or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56343"/>
            <a:ext cx="4622895" cy="3647655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general relativity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1618"/>
            <a:ext cx="3826396" cy="3826396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FF0000"/>
      </a:accent1>
      <a:accent2>
        <a:srgbClr val="FFC000"/>
      </a:accent2>
      <a:accent3>
        <a:srgbClr val="92D050"/>
      </a:accent3>
      <a:accent4>
        <a:srgbClr val="00B050"/>
      </a:accent4>
      <a:accent5>
        <a:srgbClr val="00B0F0"/>
      </a:accent5>
      <a:accent6>
        <a:srgbClr val="0070C0"/>
      </a:accent6>
      <a:hlink>
        <a:srgbClr val="FFFFFF"/>
      </a:hlink>
      <a:folHlink>
        <a:srgbClr val="F2F2F2"/>
      </a:folHlink>
    </a:clrScheme>
    <a:fontScheme name="Custom 2">
      <a:majorFont>
        <a:latin typeface="Courier New"/>
        <a:ea typeface=""/>
        <a:cs typeface=""/>
      </a:majorFont>
      <a:minorFont>
        <a:latin typeface="Letter Gothic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4110</Words>
  <Application>WPS Presentation</Application>
  <PresentationFormat>On-screen Show (16:9)</PresentationFormat>
  <Paragraphs>238</Paragraphs>
  <Slides>26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Arial</vt:lpstr>
      <vt:lpstr>SimSun</vt:lpstr>
      <vt:lpstr>Wingdings</vt:lpstr>
      <vt:lpstr>Orator Std</vt:lpstr>
      <vt:lpstr>Liberation Mono</vt:lpstr>
      <vt:lpstr>Letter Gothic Std</vt:lpstr>
      <vt:lpstr>Courier New</vt:lpstr>
      <vt:lpstr>MS Gothic</vt:lpstr>
      <vt:lpstr>Consolas</vt:lpstr>
      <vt:lpstr>Microsoft YaHei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Obrigada!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</dc:creator>
  <cp:lastModifiedBy>Observatório</cp:lastModifiedBy>
  <cp:revision>50</cp:revision>
  <dcterms:created xsi:type="dcterms:W3CDTF">2017-05-07T01:54:00Z</dcterms:created>
  <dcterms:modified xsi:type="dcterms:W3CDTF">2017-05-13T23:51:09Z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1046-10.2.0.5820</vt:lpwstr>
  </property>
</Properties>
</file>