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7" r:id="rId5"/>
    <p:sldId id="259" r:id="rId6"/>
    <p:sldId id="260" r:id="rId7"/>
    <p:sldId id="27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CE4F2-4633-480D-A2B6-3D8F15E08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9611EC-9486-49F8-AD6D-20F2DC6A1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82D359-F077-487F-81AC-5EF9A641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652EE4-38EC-4947-91EA-939687B3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48808C-6953-4662-8314-F796FE0A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6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1587C-0A82-4CB9-A505-16FE047D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BA7671-0DFE-4A9D-8142-2808D2BC3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3642D8-19DF-48E7-84E5-54CE3214B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CEFA49-4837-4991-9B8D-8AF6E4E4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79AA7D-7002-4E8F-87AF-63F5937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0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3FE6A8-D098-4A4F-AF01-FD76AFAEC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266B8B-B2A9-4C6E-A795-C7AF471C5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9B3670-6C2E-48BD-80F2-48CD841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9BC1B1-0550-40DE-B052-5556886D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B73C78-5FD4-4708-9BF6-66118C48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1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51049-9F87-47A2-8F31-1E6F3373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FC63E2-2C20-42BF-B841-A4C17C4B5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907A7F-33FE-4FD9-B284-D750C92A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603CE0-B683-4B3F-9DCA-E392FD10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6B86CB-873C-4BAB-BE2E-0FF38456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EB369-6EB3-48E3-BBB5-1A2BFE4F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7E41E1-218D-4B6A-8879-70A4C599D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E3916B-7300-4FE6-B3D7-9A9D58EF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DC9D6D-371E-4082-A218-AC02328C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D59BEF-5A80-424B-A0FC-DC7909CF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9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B5096-D4DF-4B80-9385-5089CBBC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292AF3-22D6-4DD1-BF74-122F71226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EDAAC4-00C1-48F5-A19A-7F240C9D8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E185D5-248C-481C-A3FD-8ED073C3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7FCEE-D805-4C5F-814B-BEF1C7E5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60AA7C-0B9F-4F33-9488-F9226E9F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89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EA262-81F0-4780-8248-2A2073C1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22F7CC-924C-4294-973F-CD8FC0ED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ADE574-FB38-48E8-97DB-F0F647028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E97F09-DF46-4DF5-AEAB-0FF34528C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73A7979-77EF-436A-9808-238335A3E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E81FC7-9943-456B-BFF9-A5B62BE4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30F07A-E01F-434A-BE62-0CCE44D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6793348-57BE-48CF-98CB-E1EC4CD4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0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52E34-A50A-4D9F-81E9-283EB2E3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AEF0E3A-9AD4-4328-B381-3074A5CE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670B5A-3DC6-4A7D-AECF-229E1EF1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D4009B-3570-4335-86FC-50A2AF5A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C67B3D-47FD-4690-9C34-2C58040C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882F97-D5AD-4D9C-8F3B-167E80A5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DEF5CC-A540-4EF5-8381-803A4396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0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2988D-6F8F-443D-8293-85FFBE2E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0A049E-36DA-4CBF-A6A4-71FD8569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64E2F-5AE1-4979-A2E3-3A98859C9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6D36D4-2C1A-403F-9180-C4C71EC9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E26BEA-6A37-40BB-AF77-E559AF1F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A02D04-BBAA-4A79-99D4-303D606D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5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6BAF0-023A-46AC-A43D-3C962BEB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6291FEA-2A50-4E69-9A1C-5CABDDBCF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522117-D4CB-4195-975C-373B4D691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0BD7BB-68CB-4CD4-AE29-DD5C4226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0FF50D-5E37-4D45-B07B-2A7CA0F6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5C5E9A-4B95-41C2-9237-F7C3387A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8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2E2A3F-7D86-4FEC-9051-66207078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AEBD63-779D-4432-A071-227527BE1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B267E0-3AED-42FF-8086-2B01D89EB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A4C5-903C-4FA2-850E-490D58141647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C61C4E-C707-46BE-BA1E-895F51388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815312-5B3E-4A4A-B452-B44E546F8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5EF77-CC10-4652-A550-195152CC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ta carinae">
            <a:extLst>
              <a:ext uri="{FF2B5EF4-FFF2-40B4-BE49-F238E27FC236}">
                <a16:creationId xmlns:a16="http://schemas.microsoft.com/office/drawing/2014/main" id="{E3BF4B80-3B1D-498E-BF91-FD9C0BD33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7090"/>
          <a:stretch/>
        </p:blipFill>
        <p:spPr bwMode="auto">
          <a:xfrm>
            <a:off x="1883229" y="99674"/>
            <a:ext cx="8381388" cy="675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BF02C5-0B17-4C67-BFCA-5DBA3214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5" y="123331"/>
            <a:ext cx="2965165" cy="15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D459B2EE-4860-4381-81E3-4176518C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44940" y="0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5878951-936E-40EF-BD9B-3307731200B1}"/>
              </a:ext>
            </a:extLst>
          </p:cNvPr>
          <p:cNvSpPr/>
          <p:nvPr/>
        </p:nvSpPr>
        <p:spPr>
          <a:xfrm>
            <a:off x="8632383" y="1252304"/>
            <a:ext cx="4055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Century Gothic" pitchFamily="34" charset="0"/>
              </a:rPr>
              <a:t>Observatório Dietrich Schiel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13D09E4-5281-4C43-B38A-63D851596B20}"/>
              </a:ext>
            </a:extLst>
          </p:cNvPr>
          <p:cNvSpPr/>
          <p:nvPr/>
        </p:nvSpPr>
        <p:spPr>
          <a:xfrm>
            <a:off x="-33073" y="1922306"/>
            <a:ext cx="122139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Eta Carinae </a:t>
            </a:r>
          </a:p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estrela que vai explodir “amanhã”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3FEFAD-BB24-42D5-A20D-C5BFFFAC426A}"/>
              </a:ext>
            </a:extLst>
          </p:cNvPr>
          <p:cNvSpPr txBox="1"/>
          <p:nvPr/>
        </p:nvSpPr>
        <p:spPr>
          <a:xfrm>
            <a:off x="2859314" y="62992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Giovana C. Bertolino – gcb.024@gmail.com</a:t>
            </a:r>
          </a:p>
        </p:txBody>
      </p:sp>
    </p:spTree>
    <p:extLst>
      <p:ext uri="{BB962C8B-B14F-4D97-AF65-F5344CB8AC3E}">
        <p14:creationId xmlns:p14="http://schemas.microsoft.com/office/powerpoint/2010/main" val="12485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m para estrela gigante vermelha">
            <a:extLst>
              <a:ext uri="{FF2B5EF4-FFF2-40B4-BE49-F238E27FC236}">
                <a16:creationId xmlns:a16="http://schemas.microsoft.com/office/drawing/2014/main" id="{F20CD4DD-6B30-403C-AF74-AFBE48A27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5" t="16177" b="18345"/>
          <a:stretch/>
        </p:blipFill>
        <p:spPr bwMode="auto">
          <a:xfrm>
            <a:off x="290289" y="805183"/>
            <a:ext cx="6662054" cy="592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12647B8-A19A-4950-A35A-68B1F53C1622}"/>
              </a:ext>
            </a:extLst>
          </p:cNvPr>
          <p:cNvSpPr/>
          <p:nvPr/>
        </p:nvSpPr>
        <p:spPr>
          <a:xfrm>
            <a:off x="-14509" y="-1306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Tamanho de Eta Carinae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DEEAF1-15EC-4375-AE61-BC484A0B7D0F}"/>
              </a:ext>
            </a:extLst>
          </p:cNvPr>
          <p:cNvSpPr txBox="1"/>
          <p:nvPr/>
        </p:nvSpPr>
        <p:spPr>
          <a:xfrm>
            <a:off x="7082972" y="1660060"/>
            <a:ext cx="478971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Não se sabe seu tamanho exato.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De 85 – 195 </a:t>
            </a:r>
            <a:r>
              <a:rPr lang="pt-BR" sz="2800" i="1" dirty="0">
                <a:solidFill>
                  <a:schemeClr val="bg1"/>
                </a:solidFill>
              </a:rPr>
              <a:t>R</a:t>
            </a:r>
            <a:r>
              <a:rPr lang="pt-BR" sz="2800" baseline="-25000" dirty="0">
                <a:solidFill>
                  <a:schemeClr val="bg1"/>
                </a:solidFill>
              </a:rPr>
              <a:t>☉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288187-84C2-4926-8C2D-959F1E6EB072}"/>
              </a:ext>
            </a:extLst>
          </p:cNvPr>
          <p:cNvSpPr txBox="1"/>
          <p:nvPr/>
        </p:nvSpPr>
        <p:spPr>
          <a:xfrm>
            <a:off x="7082972" y="4442630"/>
            <a:ext cx="4513943" cy="671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i="1" dirty="0">
                <a:solidFill>
                  <a:schemeClr val="bg1"/>
                </a:solidFill>
              </a:rPr>
              <a:t>R</a:t>
            </a:r>
            <a:r>
              <a:rPr lang="pt-BR" sz="2800" baseline="-25000" dirty="0">
                <a:solidFill>
                  <a:schemeClr val="bg1"/>
                </a:solidFill>
              </a:rPr>
              <a:t>☉</a:t>
            </a:r>
            <a:r>
              <a:rPr lang="pt-BR" sz="2800" dirty="0">
                <a:solidFill>
                  <a:schemeClr val="bg1"/>
                </a:solidFill>
              </a:rPr>
              <a:t> = 690.000 Km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16092B1-57C5-4968-90D6-6E618FA65348}"/>
              </a:ext>
            </a:extLst>
          </p:cNvPr>
          <p:cNvSpPr txBox="1"/>
          <p:nvPr/>
        </p:nvSpPr>
        <p:spPr>
          <a:xfrm>
            <a:off x="7082972" y="5345362"/>
            <a:ext cx="4789714" cy="13181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Seu raio pode ser mais de 50 milhões de km</a:t>
            </a:r>
            <a:endParaRPr lang="pt-BR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4">
            <a:extLst>
              <a:ext uri="{FF2B5EF4-FFF2-40B4-BE49-F238E27FC236}">
                <a16:creationId xmlns:a16="http://schemas.microsoft.com/office/drawing/2014/main" id="{969704AA-EC28-4609-9783-10C4A509B4CF}"/>
              </a:ext>
            </a:extLst>
          </p:cNvPr>
          <p:cNvGrpSpPr>
            <a:grpSpLocks/>
          </p:cNvGrpSpPr>
          <p:nvPr/>
        </p:nvGrpSpPr>
        <p:grpSpPr bwMode="auto">
          <a:xfrm>
            <a:off x="9289143" y="6161316"/>
            <a:ext cx="457200" cy="609600"/>
            <a:chOff x="4032" y="3600"/>
            <a:chExt cx="288" cy="384"/>
          </a:xfrm>
        </p:grpSpPr>
        <p:sp>
          <p:nvSpPr>
            <p:cNvPr id="6" name="Oval 101">
              <a:extLst>
                <a:ext uri="{FF2B5EF4-FFF2-40B4-BE49-F238E27FC236}">
                  <a16:creationId xmlns:a16="http://schemas.microsoft.com/office/drawing/2014/main" id="{6A5E68D9-B832-4DAE-B03C-15DB381AF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792"/>
              <a:ext cx="192" cy="1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7" name="Rectangle 129">
              <a:extLst>
                <a:ext uri="{FF2B5EF4-FFF2-40B4-BE49-F238E27FC236}">
                  <a16:creationId xmlns:a16="http://schemas.microsoft.com/office/drawing/2014/main" id="{0ED813FD-5748-4676-A344-5C1286C70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600"/>
              <a:ext cx="288" cy="192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8" name="Group 143">
            <a:extLst>
              <a:ext uri="{FF2B5EF4-FFF2-40B4-BE49-F238E27FC236}">
                <a16:creationId xmlns:a16="http://schemas.microsoft.com/office/drawing/2014/main" id="{B4C0374E-3FEE-4F92-A620-5E650FCD4BA8}"/>
              </a:ext>
            </a:extLst>
          </p:cNvPr>
          <p:cNvGrpSpPr>
            <a:grpSpLocks/>
          </p:cNvGrpSpPr>
          <p:nvPr/>
        </p:nvGrpSpPr>
        <p:grpSpPr bwMode="auto">
          <a:xfrm>
            <a:off x="6360878" y="4970700"/>
            <a:ext cx="533400" cy="1800228"/>
            <a:chOff x="3120" y="2922"/>
            <a:chExt cx="336" cy="1134"/>
          </a:xfrm>
        </p:grpSpPr>
        <p:sp>
          <p:nvSpPr>
            <p:cNvPr id="9" name="Oval 33">
              <a:extLst>
                <a:ext uri="{FF2B5EF4-FFF2-40B4-BE49-F238E27FC236}">
                  <a16:creationId xmlns:a16="http://schemas.microsoft.com/office/drawing/2014/main" id="{08F3466D-29E2-453B-AC86-3D4774AF4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720"/>
              <a:ext cx="336" cy="3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0" name="Rectangle 131">
              <a:extLst>
                <a:ext uri="{FF2B5EF4-FFF2-40B4-BE49-F238E27FC236}">
                  <a16:creationId xmlns:a16="http://schemas.microsoft.com/office/drawing/2014/main" id="{B0B770B6-0D8E-4B0E-B5EB-2E252B0A2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2922"/>
              <a:ext cx="288" cy="768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1" name="Group 142">
            <a:extLst>
              <a:ext uri="{FF2B5EF4-FFF2-40B4-BE49-F238E27FC236}">
                <a16:creationId xmlns:a16="http://schemas.microsoft.com/office/drawing/2014/main" id="{E7E6BD0B-15F0-4D4D-B829-613AA3959A84}"/>
              </a:ext>
            </a:extLst>
          </p:cNvPr>
          <p:cNvGrpSpPr>
            <a:grpSpLocks/>
          </p:cNvGrpSpPr>
          <p:nvPr/>
        </p:nvGrpSpPr>
        <p:grpSpPr bwMode="auto">
          <a:xfrm>
            <a:off x="4800598" y="3861256"/>
            <a:ext cx="762000" cy="2924176"/>
            <a:chOff x="2448" y="2286"/>
            <a:chExt cx="480" cy="1842"/>
          </a:xfrm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8336C279-8C4C-4A0E-96E2-4F215F9E0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648"/>
              <a:ext cx="480" cy="48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3" name="Rectangle 132">
              <a:extLst>
                <a:ext uri="{FF2B5EF4-FFF2-40B4-BE49-F238E27FC236}">
                  <a16:creationId xmlns:a16="http://schemas.microsoft.com/office/drawing/2014/main" id="{D0CA6BFC-DCB4-4806-959B-0AC03E58E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86"/>
              <a:ext cx="288" cy="13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4" name="Group 141">
            <a:extLst>
              <a:ext uri="{FF2B5EF4-FFF2-40B4-BE49-F238E27FC236}">
                <a16:creationId xmlns:a16="http://schemas.microsoft.com/office/drawing/2014/main" id="{7973D431-57FE-4F87-8CEC-C799D396851D}"/>
              </a:ext>
            </a:extLst>
          </p:cNvPr>
          <p:cNvGrpSpPr>
            <a:grpSpLocks/>
          </p:cNvGrpSpPr>
          <p:nvPr/>
        </p:nvGrpSpPr>
        <p:grpSpPr bwMode="auto">
          <a:xfrm>
            <a:off x="2786742" y="2289857"/>
            <a:ext cx="1143000" cy="4510088"/>
            <a:chOff x="1536" y="1383"/>
            <a:chExt cx="720" cy="2841"/>
          </a:xfrm>
        </p:grpSpPr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340F0E53-C6FD-4925-8137-40CCE6730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552"/>
              <a:ext cx="720" cy="67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6" name="Rectangle 133">
              <a:extLst>
                <a:ext uri="{FF2B5EF4-FFF2-40B4-BE49-F238E27FC236}">
                  <a16:creationId xmlns:a16="http://schemas.microsoft.com/office/drawing/2014/main" id="{EEB8D621-8014-48D6-8632-15E7BB239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1383"/>
              <a:ext cx="288" cy="216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7" name="Group 140">
            <a:extLst>
              <a:ext uri="{FF2B5EF4-FFF2-40B4-BE49-F238E27FC236}">
                <a16:creationId xmlns:a16="http://schemas.microsoft.com/office/drawing/2014/main" id="{98946B93-CF01-4AB2-899C-EF5EEF1720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76200"/>
            <a:ext cx="1524000" cy="6781800"/>
            <a:chOff x="384" y="48"/>
            <a:chExt cx="960" cy="4272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5DEE8F54-AA52-4BBE-9999-F3551E044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456"/>
              <a:ext cx="960" cy="864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9" name="Rectangle 127">
              <a:extLst>
                <a:ext uri="{FF2B5EF4-FFF2-40B4-BE49-F238E27FC236}">
                  <a16:creationId xmlns:a16="http://schemas.microsoft.com/office/drawing/2014/main" id="{7ACC1B94-389F-4353-A9CF-B5260A7E6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84"/>
              <a:ext cx="288" cy="3072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0" name="Text Box 134">
              <a:extLst>
                <a:ext uri="{FF2B5EF4-FFF2-40B4-BE49-F238E27FC236}">
                  <a16:creationId xmlns:a16="http://schemas.microsoft.com/office/drawing/2014/main" id="{286B1D29-C56A-445B-8710-769BA1509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3620">
              <a:off x="240" y="816"/>
              <a:ext cx="18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 dirty="0">
                  <a:solidFill>
                    <a:srgbClr val="CC00CC"/>
                  </a:solidFill>
                </a:rPr>
                <a:t>5 milhões x L</a:t>
              </a:r>
              <a:r>
                <a:rPr lang="en-US" altLang="pt-BR" sz="2400" dirty="0">
                  <a:solidFill>
                    <a:srgbClr val="CC00CC"/>
                  </a:solidFill>
                  <a:sym typeface="Wingdings" panose="05000000000000000000" pitchFamily="2" charset="2"/>
                </a:rPr>
                <a:t></a:t>
              </a:r>
            </a:p>
          </p:txBody>
        </p:sp>
      </p:grpSp>
      <p:grpSp>
        <p:nvGrpSpPr>
          <p:cNvPr id="21" name="Group 139">
            <a:extLst>
              <a:ext uri="{FF2B5EF4-FFF2-40B4-BE49-F238E27FC236}">
                <a16:creationId xmlns:a16="http://schemas.microsoft.com/office/drawing/2014/main" id="{7E0045AC-4C66-4990-8380-50410ADA4EA5}"/>
              </a:ext>
            </a:extLst>
          </p:cNvPr>
          <p:cNvGrpSpPr>
            <a:grpSpLocks/>
          </p:cNvGrpSpPr>
          <p:nvPr/>
        </p:nvGrpSpPr>
        <p:grpSpPr bwMode="auto">
          <a:xfrm>
            <a:off x="7834532" y="1562555"/>
            <a:ext cx="460375" cy="5222875"/>
            <a:chOff x="3646" y="718"/>
            <a:chExt cx="290" cy="3290"/>
          </a:xfrm>
        </p:grpSpPr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AA767692-0888-41A0-8384-746A34C64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68"/>
              <a:ext cx="240" cy="240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3" name="Rectangle 130">
              <a:extLst>
                <a:ext uri="{FF2B5EF4-FFF2-40B4-BE49-F238E27FC236}">
                  <a16:creationId xmlns:a16="http://schemas.microsoft.com/office/drawing/2014/main" id="{56038815-E9F8-416B-966A-147E63728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504"/>
              <a:ext cx="288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4" name="Text Box 135">
              <a:extLst>
                <a:ext uri="{FF2B5EF4-FFF2-40B4-BE49-F238E27FC236}">
                  <a16:creationId xmlns:a16="http://schemas.microsoft.com/office/drawing/2014/main" id="{C54283EE-1BE9-445C-BBD7-020FB6E69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398" y="1966"/>
              <a:ext cx="27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 dirty="0">
                  <a:solidFill>
                    <a:srgbClr val="FFFF99"/>
                  </a:solidFill>
                </a:rPr>
                <a:t>1 L</a:t>
              </a:r>
              <a:r>
                <a:rPr lang="en-US" altLang="pt-BR" sz="2400" dirty="0">
                  <a:solidFill>
                    <a:srgbClr val="FFFF99"/>
                  </a:solidFill>
                  <a:sym typeface="Wingdings" panose="05000000000000000000" pitchFamily="2" charset="2"/>
                </a:rPr>
                <a:t></a:t>
              </a:r>
              <a:r>
                <a:rPr lang="en-US" altLang="pt-BR" sz="2400" dirty="0">
                  <a:solidFill>
                    <a:srgbClr val="FFFF99"/>
                  </a:solidFill>
                </a:rPr>
                <a:t> =</a:t>
              </a:r>
              <a:r>
                <a:rPr lang="en-US" altLang="pt-BR" sz="2400" b="0" dirty="0">
                  <a:solidFill>
                    <a:srgbClr val="FFFF99"/>
                  </a:solidFill>
                </a:rPr>
                <a:t> </a:t>
              </a:r>
              <a:r>
                <a:rPr lang="en-US" altLang="pt-BR" sz="2400" dirty="0">
                  <a:solidFill>
                    <a:srgbClr val="FFFF99"/>
                  </a:solidFill>
                </a:rPr>
                <a:t>40 Bi. megatons/s</a:t>
              </a:r>
            </a:p>
          </p:txBody>
        </p:sp>
      </p:grpSp>
      <p:grpSp>
        <p:nvGrpSpPr>
          <p:cNvPr id="25" name="Group 145">
            <a:extLst>
              <a:ext uri="{FF2B5EF4-FFF2-40B4-BE49-F238E27FC236}">
                <a16:creationId xmlns:a16="http://schemas.microsoft.com/office/drawing/2014/main" id="{C3EFFD61-D24F-43DB-9FCC-B8F775FCA9E4}"/>
              </a:ext>
            </a:extLst>
          </p:cNvPr>
          <p:cNvGrpSpPr>
            <a:grpSpLocks/>
          </p:cNvGrpSpPr>
          <p:nvPr/>
        </p:nvGrpSpPr>
        <p:grpSpPr bwMode="auto">
          <a:xfrm>
            <a:off x="10900225" y="3494316"/>
            <a:ext cx="457200" cy="3276600"/>
            <a:chOff x="4416" y="1872"/>
            <a:chExt cx="288" cy="2064"/>
          </a:xfrm>
        </p:grpSpPr>
        <p:sp>
          <p:nvSpPr>
            <p:cNvPr id="26" name="Oval 45">
              <a:extLst>
                <a:ext uri="{FF2B5EF4-FFF2-40B4-BE49-F238E27FC236}">
                  <a16:creationId xmlns:a16="http://schemas.microsoft.com/office/drawing/2014/main" id="{8F866667-08F4-43FF-8D11-E487F61A8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7" name="Rectangle 128">
              <a:extLst>
                <a:ext uri="{FF2B5EF4-FFF2-40B4-BE49-F238E27FC236}">
                  <a16:creationId xmlns:a16="http://schemas.microsoft.com/office/drawing/2014/main" id="{047C6E04-C68E-4050-AA37-DB3B69915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744"/>
              <a:ext cx="288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8" name="Text Box 137">
              <a:extLst>
                <a:ext uri="{FF2B5EF4-FFF2-40B4-BE49-F238E27FC236}">
                  <a16:creationId xmlns:a16="http://schemas.microsoft.com/office/drawing/2014/main" id="{FB2DFDF1-A386-42D2-9AC4-0159311AA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3620">
              <a:off x="3648" y="2640"/>
              <a:ext cx="18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>
                  <a:solidFill>
                    <a:srgbClr val="FF3300"/>
                  </a:solidFill>
                </a:rPr>
                <a:t>1/10 000 </a:t>
              </a:r>
              <a:r>
                <a:rPr lang="en-US" altLang="pt-BR" sz="2400">
                  <a:solidFill>
                    <a:schemeClr val="tx2"/>
                  </a:solidFill>
                  <a:sym typeface="Wingdings" panose="05000000000000000000" pitchFamily="2" charset="2"/>
                </a:rPr>
                <a:t> x </a:t>
              </a:r>
              <a:r>
                <a:rPr lang="en-US" altLang="pt-BR" sz="2400">
                  <a:solidFill>
                    <a:schemeClr val="tx2"/>
                  </a:solidFill>
                </a:rPr>
                <a:t>L</a:t>
              </a:r>
              <a:r>
                <a:rPr lang="en-US" altLang="pt-BR" sz="2400">
                  <a:solidFill>
                    <a:schemeClr val="tx2"/>
                  </a:solidFill>
                  <a:sym typeface="Wingdings" panose="05000000000000000000" pitchFamily="2" charset="2"/>
                </a:rPr>
                <a:t></a:t>
              </a:r>
              <a:r>
                <a:rPr lang="en-US" altLang="pt-BR" sz="2400">
                  <a:solidFill>
                    <a:srgbClr val="CC00CC"/>
                  </a:solidFill>
                </a:rPr>
                <a:t> </a:t>
              </a:r>
            </a:p>
          </p:txBody>
        </p:sp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F5E2EC07-AE56-4A92-88B6-34E97408D552}"/>
              </a:ext>
            </a:extLst>
          </p:cNvPr>
          <p:cNvSpPr/>
          <p:nvPr/>
        </p:nvSpPr>
        <p:spPr>
          <a:xfrm>
            <a:off x="-14509" y="-1306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Luminosidade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50F8BCF-7F41-4D69-AAB4-8C804062973A}"/>
              </a:ext>
            </a:extLst>
          </p:cNvPr>
          <p:cNvSpPr txBox="1"/>
          <p:nvPr/>
        </p:nvSpPr>
        <p:spPr>
          <a:xfrm>
            <a:off x="2018866" y="1079615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Eta Carinae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6A3AF6-7832-4566-B60D-CECE54AEA130}"/>
              </a:ext>
            </a:extLst>
          </p:cNvPr>
          <p:cNvSpPr txBox="1"/>
          <p:nvPr/>
        </p:nvSpPr>
        <p:spPr>
          <a:xfrm>
            <a:off x="6900426" y="2094788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21420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3A510B24-5992-4D10-AE66-9424EAD43D09}"/>
              </a:ext>
            </a:extLst>
          </p:cNvPr>
          <p:cNvGrpSpPr>
            <a:grpSpLocks/>
          </p:cNvGrpSpPr>
          <p:nvPr/>
        </p:nvGrpSpPr>
        <p:grpSpPr bwMode="auto">
          <a:xfrm>
            <a:off x="797457" y="2137693"/>
            <a:ext cx="1524000" cy="4567240"/>
            <a:chOff x="384" y="1443"/>
            <a:chExt cx="960" cy="2877"/>
          </a:xfrm>
        </p:grpSpPr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B2E7BD30-F2BD-489C-BAC8-E829A3B9A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3285"/>
              <a:ext cx="288" cy="14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6" name="Text Box 24">
              <a:extLst>
                <a:ext uri="{FF2B5EF4-FFF2-40B4-BE49-F238E27FC236}">
                  <a16:creationId xmlns:a16="http://schemas.microsoft.com/office/drawing/2014/main" id="{62C4C74D-31EB-44DC-8993-33FA34793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196380">
              <a:off x="-30" y="2211"/>
              <a:ext cx="18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 dirty="0">
                  <a:solidFill>
                    <a:srgbClr val="CC00CC"/>
                  </a:solidFill>
                </a:rPr>
                <a:t>3 milhões anos</a:t>
              </a:r>
              <a:endParaRPr lang="en-US" altLang="pt-BR" sz="2400" dirty="0">
                <a:solidFill>
                  <a:schemeClr val="tx2"/>
                </a:solidFill>
                <a:sym typeface="Wingdings" panose="05000000000000000000" pitchFamily="2" charset="2"/>
              </a:endParaRPr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D528643E-2B4D-4A29-BB1D-ED9E6A0A8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456"/>
              <a:ext cx="960" cy="864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35E2EC04-B4D7-479D-86EC-B14476FEAA46}"/>
              </a:ext>
            </a:extLst>
          </p:cNvPr>
          <p:cNvGrpSpPr>
            <a:grpSpLocks/>
          </p:cNvGrpSpPr>
          <p:nvPr/>
        </p:nvGrpSpPr>
        <p:grpSpPr bwMode="auto">
          <a:xfrm>
            <a:off x="3297779" y="5138069"/>
            <a:ext cx="1143000" cy="1566864"/>
            <a:chOff x="1536" y="3237"/>
            <a:chExt cx="720" cy="987"/>
          </a:xfrm>
        </p:grpSpPr>
        <p:sp>
          <p:nvSpPr>
            <p:cNvPr id="9" name="Rectangle 23">
              <a:extLst>
                <a:ext uri="{FF2B5EF4-FFF2-40B4-BE49-F238E27FC236}">
                  <a16:creationId xmlns:a16="http://schemas.microsoft.com/office/drawing/2014/main" id="{23610B73-1215-4517-8104-940127E26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3237"/>
              <a:ext cx="288" cy="2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51BCC4C3-1150-4AA1-A62D-7762A9CBC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552"/>
              <a:ext cx="720" cy="67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1" name="Group 38">
            <a:extLst>
              <a:ext uri="{FF2B5EF4-FFF2-40B4-BE49-F238E27FC236}">
                <a16:creationId xmlns:a16="http://schemas.microsoft.com/office/drawing/2014/main" id="{2036D7C3-8528-4071-8C18-CCA7CD6BE045}"/>
              </a:ext>
            </a:extLst>
          </p:cNvPr>
          <p:cNvGrpSpPr>
            <a:grpSpLocks/>
          </p:cNvGrpSpPr>
          <p:nvPr/>
        </p:nvGrpSpPr>
        <p:grpSpPr bwMode="auto">
          <a:xfrm>
            <a:off x="5145485" y="4590381"/>
            <a:ext cx="762000" cy="2114552"/>
            <a:chOff x="2448" y="2796"/>
            <a:chExt cx="480" cy="1332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65DBFAC5-0F1E-4D46-9FA5-595AB509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796"/>
              <a:ext cx="288" cy="81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F0084DCC-F80D-44D9-A1CE-5341674D1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648"/>
              <a:ext cx="480" cy="48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4" name="Group 39">
            <a:extLst>
              <a:ext uri="{FF2B5EF4-FFF2-40B4-BE49-F238E27FC236}">
                <a16:creationId xmlns:a16="http://schemas.microsoft.com/office/drawing/2014/main" id="{E7CBFB56-EE33-4F8B-B1ED-C9B77F6DCD24}"/>
              </a:ext>
            </a:extLst>
          </p:cNvPr>
          <p:cNvGrpSpPr>
            <a:grpSpLocks/>
          </p:cNvGrpSpPr>
          <p:nvPr/>
        </p:nvGrpSpPr>
        <p:grpSpPr bwMode="auto">
          <a:xfrm>
            <a:off x="6665210" y="3852865"/>
            <a:ext cx="533400" cy="2852740"/>
            <a:chOff x="3120" y="2259"/>
            <a:chExt cx="336" cy="1797"/>
          </a:xfrm>
        </p:grpSpPr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E54AFFF2-74A2-4009-BECE-74416EDCC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2259"/>
              <a:ext cx="288" cy="144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63B36E41-AD30-4A84-8097-8EC045D56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720"/>
              <a:ext cx="336" cy="3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17" name="Group 42">
            <a:extLst>
              <a:ext uri="{FF2B5EF4-FFF2-40B4-BE49-F238E27FC236}">
                <a16:creationId xmlns:a16="http://schemas.microsoft.com/office/drawing/2014/main" id="{2F6B9AFB-08B2-4606-844C-0A7D21CDC207}"/>
              </a:ext>
            </a:extLst>
          </p:cNvPr>
          <p:cNvGrpSpPr>
            <a:grpSpLocks/>
          </p:cNvGrpSpPr>
          <p:nvPr/>
        </p:nvGrpSpPr>
        <p:grpSpPr bwMode="auto">
          <a:xfrm>
            <a:off x="10559102" y="762000"/>
            <a:ext cx="838200" cy="5943600"/>
            <a:chOff x="4416" y="192"/>
            <a:chExt cx="528" cy="3744"/>
          </a:xfrm>
        </p:grpSpPr>
        <p:sp>
          <p:nvSpPr>
            <p:cNvPr id="18" name="Text Box 26">
              <a:extLst>
                <a:ext uri="{FF2B5EF4-FFF2-40B4-BE49-F238E27FC236}">
                  <a16:creationId xmlns:a16="http://schemas.microsoft.com/office/drawing/2014/main" id="{78F7CF76-85AA-4D69-8F8B-FE4763179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3620">
              <a:off x="3888" y="960"/>
              <a:ext cx="18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 dirty="0">
                  <a:solidFill>
                    <a:srgbClr val="FF3300"/>
                  </a:solidFill>
                </a:rPr>
                <a:t>10 trilhões anos</a:t>
              </a:r>
              <a:r>
                <a:rPr lang="en-US" altLang="pt-BR" sz="2400" dirty="0">
                  <a:solidFill>
                    <a:srgbClr val="CC00CC"/>
                  </a:solidFill>
                </a:rPr>
                <a:t> </a:t>
              </a:r>
            </a:p>
          </p:txBody>
        </p:sp>
        <p:grpSp>
          <p:nvGrpSpPr>
            <p:cNvPr id="19" name="Group 41">
              <a:extLst>
                <a:ext uri="{FF2B5EF4-FFF2-40B4-BE49-F238E27FC236}">
                  <a16:creationId xmlns:a16="http://schemas.microsoft.com/office/drawing/2014/main" id="{9879D263-5A8B-4881-81A6-5F40AC1BB8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405"/>
              <a:ext cx="288" cy="3531"/>
              <a:chOff x="4416" y="405"/>
              <a:chExt cx="288" cy="3531"/>
            </a:xfrm>
          </p:grpSpPr>
          <p:sp>
            <p:nvSpPr>
              <p:cNvPr id="20" name="Rectangle 27">
                <a:extLst>
                  <a:ext uri="{FF2B5EF4-FFF2-40B4-BE49-F238E27FC236}">
                    <a16:creationId xmlns:a16="http://schemas.microsoft.com/office/drawing/2014/main" id="{1E0F5EB1-E89C-4CEC-9EC4-C77BBBCF5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405"/>
                <a:ext cx="288" cy="340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21" name="Oval 18">
                <a:extLst>
                  <a:ext uri="{FF2B5EF4-FFF2-40B4-BE49-F238E27FC236}">
                    <a16:creationId xmlns:a16="http://schemas.microsoft.com/office/drawing/2014/main" id="{F596F33F-46E0-473C-88BA-9C76E01C6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384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6784E301-2006-4FE3-81DD-38C9673BCC1A}"/>
              </a:ext>
            </a:extLst>
          </p:cNvPr>
          <p:cNvGrpSpPr>
            <a:grpSpLocks/>
          </p:cNvGrpSpPr>
          <p:nvPr/>
        </p:nvGrpSpPr>
        <p:grpSpPr bwMode="auto">
          <a:xfrm>
            <a:off x="9062421" y="2014539"/>
            <a:ext cx="457200" cy="4691064"/>
            <a:chOff x="4041" y="1029"/>
            <a:chExt cx="288" cy="2955"/>
          </a:xfrm>
        </p:grpSpPr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C57ABA85-105A-482D-82BA-40AA9267D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1029"/>
              <a:ext cx="288" cy="273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4D38B35A-0631-4E17-A63B-ECA808ADB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792"/>
              <a:ext cx="192" cy="19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6059AFC6-F29A-4314-9D38-7C318673A6C6}"/>
              </a:ext>
            </a:extLst>
          </p:cNvPr>
          <p:cNvSpPr/>
          <p:nvPr/>
        </p:nvSpPr>
        <p:spPr>
          <a:xfrm>
            <a:off x="-14509" y="-1306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Tempo de Vida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ADF35D6-BE12-435D-AE38-D50418703A8F}"/>
              </a:ext>
            </a:extLst>
          </p:cNvPr>
          <p:cNvSpPr txBox="1"/>
          <p:nvPr/>
        </p:nvSpPr>
        <p:spPr>
          <a:xfrm>
            <a:off x="353662" y="2370520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Eta Carinae</a:t>
            </a:r>
          </a:p>
        </p:txBody>
      </p:sp>
      <p:grpSp>
        <p:nvGrpSpPr>
          <p:cNvPr id="27" name="Group 34">
            <a:extLst>
              <a:ext uri="{FF2B5EF4-FFF2-40B4-BE49-F238E27FC236}">
                <a16:creationId xmlns:a16="http://schemas.microsoft.com/office/drawing/2014/main" id="{4665B440-16EB-4C24-B036-0722C9AF7691}"/>
              </a:ext>
            </a:extLst>
          </p:cNvPr>
          <p:cNvGrpSpPr>
            <a:grpSpLocks/>
          </p:cNvGrpSpPr>
          <p:nvPr/>
        </p:nvGrpSpPr>
        <p:grpSpPr bwMode="auto">
          <a:xfrm>
            <a:off x="7927184" y="-1059529"/>
            <a:ext cx="457200" cy="7732713"/>
            <a:chOff x="3648" y="-863"/>
            <a:chExt cx="288" cy="4871"/>
          </a:xfrm>
        </p:grpSpPr>
        <p:sp>
          <p:nvSpPr>
            <p:cNvPr id="28" name="Oval 16">
              <a:extLst>
                <a:ext uri="{FF2B5EF4-FFF2-40B4-BE49-F238E27FC236}">
                  <a16:creationId xmlns:a16="http://schemas.microsoft.com/office/drawing/2014/main" id="{F85A1926-49CE-4EFE-9E9C-957163C98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68"/>
              <a:ext cx="240" cy="240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C2215A0C-7A98-4F6E-8E9F-AB1E13260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872"/>
              <a:ext cx="288" cy="187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0" name="Text Box 30">
              <a:extLst>
                <a:ext uri="{FF2B5EF4-FFF2-40B4-BE49-F238E27FC236}">
                  <a16:creationId xmlns:a16="http://schemas.microsoft.com/office/drawing/2014/main" id="{A9ACB2DA-5BD7-491A-8DB6-238B5423A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400" y="385"/>
              <a:ext cx="27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pt-BR" sz="2400" dirty="0">
                  <a:solidFill>
                    <a:srgbClr val="FFFF99"/>
                  </a:solidFill>
                  <a:sym typeface="Wingdings" panose="05000000000000000000" pitchFamily="2" charset="2"/>
                </a:rPr>
                <a:t></a:t>
              </a:r>
              <a:r>
                <a:rPr lang="en-US" altLang="pt-BR" sz="2400" dirty="0">
                  <a:solidFill>
                    <a:srgbClr val="FFFF99"/>
                  </a:solidFill>
                </a:rPr>
                <a:t> = 12 B. anos</a:t>
              </a: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242A8EA-6C98-4767-A387-1B6E70B8B9B6}"/>
              </a:ext>
            </a:extLst>
          </p:cNvPr>
          <p:cNvSpPr txBox="1"/>
          <p:nvPr/>
        </p:nvSpPr>
        <p:spPr>
          <a:xfrm>
            <a:off x="6822281" y="941956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17921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AE15B1D-9869-40ED-B4AB-D7E6AB0E80B6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Porque Eta Carinae ficou famosa?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EF3076-146D-46BF-B124-AC4CB725B6AB}"/>
              </a:ext>
            </a:extLst>
          </p:cNvPr>
          <p:cNvSpPr txBox="1"/>
          <p:nvPr/>
        </p:nvSpPr>
        <p:spPr>
          <a:xfrm>
            <a:off x="1088571" y="1930400"/>
            <a:ext cx="10014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Ela sobreviveu a uma explosão equivalente a uma supernova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Foi vista durante o dia ! E teve seu brilho equiparado ao de Sirius, a estrela mais brilhante do céu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Foi muito observada após sua descoberta</a:t>
            </a:r>
          </a:p>
        </p:txBody>
      </p:sp>
    </p:spTree>
    <p:extLst>
      <p:ext uri="{BB962C8B-B14F-4D97-AF65-F5344CB8AC3E}">
        <p14:creationId xmlns:p14="http://schemas.microsoft.com/office/powerpoint/2010/main" val="10506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49909FE-9E17-42DD-92DF-133C9055BEFC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Uma estrela variável 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E7DB94-6C61-47CB-8FB9-659F13171DB5}"/>
              </a:ext>
            </a:extLst>
          </p:cNvPr>
          <p:cNvSpPr txBox="1"/>
          <p:nvPr/>
        </p:nvSpPr>
        <p:spPr>
          <a:xfrm>
            <a:off x="333833" y="1030514"/>
            <a:ext cx="43252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estrela variável</a:t>
            </a:r>
            <a:r>
              <a:rPr lang="pt-BR" sz="2800" dirty="0">
                <a:solidFill>
                  <a:schemeClr val="bg1"/>
                </a:solidFill>
              </a:rPr>
              <a:t> é uma estrela cuja luminosidade varia em uma escala de tempo menor que 100 anos. </a:t>
            </a:r>
          </a:p>
        </p:txBody>
      </p:sp>
      <p:pic>
        <p:nvPicPr>
          <p:cNvPr id="1026" name="Picture 2" descr="http://www.astro.iag.usp.br/~damineli/aug_newp.jpg">
            <a:extLst>
              <a:ext uri="{FF2B5EF4-FFF2-40B4-BE49-F238E27FC236}">
                <a16:creationId xmlns:a16="http://schemas.microsoft.com/office/drawing/2014/main" id="{CC2C0C9C-B79A-44E1-85EA-53F97E62E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49" y="1250954"/>
            <a:ext cx="3609893" cy="45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A967956-934C-4561-94DC-0BADD04C5543}"/>
              </a:ext>
            </a:extLst>
          </p:cNvPr>
          <p:cNvSpPr txBox="1"/>
          <p:nvPr/>
        </p:nvSpPr>
        <p:spPr>
          <a:xfrm>
            <a:off x="6899048" y="5805718"/>
            <a:ext cx="36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Augusto Damineli</a:t>
            </a:r>
          </a:p>
        </p:txBody>
      </p:sp>
    </p:spTree>
    <p:extLst>
      <p:ext uri="{BB962C8B-B14F-4D97-AF65-F5344CB8AC3E}">
        <p14:creationId xmlns:p14="http://schemas.microsoft.com/office/powerpoint/2010/main" val="867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897B6E-5A3A-4974-A98C-3A5133C7DA22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Uma estrela variável 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F10977-F7F4-4DDA-B35D-1854177D7400}"/>
              </a:ext>
            </a:extLst>
          </p:cNvPr>
          <p:cNvSpPr txBox="1"/>
          <p:nvPr/>
        </p:nvSpPr>
        <p:spPr>
          <a:xfrm>
            <a:off x="333833" y="1030514"/>
            <a:ext cx="57476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1603 – 1677: </a:t>
            </a:r>
            <a:r>
              <a:rPr lang="pt-BR" sz="2800" dirty="0">
                <a:solidFill>
                  <a:schemeClr val="bg1"/>
                </a:solidFill>
              </a:rPr>
              <a:t>magnitude 4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1685 – 89: </a:t>
            </a:r>
            <a:r>
              <a:rPr lang="pt-BR" sz="2800" dirty="0">
                <a:solidFill>
                  <a:schemeClr val="bg1"/>
                </a:solidFill>
              </a:rPr>
              <a:t>magnitude 4 para 2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1800 – 22: </a:t>
            </a:r>
            <a:r>
              <a:rPr lang="pt-BR" sz="2800" dirty="0">
                <a:solidFill>
                  <a:schemeClr val="bg1"/>
                </a:solidFill>
              </a:rPr>
              <a:t>magnitude 6 para 2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1827: </a:t>
            </a:r>
            <a:r>
              <a:rPr lang="pt-BR" sz="2800" dirty="0">
                <a:solidFill>
                  <a:schemeClr val="bg1"/>
                </a:solidFill>
              </a:rPr>
              <a:t>magnitude 1 para 2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1838: </a:t>
            </a:r>
            <a:r>
              <a:rPr lang="pt-BR" sz="2800" dirty="0">
                <a:solidFill>
                  <a:schemeClr val="bg1"/>
                </a:solidFill>
              </a:rPr>
              <a:t>magnitude 0,2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1843: </a:t>
            </a:r>
            <a:r>
              <a:rPr lang="pt-BR" sz="2800" dirty="0">
                <a:solidFill>
                  <a:schemeClr val="bg1"/>
                </a:solidFill>
              </a:rPr>
              <a:t>magnitude -1 para 1,8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1870: </a:t>
            </a:r>
            <a:r>
              <a:rPr lang="pt-BR" sz="2800" dirty="0">
                <a:solidFill>
                  <a:schemeClr val="bg1"/>
                </a:solidFill>
              </a:rPr>
              <a:t>magnitude 8 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1887 – 90: </a:t>
            </a:r>
            <a:r>
              <a:rPr lang="pt-BR" sz="2800" dirty="0">
                <a:solidFill>
                  <a:schemeClr val="bg1"/>
                </a:solidFill>
              </a:rPr>
              <a:t>magnitude 6,5 para 8 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D828CBE9-A8BE-47DA-825E-BC689564DF02}"/>
              </a:ext>
            </a:extLst>
          </p:cNvPr>
          <p:cNvSpPr/>
          <p:nvPr/>
        </p:nvSpPr>
        <p:spPr>
          <a:xfrm>
            <a:off x="7402286" y="1364343"/>
            <a:ext cx="928914" cy="4746171"/>
          </a:xfrm>
          <a:prstGeom prst="upArrow">
            <a:avLst>
              <a:gd name="adj1" fmla="val 50000"/>
              <a:gd name="adj2" fmla="val 104688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55615C-4CA2-48BD-8400-E8B794EE45C6}"/>
              </a:ext>
            </a:extLst>
          </p:cNvPr>
          <p:cNvSpPr txBox="1"/>
          <p:nvPr/>
        </p:nvSpPr>
        <p:spPr>
          <a:xfrm>
            <a:off x="6489266" y="905747"/>
            <a:ext cx="246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magnitude</a:t>
            </a: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F9EE9375-7DAB-49D9-865F-A3E00F9D8250}"/>
              </a:ext>
            </a:extLst>
          </p:cNvPr>
          <p:cNvSpPr/>
          <p:nvPr/>
        </p:nvSpPr>
        <p:spPr>
          <a:xfrm rot="10800000">
            <a:off x="9651995" y="1428967"/>
            <a:ext cx="928914" cy="4746171"/>
          </a:xfrm>
          <a:prstGeom prst="upArrow">
            <a:avLst>
              <a:gd name="adj1" fmla="val 50000"/>
              <a:gd name="adj2" fmla="val 12812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A521A3-228C-40CC-A833-AA501DE8DF20}"/>
              </a:ext>
            </a:extLst>
          </p:cNvPr>
          <p:cNvSpPr txBox="1"/>
          <p:nvPr/>
        </p:nvSpPr>
        <p:spPr>
          <a:xfrm>
            <a:off x="8882082" y="6175138"/>
            <a:ext cx="246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brilho</a:t>
            </a:r>
          </a:p>
        </p:txBody>
      </p:sp>
    </p:spTree>
    <p:extLst>
      <p:ext uri="{BB962C8B-B14F-4D97-AF65-F5344CB8AC3E}">
        <p14:creationId xmlns:p14="http://schemas.microsoft.com/office/powerpoint/2010/main" val="34851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F51E668-CF8D-4B0E-8DA3-BE72E32B672F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1843: Uma supernova impostora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DF7CA1-045D-4EC8-8B40-72F2DDBA3902}"/>
              </a:ext>
            </a:extLst>
          </p:cNvPr>
          <p:cNvSpPr txBox="1"/>
          <p:nvPr/>
        </p:nvSpPr>
        <p:spPr>
          <a:xfrm>
            <a:off x="333833" y="943430"/>
            <a:ext cx="52396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Ejetou o equivalente a 10 massas solares de uma única vez!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Isso gerou uma nuvem de poeira 500x maior que o sistema solar!</a:t>
            </a: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Se igualou a Sirius em brilho no céu </a:t>
            </a:r>
          </a:p>
        </p:txBody>
      </p:sp>
      <p:pic>
        <p:nvPicPr>
          <p:cNvPr id="2050" name="Picture 2" descr="Resultado de imagem para eta carinae">
            <a:extLst>
              <a:ext uri="{FF2B5EF4-FFF2-40B4-BE49-F238E27FC236}">
                <a16:creationId xmlns:a16="http://schemas.microsoft.com/office/drawing/2014/main" id="{E67882AF-1459-44C6-802F-D3D44C417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/>
          <a:stretch/>
        </p:blipFill>
        <p:spPr bwMode="auto">
          <a:xfrm>
            <a:off x="6081491" y="943430"/>
            <a:ext cx="5181600" cy="592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23CA4AE-1273-4FB1-A4C4-C35C7E6BE2FA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Nebulosa do Homúnculo </a:t>
            </a:r>
          </a:p>
        </p:txBody>
      </p:sp>
      <p:pic>
        <p:nvPicPr>
          <p:cNvPr id="3074" name="Picture 2" descr="Resultado de imagem para eta carinae">
            <a:extLst>
              <a:ext uri="{FF2B5EF4-FFF2-40B4-BE49-F238E27FC236}">
                <a16:creationId xmlns:a16="http://schemas.microsoft.com/office/drawing/2014/main" id="{DB2169CD-F5C8-4692-85DF-A44A1879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11" y="813031"/>
            <a:ext cx="8059959" cy="60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6C4F41B-269B-4BC2-986A-10852806FDF2}"/>
              </a:ext>
            </a:extLst>
          </p:cNvPr>
          <p:cNvCxnSpPr/>
          <p:nvPr/>
        </p:nvCxnSpPr>
        <p:spPr>
          <a:xfrm flipV="1">
            <a:off x="3497943" y="1640114"/>
            <a:ext cx="2583547" cy="2090057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6DE67F5-A539-462E-A6AD-0A130336714D}"/>
              </a:ext>
            </a:extLst>
          </p:cNvPr>
          <p:cNvCxnSpPr/>
          <p:nvPr/>
        </p:nvCxnSpPr>
        <p:spPr>
          <a:xfrm flipV="1">
            <a:off x="7939314" y="1973943"/>
            <a:ext cx="827315" cy="4499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1575D59-F579-4667-B7D1-E458EF6F349B}"/>
              </a:ext>
            </a:extLst>
          </p:cNvPr>
          <p:cNvCxnSpPr/>
          <p:nvPr/>
        </p:nvCxnSpPr>
        <p:spPr>
          <a:xfrm flipH="1" flipV="1">
            <a:off x="2235200" y="5021943"/>
            <a:ext cx="551543" cy="5080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EAA1E1-B174-41EC-9DA2-CD08A7BCF33B}"/>
              </a:ext>
            </a:extLst>
          </p:cNvPr>
          <p:cNvSpPr txBox="1"/>
          <p:nvPr/>
        </p:nvSpPr>
        <p:spPr>
          <a:xfrm rot="19202417">
            <a:off x="2625754" y="2246414"/>
            <a:ext cx="360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500x o Sistema Solar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E80412-2BF6-4E67-AE7D-32DA37081F7B}"/>
              </a:ext>
            </a:extLst>
          </p:cNvPr>
          <p:cNvSpPr txBox="1"/>
          <p:nvPr/>
        </p:nvSpPr>
        <p:spPr>
          <a:xfrm>
            <a:off x="8306523" y="1320862"/>
            <a:ext cx="360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Nebulosa do Homúnculo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Ejetada em 1843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59EBEE-6780-4895-86F5-CBB07F0E847D}"/>
              </a:ext>
            </a:extLst>
          </p:cNvPr>
          <p:cNvSpPr txBox="1"/>
          <p:nvPr/>
        </p:nvSpPr>
        <p:spPr>
          <a:xfrm>
            <a:off x="-111950" y="4089206"/>
            <a:ext cx="360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Resquícios de um evento mais antigo!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1CD8578-332B-4B9D-AF3E-CE5632791C4E}"/>
              </a:ext>
            </a:extLst>
          </p:cNvPr>
          <p:cNvCxnSpPr/>
          <p:nvPr/>
        </p:nvCxnSpPr>
        <p:spPr>
          <a:xfrm>
            <a:off x="6357257" y="3813404"/>
            <a:ext cx="1582057" cy="6424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5DAA871-9174-4AA7-BB90-04085E62DC01}"/>
              </a:ext>
            </a:extLst>
          </p:cNvPr>
          <p:cNvSpPr txBox="1"/>
          <p:nvPr/>
        </p:nvSpPr>
        <p:spPr>
          <a:xfrm>
            <a:off x="7939314" y="4134645"/>
            <a:ext cx="360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Estrela fica no meio do homúnculo</a:t>
            </a:r>
          </a:p>
        </p:txBody>
      </p:sp>
    </p:spTree>
    <p:extLst>
      <p:ext uri="{BB962C8B-B14F-4D97-AF65-F5344CB8AC3E}">
        <p14:creationId xmlns:p14="http://schemas.microsoft.com/office/powerpoint/2010/main" val="24975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58E858C-F973-4F99-B3A6-F46A5E7182D9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O espectro de Eta Carinae </a:t>
            </a:r>
          </a:p>
        </p:txBody>
      </p:sp>
      <p:pic>
        <p:nvPicPr>
          <p:cNvPr id="5122" name="Picture 2" descr="Hubble composite of Eta Carinae, montage showing a spectrum against an actual image of the Homunculus Nebula">
            <a:extLst>
              <a:ext uri="{FF2B5EF4-FFF2-40B4-BE49-F238E27FC236}">
                <a16:creationId xmlns:a16="http://schemas.microsoft.com/office/drawing/2014/main" id="{3A9C5F93-8FF1-4171-9151-1677E1414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b="5879"/>
          <a:stretch/>
        </p:blipFill>
        <p:spPr bwMode="auto">
          <a:xfrm>
            <a:off x="1683657" y="908816"/>
            <a:ext cx="8331200" cy="557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C:\Usuarios\Damineli\pronex\Etanew1.tif">
            <a:extLst>
              <a:ext uri="{FF2B5EF4-FFF2-40B4-BE49-F238E27FC236}">
                <a16:creationId xmlns:a16="http://schemas.microsoft.com/office/drawing/2014/main" id="{719F54E0-4A30-4225-98CD-5DB12D34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44"/>
            <a:ext cx="7420131" cy="63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D29736B1-CAB3-436D-B8CF-E84865121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532" y="2261745"/>
            <a:ext cx="487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sz="2800" dirty="0">
                <a:solidFill>
                  <a:srgbClr val="66CCFF"/>
                </a:solidFill>
              </a:rPr>
              <a:t>Nitrogênio &gt;&gt; Solar</a:t>
            </a:r>
            <a:endParaRPr lang="en-US" altLang="pt-BR" sz="1400" dirty="0"/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77085D2C-2A53-4C36-B702-20917B7F8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532" y="3246620"/>
            <a:ext cx="487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sz="2800" dirty="0">
                <a:solidFill>
                  <a:srgbClr val="FFCC00"/>
                </a:solidFill>
              </a:rPr>
              <a:t>Oxigênio &lt;&lt; Solar</a:t>
            </a:r>
            <a:endParaRPr lang="en-US" altLang="pt-BR" sz="2800" dirty="0"/>
          </a:p>
        </p:txBody>
      </p:sp>
    </p:spTree>
    <p:extLst>
      <p:ext uri="{BB962C8B-B14F-4D97-AF65-F5344CB8AC3E}">
        <p14:creationId xmlns:p14="http://schemas.microsoft.com/office/powerpoint/2010/main" val="26005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D134-AD38-497A-9D0B-377140383D4B}"/>
              </a:ext>
            </a:extLst>
          </p:cNvPr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Onde fica Eta Carinae ? </a:t>
            </a:r>
            <a:endParaRPr lang="pt-BR" sz="5400" cap="none" spc="0" dirty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026" name="Picture 2" descr="Ficheiro:Artist's impression of the Milky Way (updated - annotated).jpg">
            <a:extLst>
              <a:ext uri="{FF2B5EF4-FFF2-40B4-BE49-F238E27FC236}">
                <a16:creationId xmlns:a16="http://schemas.microsoft.com/office/drawing/2014/main" id="{601153EF-B29A-4366-A5E0-8EA692A3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9" y="879929"/>
            <a:ext cx="5978071" cy="59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5B05D3-1740-4688-A4B4-EA8A9A82B87C}"/>
              </a:ext>
            </a:extLst>
          </p:cNvPr>
          <p:cNvSpPr txBox="1"/>
          <p:nvPr/>
        </p:nvSpPr>
        <p:spPr>
          <a:xfrm>
            <a:off x="6879771" y="1683657"/>
            <a:ext cx="4586515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Situa – se na Via Láctea </a:t>
            </a: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 Há 7.500 anos – luz de distância do Sistema Solar   </a:t>
            </a:r>
          </a:p>
        </p:txBody>
      </p:sp>
    </p:spTree>
    <p:extLst>
      <p:ext uri="{BB962C8B-B14F-4D97-AF65-F5344CB8AC3E}">
        <p14:creationId xmlns:p14="http://schemas.microsoft.com/office/powerpoint/2010/main" val="32690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468B404-2B4F-444B-A020-F4B485C4F5EC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Eta Carinae um sistema binário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9949325-CAA2-4103-A0E1-B7C493C48A8A}"/>
              </a:ext>
            </a:extLst>
          </p:cNvPr>
          <p:cNvSpPr txBox="1"/>
          <p:nvPr/>
        </p:nvSpPr>
        <p:spPr>
          <a:xfrm>
            <a:off x="0" y="908816"/>
            <a:ext cx="38317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Alterações no espectro em períodos regulares 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“Apagões“  - também em períodos regulares.   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Ciclo de 5,5 anos </a:t>
            </a:r>
          </a:p>
        </p:txBody>
      </p:sp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59576AFF-1FD7-4536-A0FE-BEEEE789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27" y="1544637"/>
            <a:ext cx="7815012" cy="46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F8229A-3A65-42EE-AB12-FFD088B3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2" t="13739" r="19048" b="6433"/>
          <a:stretch/>
        </p:blipFill>
        <p:spPr>
          <a:xfrm>
            <a:off x="1523998" y="794831"/>
            <a:ext cx="8781143" cy="606316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3605FD4-2E5B-435B-8235-965C37EDF1BB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Posição relativa entre as estrelas </a:t>
            </a:r>
          </a:p>
        </p:txBody>
      </p:sp>
    </p:spTree>
    <p:extLst>
      <p:ext uri="{BB962C8B-B14F-4D97-AF65-F5344CB8AC3E}">
        <p14:creationId xmlns:p14="http://schemas.microsoft.com/office/powerpoint/2010/main" val="7149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D71576-86AD-4476-850D-4EA43325C00E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Eta Carinae um sistema binário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916E8A-9895-404A-9E7C-B4649F246FBB}"/>
              </a:ext>
            </a:extLst>
          </p:cNvPr>
          <p:cNvSpPr txBox="1"/>
          <p:nvPr/>
        </p:nvSpPr>
        <p:spPr>
          <a:xfrm>
            <a:off x="246748" y="1933481"/>
            <a:ext cx="380274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A teoria de um sistema binário foi proposta em 1997 em um de seus apagões e confirmada em 2003.  </a:t>
            </a:r>
          </a:p>
        </p:txBody>
      </p:sp>
      <p:pic>
        <p:nvPicPr>
          <p:cNvPr id="9218" name="Picture 2" descr="Resultado de imagem para eta carinae">
            <a:extLst>
              <a:ext uri="{FF2B5EF4-FFF2-40B4-BE49-F238E27FC236}">
                <a16:creationId xmlns:a16="http://schemas.microsoft.com/office/drawing/2014/main" id="{24A1AAF5-7A84-40C8-AD8A-F75D2152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28" y="1730546"/>
            <a:ext cx="7619132" cy="36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monitores-temporario\silvia\etacar1-periastro.jpg">
            <a:extLst>
              <a:ext uri="{FF2B5EF4-FFF2-40B4-BE49-F238E27FC236}">
                <a16:creationId xmlns:a16="http://schemas.microsoft.com/office/drawing/2014/main" id="{A7EF2012-362B-439C-9B06-377F7127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84" y="1433058"/>
            <a:ext cx="6899730" cy="51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1284463D-AA9D-4438-A115-939A6A71C685}"/>
              </a:ext>
            </a:extLst>
          </p:cNvPr>
          <p:cNvCxnSpPr/>
          <p:nvPr/>
        </p:nvCxnSpPr>
        <p:spPr>
          <a:xfrm flipV="1">
            <a:off x="5486400" y="2322286"/>
            <a:ext cx="1132114" cy="5805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6A2EF88-12B6-44CC-8739-90F7F29D76E5}"/>
              </a:ext>
            </a:extLst>
          </p:cNvPr>
          <p:cNvCxnSpPr/>
          <p:nvPr/>
        </p:nvCxnSpPr>
        <p:spPr>
          <a:xfrm>
            <a:off x="6270171" y="4020457"/>
            <a:ext cx="696686" cy="5370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7C1CF4-8296-49C7-9605-A5BE3DB1231E}"/>
              </a:ext>
            </a:extLst>
          </p:cNvPr>
          <p:cNvSpPr txBox="1"/>
          <p:nvPr/>
        </p:nvSpPr>
        <p:spPr>
          <a:xfrm>
            <a:off x="6618514" y="2032665"/>
            <a:ext cx="360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Eta Carinae A – 100 M</a:t>
            </a:r>
            <a:r>
              <a:rPr lang="pt-BR" sz="2400" baseline="-25000" dirty="0">
                <a:solidFill>
                  <a:schemeClr val="bg1"/>
                </a:solidFill>
              </a:rPr>
              <a:t> ☉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B0F5FC-B479-4B6A-98B8-3A5161FEABFA}"/>
              </a:ext>
            </a:extLst>
          </p:cNvPr>
          <p:cNvSpPr txBox="1"/>
          <p:nvPr/>
        </p:nvSpPr>
        <p:spPr>
          <a:xfrm>
            <a:off x="6763657" y="4620063"/>
            <a:ext cx="360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Eta Carinae B – 30 M</a:t>
            </a:r>
            <a:r>
              <a:rPr lang="pt-BR" sz="2400" baseline="-25000" dirty="0">
                <a:solidFill>
                  <a:schemeClr val="bg1"/>
                </a:solidFill>
              </a:rPr>
              <a:t> ☉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7D487B9-A297-4F23-875E-04C4F7B71077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O Periastro </a:t>
            </a:r>
          </a:p>
        </p:txBody>
      </p:sp>
    </p:spTree>
    <p:extLst>
      <p:ext uri="{BB962C8B-B14F-4D97-AF65-F5344CB8AC3E}">
        <p14:creationId xmlns:p14="http://schemas.microsoft.com/office/powerpoint/2010/main" val="3618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AD7B899-F4A0-4A41-866A-ABBABCC2C804}"/>
              </a:ext>
            </a:extLst>
          </p:cNvPr>
          <p:cNvSpPr/>
          <p:nvPr/>
        </p:nvSpPr>
        <p:spPr>
          <a:xfrm>
            <a:off x="-14509" y="-1451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Simulação do movimento orbital </a:t>
            </a:r>
          </a:p>
        </p:txBody>
      </p:sp>
      <p:pic>
        <p:nvPicPr>
          <p:cNvPr id="5" name="Etaorbit">
            <a:hlinkClick r:id="" action="ppaction://media"/>
            <a:extLst>
              <a:ext uri="{FF2B5EF4-FFF2-40B4-BE49-F238E27FC236}">
                <a16:creationId xmlns:a16="http://schemas.microsoft.com/office/drawing/2014/main" id="{FC69D3FB-B56F-4343-AF5F-252712AD0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2" y="908816"/>
            <a:ext cx="7518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A1961C-38B4-48D6-B48F-A08BFB9AC039}"/>
              </a:ext>
            </a:extLst>
          </p:cNvPr>
          <p:cNvSpPr/>
          <p:nvPr/>
        </p:nvSpPr>
        <p:spPr>
          <a:xfrm>
            <a:off x="2538" y="-75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Gravidade X Calor </a:t>
            </a:r>
          </a:p>
        </p:txBody>
      </p:sp>
      <p:grpSp>
        <p:nvGrpSpPr>
          <p:cNvPr id="13" name="Grupo 8">
            <a:extLst>
              <a:ext uri="{FF2B5EF4-FFF2-40B4-BE49-F238E27FC236}">
                <a16:creationId xmlns:a16="http://schemas.microsoft.com/office/drawing/2014/main" id="{0545E291-BE6B-4733-ABDF-F7E45B332856}"/>
              </a:ext>
            </a:extLst>
          </p:cNvPr>
          <p:cNvGrpSpPr>
            <a:grpSpLocks noChangeAspect="1"/>
          </p:cNvGrpSpPr>
          <p:nvPr/>
        </p:nvGrpSpPr>
        <p:grpSpPr>
          <a:xfrm>
            <a:off x="657728" y="348349"/>
            <a:ext cx="6865257" cy="6594467"/>
            <a:chOff x="3074106" y="1070491"/>
            <a:chExt cx="1906596" cy="1831387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E93E77D6-FAD4-4703-9966-AE48EEE08C1A}"/>
                </a:ext>
              </a:extLst>
            </p:cNvPr>
            <p:cNvSpPr/>
            <p:nvPr/>
          </p:nvSpPr>
          <p:spPr bwMode="auto">
            <a:xfrm>
              <a:off x="3074106" y="1070491"/>
              <a:ext cx="1906596" cy="183138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FF0000">
                    <a:alpha val="8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6B4CF29-B11A-40A6-B3F3-095818E86E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71812" y="1446852"/>
              <a:ext cx="1104387" cy="1088645"/>
            </a:xfrm>
            <a:prstGeom prst="ellipse">
              <a:avLst/>
            </a:prstGeom>
            <a:gradFill>
              <a:gsLst>
                <a:gs pos="0">
                  <a:srgbClr val="FFC000">
                    <a:lumMod val="61000"/>
                    <a:lumOff val="39000"/>
                  </a:srgbClr>
                </a:gs>
                <a:gs pos="100000">
                  <a:schemeClr val="tx1">
                    <a:alpha val="0"/>
                  </a:schemeClr>
                </a:gs>
                <a:gs pos="96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Seta para baixo 12">
            <a:extLst>
              <a:ext uri="{FF2B5EF4-FFF2-40B4-BE49-F238E27FC236}">
                <a16:creationId xmlns:a16="http://schemas.microsoft.com/office/drawing/2014/main" id="{E40092AC-1576-4E78-9B32-CC5694BDFA73}"/>
              </a:ext>
            </a:extLst>
          </p:cNvPr>
          <p:cNvSpPr/>
          <p:nvPr/>
        </p:nvSpPr>
        <p:spPr bwMode="auto">
          <a:xfrm rot="2400000">
            <a:off x="2842932" y="4338210"/>
            <a:ext cx="484632" cy="807793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Seta para baixo 16">
            <a:extLst>
              <a:ext uri="{FF2B5EF4-FFF2-40B4-BE49-F238E27FC236}">
                <a16:creationId xmlns:a16="http://schemas.microsoft.com/office/drawing/2014/main" id="{6AD3BD6B-DC34-4AB8-B7B9-89775425B6E6}"/>
              </a:ext>
            </a:extLst>
          </p:cNvPr>
          <p:cNvSpPr/>
          <p:nvPr/>
        </p:nvSpPr>
        <p:spPr bwMode="auto">
          <a:xfrm rot="7800000">
            <a:off x="2840928" y="2247149"/>
            <a:ext cx="484632" cy="845656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Seta para baixo 17">
            <a:extLst>
              <a:ext uri="{FF2B5EF4-FFF2-40B4-BE49-F238E27FC236}">
                <a16:creationId xmlns:a16="http://schemas.microsoft.com/office/drawing/2014/main" id="{DFB60187-C34B-4E56-A1A6-9C595962C7E2}"/>
              </a:ext>
            </a:extLst>
          </p:cNvPr>
          <p:cNvSpPr/>
          <p:nvPr/>
        </p:nvSpPr>
        <p:spPr bwMode="auto">
          <a:xfrm rot="13200000">
            <a:off x="4746245" y="2106627"/>
            <a:ext cx="484632" cy="888395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Seta para baixo 18">
            <a:extLst>
              <a:ext uri="{FF2B5EF4-FFF2-40B4-BE49-F238E27FC236}">
                <a16:creationId xmlns:a16="http://schemas.microsoft.com/office/drawing/2014/main" id="{65A4BA70-CC90-4CAA-ACD1-E64DC40F5038}"/>
              </a:ext>
            </a:extLst>
          </p:cNvPr>
          <p:cNvSpPr/>
          <p:nvPr/>
        </p:nvSpPr>
        <p:spPr bwMode="auto">
          <a:xfrm rot="18600000">
            <a:off x="4937580" y="4190562"/>
            <a:ext cx="484632" cy="798166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Seta para baixo 19">
            <a:extLst>
              <a:ext uri="{FF2B5EF4-FFF2-40B4-BE49-F238E27FC236}">
                <a16:creationId xmlns:a16="http://schemas.microsoft.com/office/drawing/2014/main" id="{ACD4C79A-7960-4A09-BDFE-51907A3EF9BC}"/>
              </a:ext>
            </a:extLst>
          </p:cNvPr>
          <p:cNvSpPr/>
          <p:nvPr/>
        </p:nvSpPr>
        <p:spPr bwMode="auto">
          <a:xfrm rot="2400000">
            <a:off x="5260939" y="1682690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Seta para baixo 20">
            <a:extLst>
              <a:ext uri="{FF2B5EF4-FFF2-40B4-BE49-F238E27FC236}">
                <a16:creationId xmlns:a16="http://schemas.microsoft.com/office/drawing/2014/main" id="{0E04539E-BE08-4AA0-A1E3-482C0C171E6B}"/>
              </a:ext>
            </a:extLst>
          </p:cNvPr>
          <p:cNvSpPr/>
          <p:nvPr/>
        </p:nvSpPr>
        <p:spPr bwMode="auto">
          <a:xfrm rot="7800000">
            <a:off x="5551155" y="4860556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Seta para baixo 21">
            <a:extLst>
              <a:ext uri="{FF2B5EF4-FFF2-40B4-BE49-F238E27FC236}">
                <a16:creationId xmlns:a16="http://schemas.microsoft.com/office/drawing/2014/main" id="{F5F66EEA-3C69-4F93-95B6-91B750E1960F}"/>
              </a:ext>
            </a:extLst>
          </p:cNvPr>
          <p:cNvSpPr/>
          <p:nvPr/>
        </p:nvSpPr>
        <p:spPr bwMode="auto">
          <a:xfrm rot="13200000">
            <a:off x="2367296" y="5083224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Seta para baixo 22">
            <a:extLst>
              <a:ext uri="{FF2B5EF4-FFF2-40B4-BE49-F238E27FC236}">
                <a16:creationId xmlns:a16="http://schemas.microsoft.com/office/drawing/2014/main" id="{ED205FC2-D259-4DFF-A11A-CD65A61245FF}"/>
              </a:ext>
            </a:extLst>
          </p:cNvPr>
          <p:cNvSpPr/>
          <p:nvPr/>
        </p:nvSpPr>
        <p:spPr bwMode="auto">
          <a:xfrm rot="18600000">
            <a:off x="2133055" y="1919070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86CF6EC-7382-4C58-88DF-BA993602DD9F}"/>
              </a:ext>
            </a:extLst>
          </p:cNvPr>
          <p:cNvSpPr txBox="1"/>
          <p:nvPr/>
        </p:nvSpPr>
        <p:spPr>
          <a:xfrm>
            <a:off x="7356143" y="1816449"/>
            <a:ext cx="46139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Atração gravitacional quase neutralizada.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Desprendimento das camadas mais externas em ventos estelares</a:t>
            </a:r>
          </a:p>
        </p:txBody>
      </p:sp>
    </p:spTree>
    <p:extLst>
      <p:ext uri="{BB962C8B-B14F-4D97-AF65-F5344CB8AC3E}">
        <p14:creationId xmlns:p14="http://schemas.microsoft.com/office/powerpoint/2010/main" val="41888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CB7DD9-7129-405E-B6CB-4CF95125ADFE}"/>
              </a:ext>
            </a:extLst>
          </p:cNvPr>
          <p:cNvSpPr/>
          <p:nvPr/>
        </p:nvSpPr>
        <p:spPr>
          <a:xfrm>
            <a:off x="2538" y="-113045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Explosões de Eta Carinae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FAE834F-9E17-46C1-A297-E505BDFDE2C2}"/>
              </a:ext>
            </a:extLst>
          </p:cNvPr>
          <p:cNvSpPr>
            <a:spLocks noChangeAspect="1"/>
          </p:cNvSpPr>
          <p:nvPr/>
        </p:nvSpPr>
        <p:spPr bwMode="auto">
          <a:xfrm>
            <a:off x="-5469" y="-357397"/>
            <a:ext cx="7746837" cy="7746837"/>
          </a:xfrm>
          <a:prstGeom prst="ellipse">
            <a:avLst/>
          </a:prstGeom>
          <a:gradFill flip="none" rotWithShape="1">
            <a:gsLst>
              <a:gs pos="13000">
                <a:schemeClr val="tx1"/>
              </a:gs>
              <a:gs pos="19000">
                <a:schemeClr val="accent2">
                  <a:lumMod val="20000"/>
                  <a:lumOff val="80000"/>
                </a:schemeClr>
              </a:gs>
              <a:gs pos="24000">
                <a:srgbClr val="69D8FF"/>
              </a:gs>
              <a:gs pos="27000">
                <a:schemeClr val="accent1">
                  <a:lumMod val="60000"/>
                  <a:lumOff val="40000"/>
                </a:schemeClr>
              </a:gs>
              <a:gs pos="32000">
                <a:srgbClr val="FFFF00"/>
              </a:gs>
              <a:gs pos="38000">
                <a:srgbClr val="FFC000"/>
              </a:gs>
              <a:gs pos="40000">
                <a:srgbClr val="FFC000"/>
              </a:gs>
              <a:gs pos="49000">
                <a:srgbClr val="EA8D04"/>
              </a:gs>
              <a:gs pos="59000">
                <a:srgbClr val="FF8989"/>
              </a:gs>
              <a:gs pos="67000">
                <a:srgbClr val="FF8989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0" name="Text Box 141">
            <a:extLst>
              <a:ext uri="{FF2B5EF4-FFF2-40B4-BE49-F238E27FC236}">
                <a16:creationId xmlns:a16="http://schemas.microsoft.com/office/drawing/2014/main" id="{E46D8784-2339-43B6-A77E-F7E0921D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607225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>
                <a:solidFill>
                  <a:schemeClr val="bg1"/>
                </a:solidFill>
                <a:latin typeface="Century Gothic" pitchFamily="34" charset="0"/>
              </a:rPr>
              <a:t>Chaisson</a:t>
            </a:r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 &amp; </a:t>
            </a:r>
            <a:r>
              <a:rPr lang="pt-BR" sz="1000" dirty="0" err="1">
                <a:solidFill>
                  <a:schemeClr val="bg1"/>
                </a:solidFill>
                <a:latin typeface="Century Gothic" pitchFamily="34" charset="0"/>
              </a:rPr>
              <a:t>McMillan</a:t>
            </a:r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pt-BR" sz="1000" dirty="0" err="1">
                <a:solidFill>
                  <a:schemeClr val="bg1"/>
                </a:solidFill>
                <a:latin typeface="Century Gothic" pitchFamily="34" charset="0"/>
              </a:rPr>
              <a:t>Astronomy</a:t>
            </a:r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000" dirty="0" err="1">
                <a:solidFill>
                  <a:schemeClr val="bg1"/>
                </a:solidFill>
                <a:latin typeface="Century Gothic" pitchFamily="34" charset="0"/>
              </a:rPr>
              <a:t>Today</a:t>
            </a:r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55F27B34-0AEA-4C24-AA98-74093646D1A9}"/>
              </a:ext>
            </a:extLst>
          </p:cNvPr>
          <p:cNvCxnSpPr/>
          <p:nvPr/>
        </p:nvCxnSpPr>
        <p:spPr bwMode="auto">
          <a:xfrm flipV="1">
            <a:off x="4141527" y="1268760"/>
            <a:ext cx="790513" cy="15594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1F0A44CC-22BB-495C-95E7-ACCA779FA5AB}"/>
              </a:ext>
            </a:extLst>
          </p:cNvPr>
          <p:cNvCxnSpPr/>
          <p:nvPr/>
        </p:nvCxnSpPr>
        <p:spPr bwMode="auto">
          <a:xfrm flipV="1">
            <a:off x="4392488" y="1772816"/>
            <a:ext cx="1259632" cy="10801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77D35F60-4B47-4F98-804B-E4355E352672}"/>
              </a:ext>
            </a:extLst>
          </p:cNvPr>
          <p:cNvCxnSpPr>
            <a:endCxn id="101" idx="1"/>
          </p:cNvCxnSpPr>
          <p:nvPr/>
        </p:nvCxnSpPr>
        <p:spPr bwMode="auto">
          <a:xfrm flipV="1">
            <a:off x="4680520" y="2188895"/>
            <a:ext cx="1728192" cy="7360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93CD9B28-2FA9-450F-8BE7-6AE043E344CC}"/>
              </a:ext>
            </a:extLst>
          </p:cNvPr>
          <p:cNvCxnSpPr>
            <a:endCxn id="102" idx="1"/>
          </p:cNvCxnSpPr>
          <p:nvPr/>
        </p:nvCxnSpPr>
        <p:spPr bwMode="auto">
          <a:xfrm flipV="1">
            <a:off x="5040560" y="2908975"/>
            <a:ext cx="1944216" cy="2319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DAFA9793-E917-48DC-A5CA-AA2A9D79B268}"/>
              </a:ext>
            </a:extLst>
          </p:cNvPr>
          <p:cNvCxnSpPr>
            <a:endCxn id="103" idx="1"/>
          </p:cNvCxnSpPr>
          <p:nvPr/>
        </p:nvCxnSpPr>
        <p:spPr bwMode="auto">
          <a:xfrm>
            <a:off x="5400600" y="3501008"/>
            <a:ext cx="1728192" cy="2000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87F33899-27CA-4F26-9BC3-50643F15656F}"/>
              </a:ext>
            </a:extLst>
          </p:cNvPr>
          <p:cNvCxnSpPr>
            <a:endCxn id="104" idx="1"/>
          </p:cNvCxnSpPr>
          <p:nvPr/>
        </p:nvCxnSpPr>
        <p:spPr bwMode="auto">
          <a:xfrm>
            <a:off x="5832648" y="3933056"/>
            <a:ext cx="1296144" cy="4160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41580A17-A15B-4D2A-8FC4-468BED7A04DA}"/>
              </a:ext>
            </a:extLst>
          </p:cNvPr>
          <p:cNvCxnSpPr>
            <a:endCxn id="105" idx="1"/>
          </p:cNvCxnSpPr>
          <p:nvPr/>
        </p:nvCxnSpPr>
        <p:spPr bwMode="auto">
          <a:xfrm>
            <a:off x="6012160" y="4509120"/>
            <a:ext cx="972616" cy="6640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EF4DD99B-82D6-4C28-B311-791137BA6188}"/>
              </a:ext>
            </a:extLst>
          </p:cNvPr>
          <p:cNvSpPr txBox="1"/>
          <p:nvPr/>
        </p:nvSpPr>
        <p:spPr>
          <a:xfrm>
            <a:off x="4680520" y="76470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Si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EDDB5B44-8AF3-4114-909E-F3A47A569EAF}"/>
              </a:ext>
            </a:extLst>
          </p:cNvPr>
          <p:cNvSpPr txBox="1"/>
          <p:nvPr/>
        </p:nvSpPr>
        <p:spPr>
          <a:xfrm>
            <a:off x="5616624" y="126876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</a:t>
            </a:r>
            <a:r>
              <a:rPr lang="pt-BR" sz="2000" dirty="0" err="1">
                <a:solidFill>
                  <a:schemeClr val="bg1"/>
                </a:solidFill>
                <a:latin typeface="Century Gothic" pitchFamily="34" charset="0"/>
              </a:rPr>
              <a:t>Mg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4511B6F4-B44B-4061-97C9-56D85BD941D2}"/>
              </a:ext>
            </a:extLst>
          </p:cNvPr>
          <p:cNvSpPr txBox="1"/>
          <p:nvPr/>
        </p:nvSpPr>
        <p:spPr>
          <a:xfrm>
            <a:off x="6408712" y="198884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</a:t>
            </a:r>
            <a:r>
              <a:rPr lang="pt-BR" sz="2000" dirty="0" err="1">
                <a:solidFill>
                  <a:schemeClr val="bg1"/>
                </a:solidFill>
                <a:latin typeface="Century Gothic" pitchFamily="34" charset="0"/>
              </a:rPr>
              <a:t>Ne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503F6767-C686-40F5-BB6B-877B776F83B4}"/>
              </a:ext>
            </a:extLst>
          </p:cNvPr>
          <p:cNvSpPr txBox="1"/>
          <p:nvPr/>
        </p:nvSpPr>
        <p:spPr>
          <a:xfrm>
            <a:off x="6984776" y="270892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O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EFE0F3A2-78D8-42C1-86F9-35C28491E13D}"/>
              </a:ext>
            </a:extLst>
          </p:cNvPr>
          <p:cNvSpPr txBox="1"/>
          <p:nvPr/>
        </p:nvSpPr>
        <p:spPr>
          <a:xfrm>
            <a:off x="7128792" y="350100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C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42EC8A83-E9FE-4F1B-ACD3-940C49FB8EEC}"/>
              </a:ext>
            </a:extLst>
          </p:cNvPr>
          <p:cNvSpPr txBox="1"/>
          <p:nvPr/>
        </p:nvSpPr>
        <p:spPr>
          <a:xfrm>
            <a:off x="7128792" y="414908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He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97507183-7FE1-4D70-A5E0-F658B87616F1}"/>
              </a:ext>
            </a:extLst>
          </p:cNvPr>
          <p:cNvSpPr txBox="1"/>
          <p:nvPr/>
        </p:nvSpPr>
        <p:spPr>
          <a:xfrm>
            <a:off x="6984776" y="497310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Fusão H</a:t>
            </a:r>
          </a:p>
        </p:txBody>
      </p:sp>
      <p:pic>
        <p:nvPicPr>
          <p:cNvPr id="106" name="Picture 4">
            <a:extLst>
              <a:ext uri="{FF2B5EF4-FFF2-40B4-BE49-F238E27FC236}">
                <a16:creationId xmlns:a16="http://schemas.microsoft.com/office/drawing/2014/main" id="{23D2B606-85FF-4262-B974-1B95CC08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0" y="908720"/>
            <a:ext cx="9810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Retângulo 106">
            <a:extLst>
              <a:ext uri="{FF2B5EF4-FFF2-40B4-BE49-F238E27FC236}">
                <a16:creationId xmlns:a16="http://schemas.microsoft.com/office/drawing/2014/main" id="{3349C51D-B5D7-44DC-BA27-5C33960449B6}"/>
              </a:ext>
            </a:extLst>
          </p:cNvPr>
          <p:cNvSpPr/>
          <p:nvPr/>
        </p:nvSpPr>
        <p:spPr bwMode="auto">
          <a:xfrm>
            <a:off x="891972" y="892751"/>
            <a:ext cx="2088232" cy="5359494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8" name="Lua 107">
            <a:extLst>
              <a:ext uri="{FF2B5EF4-FFF2-40B4-BE49-F238E27FC236}">
                <a16:creationId xmlns:a16="http://schemas.microsoft.com/office/drawing/2014/main" id="{7ECEF7F8-8939-4B69-8901-D817178EB246}"/>
              </a:ext>
            </a:extLst>
          </p:cNvPr>
          <p:cNvSpPr/>
          <p:nvPr/>
        </p:nvSpPr>
        <p:spPr bwMode="auto">
          <a:xfrm>
            <a:off x="1259632" y="980728"/>
            <a:ext cx="2556792" cy="5071729"/>
          </a:xfrm>
          <a:prstGeom prst="moon">
            <a:avLst>
              <a:gd name="adj" fmla="val 74900"/>
            </a:avLst>
          </a:prstGeom>
          <a:solidFill>
            <a:srgbClr val="FF8989">
              <a:alpha val="49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041CA0F1-87A1-402F-857C-BAFD969C2C45}"/>
              </a:ext>
            </a:extLst>
          </p:cNvPr>
          <p:cNvCxnSpPr/>
          <p:nvPr/>
        </p:nvCxnSpPr>
        <p:spPr bwMode="auto">
          <a:xfrm flipH="1" flipV="1">
            <a:off x="2592288" y="1124744"/>
            <a:ext cx="1296144" cy="23762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A7686385-FA32-4871-84FF-95902C084C19}"/>
              </a:ext>
            </a:extLst>
          </p:cNvPr>
          <p:cNvSpPr txBox="1"/>
          <p:nvPr/>
        </p:nvSpPr>
        <p:spPr>
          <a:xfrm>
            <a:off x="1872208" y="69269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Fe inerte</a:t>
            </a:r>
          </a:p>
        </p:txBody>
      </p:sp>
      <p:cxnSp>
        <p:nvCxnSpPr>
          <p:cNvPr id="111" name="Conector reto 110">
            <a:extLst>
              <a:ext uri="{FF2B5EF4-FFF2-40B4-BE49-F238E27FC236}">
                <a16:creationId xmlns:a16="http://schemas.microsoft.com/office/drawing/2014/main" id="{1BCB2515-9AB3-490F-9284-583C107A5AAD}"/>
              </a:ext>
            </a:extLst>
          </p:cNvPr>
          <p:cNvCxnSpPr/>
          <p:nvPr/>
        </p:nvCxnSpPr>
        <p:spPr bwMode="auto">
          <a:xfrm>
            <a:off x="1115616" y="4941168"/>
            <a:ext cx="504056" cy="10081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B178BCDE-E323-4783-B908-D8B10022AD66}"/>
              </a:ext>
            </a:extLst>
          </p:cNvPr>
          <p:cNvSpPr txBox="1"/>
          <p:nvPr/>
        </p:nvSpPr>
        <p:spPr>
          <a:xfrm>
            <a:off x="539552" y="60212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“envelope” de H </a:t>
            </a:r>
          </a:p>
        </p:txBody>
      </p:sp>
      <p:grpSp>
        <p:nvGrpSpPr>
          <p:cNvPr id="113" name="Grupo 36">
            <a:extLst>
              <a:ext uri="{FF2B5EF4-FFF2-40B4-BE49-F238E27FC236}">
                <a16:creationId xmlns:a16="http://schemas.microsoft.com/office/drawing/2014/main" id="{7AF1B25C-701E-4832-BF84-CF22FF95600E}"/>
              </a:ext>
            </a:extLst>
          </p:cNvPr>
          <p:cNvGrpSpPr/>
          <p:nvPr/>
        </p:nvGrpSpPr>
        <p:grpSpPr>
          <a:xfrm>
            <a:off x="3484260" y="2995352"/>
            <a:ext cx="892846" cy="865895"/>
            <a:chOff x="3491880" y="2953442"/>
            <a:chExt cx="892846" cy="865895"/>
          </a:xfrm>
        </p:grpSpPr>
        <p:sp>
          <p:nvSpPr>
            <p:cNvPr id="114" name="Arco 113">
              <a:extLst>
                <a:ext uri="{FF2B5EF4-FFF2-40B4-BE49-F238E27FC236}">
                  <a16:creationId xmlns:a16="http://schemas.microsoft.com/office/drawing/2014/main" id="{81C3541F-A9A5-46A0-83EE-74C87D2DAE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56176" y="2953843"/>
              <a:ext cx="361935" cy="793403"/>
            </a:xfrm>
            <a:prstGeom prst="arc">
              <a:avLst>
                <a:gd name="adj1" fmla="val 16158262"/>
                <a:gd name="adj2" fmla="val 2985095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39999">
                  <a:schemeClr val="accent6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 w="444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Arco 114">
              <a:extLst>
                <a:ext uri="{FF2B5EF4-FFF2-40B4-BE49-F238E27FC236}">
                  <a16:creationId xmlns:a16="http://schemas.microsoft.com/office/drawing/2014/main" id="{296A72BF-AD41-4602-99DE-04B41CAC8E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91880" y="2953442"/>
              <a:ext cx="892846" cy="865895"/>
            </a:xfrm>
            <a:prstGeom prst="arc">
              <a:avLst>
                <a:gd name="adj1" fmla="val 16208294"/>
                <a:gd name="adj2" fmla="val 1084775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39999">
                  <a:schemeClr val="accent6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 w="444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C3BF843F-1610-402F-B367-35BD3339D72D}"/>
              </a:ext>
            </a:extLst>
          </p:cNvPr>
          <p:cNvSpPr txBox="1"/>
          <p:nvPr/>
        </p:nvSpPr>
        <p:spPr>
          <a:xfrm>
            <a:off x="8919517" y="1494840"/>
            <a:ext cx="3050544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Explosões provavelmente ligadas a instabilidades entre as camadas.</a:t>
            </a:r>
          </a:p>
        </p:txBody>
      </p:sp>
    </p:spTree>
    <p:extLst>
      <p:ext uri="{BB962C8B-B14F-4D97-AF65-F5344CB8AC3E}">
        <p14:creationId xmlns:p14="http://schemas.microsoft.com/office/powerpoint/2010/main" val="7896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8" grpId="0" animBg="1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8" grpId="0" animBg="1"/>
      <p:bldP spid="110" grpId="0"/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32988BC-48C0-47FC-89FA-CF2680AAA8FB}"/>
              </a:ext>
            </a:extLst>
          </p:cNvPr>
          <p:cNvSpPr/>
          <p:nvPr/>
        </p:nvSpPr>
        <p:spPr>
          <a:xfrm>
            <a:off x="2538" y="-75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Quanto tempo ainda resta a Eta Carinae?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D61390-8363-4FD8-9296-953BFACE25A3}"/>
              </a:ext>
            </a:extLst>
          </p:cNvPr>
          <p:cNvSpPr txBox="1"/>
          <p:nvPr/>
        </p:nvSpPr>
        <p:spPr>
          <a:xfrm>
            <a:off x="892927" y="1077745"/>
            <a:ext cx="104112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Seu tempo restante de vida depende agora de qual é seu combustível nuclear dominante. 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Análises químicas do material do homúnculo mostra que esse os gases foram processados por reações nucleares no centro da estrela indicando que ela está próxima de sua morte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Tempo estimado em 100 . 000 anos</a:t>
            </a:r>
          </a:p>
        </p:txBody>
      </p:sp>
    </p:spTree>
    <p:extLst>
      <p:ext uri="{BB962C8B-B14F-4D97-AF65-F5344CB8AC3E}">
        <p14:creationId xmlns:p14="http://schemas.microsoft.com/office/powerpoint/2010/main" val="16915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881A26B-EC63-4F30-A980-548A2168F4C9}"/>
              </a:ext>
            </a:extLst>
          </p:cNvPr>
          <p:cNvSpPr/>
          <p:nvPr/>
        </p:nvSpPr>
        <p:spPr>
          <a:xfrm>
            <a:off x="2538" y="-75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A Explosão final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C817C80-DA64-48CD-B396-44D129318D32}"/>
              </a:ext>
            </a:extLst>
          </p:cNvPr>
          <p:cNvSpPr txBox="1"/>
          <p:nvPr/>
        </p:nvSpPr>
        <p:spPr>
          <a:xfrm>
            <a:off x="892927" y="1077745"/>
            <a:ext cx="104112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Devido a seu tamanho e massa desproporcionais, Eta Carinae não irá simplesmente virar uma supernova </a:t>
            </a: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Será uma explosão bem maior:</a:t>
            </a:r>
          </a:p>
          <a:p>
            <a:pPr algn="ctr">
              <a:lnSpc>
                <a:spcPct val="150000"/>
              </a:lnSpc>
              <a:buClr>
                <a:schemeClr val="accent2"/>
              </a:buClr>
            </a:pP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A6E8FC1-C9D7-451E-AD2B-1C5C3D7323F8}"/>
              </a:ext>
            </a:extLst>
          </p:cNvPr>
          <p:cNvSpPr txBox="1"/>
          <p:nvPr/>
        </p:nvSpPr>
        <p:spPr>
          <a:xfrm>
            <a:off x="3500630" y="4401732"/>
            <a:ext cx="519581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Uma Hipernova</a:t>
            </a:r>
          </a:p>
          <a:p>
            <a:pPr algn="ctr">
              <a:lnSpc>
                <a:spcPct val="150000"/>
              </a:lnSpc>
              <a:buClr>
                <a:schemeClr val="accent2"/>
              </a:buClr>
            </a:pP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  <a:extLst>
              <a:ext uri="{FF2B5EF4-FFF2-40B4-BE49-F238E27FC236}">
                <a16:creationId xmlns:a16="http://schemas.microsoft.com/office/drawing/2014/main" id="{63FAF39C-995A-44AB-84E7-C6917FAB1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C61FC11-C69F-4435-A6EF-0B9A76B7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>
          <a:xfrm>
            <a:off x="959530" y="0"/>
            <a:ext cx="4635773" cy="6819847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3A2D274-31D9-46BB-99A1-7419751FD641}"/>
              </a:ext>
            </a:extLst>
          </p:cNvPr>
          <p:cNvCxnSpPr/>
          <p:nvPr/>
        </p:nvCxnSpPr>
        <p:spPr>
          <a:xfrm flipV="1">
            <a:off x="2772229" y="1785257"/>
            <a:ext cx="740228" cy="394788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62B3DA0B-6D52-45F9-836C-D63F62BC6C2C}"/>
              </a:ext>
            </a:extLst>
          </p:cNvPr>
          <p:cNvSpPr/>
          <p:nvPr/>
        </p:nvSpPr>
        <p:spPr>
          <a:xfrm rot="16200000">
            <a:off x="3899733" y="-65317"/>
            <a:ext cx="2926599" cy="3701146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Resultado de imagem para nebulosa de carina e eta carinae">
            <a:extLst>
              <a:ext uri="{FF2B5EF4-FFF2-40B4-BE49-F238E27FC236}">
                <a16:creationId xmlns:a16="http://schemas.microsoft.com/office/drawing/2014/main" id="{6C22DB2D-716C-4178-9B6D-25154D9B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4" y="321956"/>
            <a:ext cx="4391932" cy="292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F819E35E-5C62-4C73-8F3B-EB3AB9D4B553}"/>
              </a:ext>
            </a:extLst>
          </p:cNvPr>
          <p:cNvSpPr/>
          <p:nvPr/>
        </p:nvSpPr>
        <p:spPr>
          <a:xfrm>
            <a:off x="7213605" y="1947220"/>
            <a:ext cx="3904337" cy="2051128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 descr="Resultado de imagem para nebulosa de carina e eta carinae">
            <a:extLst>
              <a:ext uri="{FF2B5EF4-FFF2-40B4-BE49-F238E27FC236}">
                <a16:creationId xmlns:a16="http://schemas.microsoft.com/office/drawing/2014/main" id="{5003ABDE-7F42-4404-8C0B-6953FAA7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81" y="4041890"/>
            <a:ext cx="3918970" cy="26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6" name="Picture 2" descr="Resultado de imagem para explosão de eta carinae">
            <a:extLst>
              <a:ext uri="{FF2B5EF4-FFF2-40B4-BE49-F238E27FC236}">
                <a16:creationId xmlns:a16="http://schemas.microsoft.com/office/drawing/2014/main" id="{DADC540B-E963-443D-A584-747E8870E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F4AC3E0-7ED6-4497-889D-E02FAB530438}"/>
              </a:ext>
            </a:extLst>
          </p:cNvPr>
          <p:cNvSpPr/>
          <p:nvPr/>
        </p:nvSpPr>
        <p:spPr>
          <a:xfrm>
            <a:off x="2538" y="-75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 a Terra ?</a:t>
            </a:r>
          </a:p>
        </p:txBody>
      </p:sp>
      <p:pic>
        <p:nvPicPr>
          <p:cNvPr id="2050" name="Picture 2" descr="Resultado de imagem para planeta terra">
            <a:extLst>
              <a:ext uri="{FF2B5EF4-FFF2-40B4-BE49-F238E27FC236}">
                <a16:creationId xmlns:a16="http://schemas.microsoft.com/office/drawing/2014/main" id="{A88C546E-927C-4360-BCCD-21271031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5" y="812800"/>
            <a:ext cx="9071429" cy="56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3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074" name="Picture 2" descr="Resultado de imagem para eta carinae explosão">
            <a:extLst>
              <a:ext uri="{FF2B5EF4-FFF2-40B4-BE49-F238E27FC236}">
                <a16:creationId xmlns:a16="http://schemas.microsoft.com/office/drawing/2014/main" id="{DBD55C14-F15B-4868-87B4-D933A9E51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2884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02FAAC8-D3CC-4F0E-9114-28BA58BCA7A1}"/>
              </a:ext>
            </a:extLst>
          </p:cNvPr>
          <p:cNvSpPr/>
          <p:nvPr/>
        </p:nvSpPr>
        <p:spPr>
          <a:xfrm>
            <a:off x="0" y="2299678"/>
            <a:ext cx="121809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283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E838A22-518E-45CA-8D76-4B67CEC557DF}"/>
              </a:ext>
            </a:extLst>
          </p:cNvPr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cap="none" spc="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Constelação de Quilha (Carina)</a:t>
            </a:r>
          </a:p>
        </p:txBody>
      </p:sp>
      <p:pic>
        <p:nvPicPr>
          <p:cNvPr id="2050" name="Picture 2" descr="Quilha">
            <a:extLst>
              <a:ext uri="{FF2B5EF4-FFF2-40B4-BE49-F238E27FC236}">
                <a16:creationId xmlns:a16="http://schemas.microsoft.com/office/drawing/2014/main" id="{41D89AE9-81C9-49B5-B95F-6DD0C219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54123"/>
            <a:ext cx="5251903" cy="52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m relacionada">
            <a:extLst>
              <a:ext uri="{FF2B5EF4-FFF2-40B4-BE49-F238E27FC236}">
                <a16:creationId xmlns:a16="http://schemas.microsoft.com/office/drawing/2014/main" id="{89C9E29B-8A0D-46A4-8CF8-692D79118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3"/>
          <a:stretch/>
        </p:blipFill>
        <p:spPr bwMode="auto">
          <a:xfrm>
            <a:off x="333829" y="1254123"/>
            <a:ext cx="5399314" cy="50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9667A4B-1D6D-4D91-842C-7492CAC3EA38}"/>
              </a:ext>
            </a:extLst>
          </p:cNvPr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Porque Eta Carinae é importante ?</a:t>
            </a:r>
            <a:endParaRPr lang="pt-BR" sz="5400" cap="none" spc="0" dirty="0">
              <a:ln w="317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D754ABA-267A-43BA-8722-52FAA5044D1F}"/>
              </a:ext>
            </a:extLst>
          </p:cNvPr>
          <p:cNvSpPr txBox="1"/>
          <p:nvPr/>
        </p:nvSpPr>
        <p:spPr>
          <a:xfrm>
            <a:off x="1088571" y="1930400"/>
            <a:ext cx="10014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Ela é uma das estrelas mais luminosas já descobertas.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Uma das estrelas de maior massa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Ela está bem próxima do limite máximo de massa para uma estrela </a:t>
            </a:r>
          </a:p>
        </p:txBody>
      </p:sp>
    </p:spTree>
    <p:extLst>
      <p:ext uri="{BB962C8B-B14F-4D97-AF65-F5344CB8AC3E}">
        <p14:creationId xmlns:p14="http://schemas.microsoft.com/office/powerpoint/2010/main" val="4237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D464DF1-D9C4-4B78-9357-7D1F371B42B0}"/>
              </a:ext>
            </a:extLst>
          </p:cNvPr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Como nasce uma estrela ?</a:t>
            </a:r>
          </a:p>
        </p:txBody>
      </p:sp>
      <p:pic>
        <p:nvPicPr>
          <p:cNvPr id="8" name="Imagem 7" descr="Uma imagem contendo arma&#10;&#10;Descrição gerada com alta confiança">
            <a:extLst>
              <a:ext uri="{FF2B5EF4-FFF2-40B4-BE49-F238E27FC236}">
                <a16:creationId xmlns:a16="http://schemas.microsoft.com/office/drawing/2014/main" id="{A8E7240F-EA9C-45A8-A29F-01C7A1CAB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7" y="1146628"/>
            <a:ext cx="2745825" cy="2111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19B0704-5356-4C4D-ACCE-7614031B3EB9}"/>
              </a:ext>
            </a:extLst>
          </p:cNvPr>
          <p:cNvSpPr txBox="1"/>
          <p:nvPr/>
        </p:nvSpPr>
        <p:spPr>
          <a:xfrm>
            <a:off x="614889" y="3250882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Meio Interestrelar 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219EBAE1-8FB2-41D8-9614-CC644FF6FF57}"/>
              </a:ext>
            </a:extLst>
          </p:cNvPr>
          <p:cNvSpPr/>
          <p:nvPr/>
        </p:nvSpPr>
        <p:spPr>
          <a:xfrm>
            <a:off x="3831771" y="2202522"/>
            <a:ext cx="2438399" cy="366507"/>
          </a:xfrm>
          <a:prstGeom prst="rightArrow">
            <a:avLst>
              <a:gd name="adj1" fmla="val 34159"/>
              <a:gd name="adj2" fmla="val 1133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C20769D-13B9-4683-8096-71A00DABF733}"/>
              </a:ext>
            </a:extLst>
          </p:cNvPr>
          <p:cNvSpPr txBox="1"/>
          <p:nvPr/>
        </p:nvSpPr>
        <p:spPr>
          <a:xfrm>
            <a:off x="3627260" y="1396904"/>
            <a:ext cx="246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Colapso Gravitacional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38E1730-A657-43C0-A206-E7E1C4A7E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8" y="1396904"/>
            <a:ext cx="5334744" cy="193384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117E2A-30D0-40BD-B2C2-6801C9FE33E3}"/>
              </a:ext>
            </a:extLst>
          </p:cNvPr>
          <p:cNvSpPr txBox="1"/>
          <p:nvPr/>
        </p:nvSpPr>
        <p:spPr>
          <a:xfrm>
            <a:off x="6879769" y="1166071"/>
            <a:ext cx="263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Estrelas da Sequência principal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901FB4B-02AC-45C0-995B-9D629391482E}"/>
              </a:ext>
            </a:extLst>
          </p:cNvPr>
          <p:cNvSpPr txBox="1"/>
          <p:nvPr/>
        </p:nvSpPr>
        <p:spPr>
          <a:xfrm>
            <a:off x="7934090" y="3330749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Fusão de H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72FE2925-6D3F-4123-A2C9-FAFA9DC40593}"/>
              </a:ext>
            </a:extLst>
          </p:cNvPr>
          <p:cNvSpPr/>
          <p:nvPr/>
        </p:nvSpPr>
        <p:spPr>
          <a:xfrm rot="5400000">
            <a:off x="8910585" y="4223943"/>
            <a:ext cx="1205747" cy="366507"/>
          </a:xfrm>
          <a:prstGeom prst="rightArrow">
            <a:avLst>
              <a:gd name="adj1" fmla="val 34159"/>
              <a:gd name="adj2" fmla="val 1133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68E1C2-D8CC-4348-9AC9-AB1032B5F53E}"/>
              </a:ext>
            </a:extLst>
          </p:cNvPr>
          <p:cNvSpPr txBox="1"/>
          <p:nvPr/>
        </p:nvSpPr>
        <p:spPr>
          <a:xfrm>
            <a:off x="9330205" y="4171278"/>
            <a:ext cx="2468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Fim do H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FB51D48-33EE-4CC1-AAB9-162874F03786}"/>
              </a:ext>
            </a:extLst>
          </p:cNvPr>
          <p:cNvSpPr txBox="1"/>
          <p:nvPr/>
        </p:nvSpPr>
        <p:spPr>
          <a:xfrm>
            <a:off x="8115978" y="5126095"/>
            <a:ext cx="3161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Complexa sequência de eventos </a:t>
            </a:r>
          </a:p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 Evolução Estrelar)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DE19D8BF-9309-4C65-BE19-A594DFE833DD}"/>
              </a:ext>
            </a:extLst>
          </p:cNvPr>
          <p:cNvSpPr/>
          <p:nvPr/>
        </p:nvSpPr>
        <p:spPr>
          <a:xfrm rot="12400950">
            <a:off x="3388107" y="4081736"/>
            <a:ext cx="4539289" cy="366507"/>
          </a:xfrm>
          <a:prstGeom prst="rightArrow">
            <a:avLst>
              <a:gd name="adj1" fmla="val 34159"/>
              <a:gd name="adj2" fmla="val 1133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DDE0F5-B05B-4519-B7D0-74947B1459E0}"/>
              </a:ext>
            </a:extLst>
          </p:cNvPr>
          <p:cNvSpPr txBox="1"/>
          <p:nvPr/>
        </p:nvSpPr>
        <p:spPr>
          <a:xfrm>
            <a:off x="4515266" y="3809741"/>
            <a:ext cx="316146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Ejeção de toda a massa ou parte dela</a:t>
            </a:r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F26FDDE2-01C1-451B-BAA6-C015FA686259}"/>
              </a:ext>
            </a:extLst>
          </p:cNvPr>
          <p:cNvSpPr/>
          <p:nvPr/>
        </p:nvSpPr>
        <p:spPr>
          <a:xfrm rot="10800000">
            <a:off x="3831771" y="5479168"/>
            <a:ext cx="3844962" cy="366507"/>
          </a:xfrm>
          <a:prstGeom prst="rightArrow">
            <a:avLst>
              <a:gd name="adj1" fmla="val 34159"/>
              <a:gd name="adj2" fmla="val 1133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6" name="Picture 8" descr="Resultado de imagem para buraco negro">
            <a:extLst>
              <a:ext uri="{FF2B5EF4-FFF2-40B4-BE49-F238E27FC236}">
                <a16:creationId xmlns:a16="http://schemas.microsoft.com/office/drawing/2014/main" id="{29500A07-AED5-47F8-B9FA-517DFB6B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90" y="3792414"/>
            <a:ext cx="2789847" cy="1857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F1EF8F9-D79A-45B7-AEAE-35AD87DB63C3}"/>
              </a:ext>
            </a:extLst>
          </p:cNvPr>
          <p:cNvSpPr txBox="1"/>
          <p:nvPr/>
        </p:nvSpPr>
        <p:spPr>
          <a:xfrm>
            <a:off x="101600" y="5545451"/>
            <a:ext cx="344591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Objeto Compacto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Buraco Negro, Estrela de Nêutrons ou Anã Branca </a:t>
            </a:r>
          </a:p>
        </p:txBody>
      </p:sp>
    </p:spTree>
    <p:extLst>
      <p:ext uri="{BB962C8B-B14F-4D97-AF65-F5344CB8AC3E}">
        <p14:creationId xmlns:p14="http://schemas.microsoft.com/office/powerpoint/2010/main" val="17632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  <p:bldP spid="13" grpId="0"/>
      <p:bldP spid="17" grpId="0"/>
      <p:bldP spid="18" grpId="0"/>
      <p:bldP spid="19" grpId="0" animBg="1"/>
      <p:bldP spid="20" grpId="0"/>
      <p:bldP spid="21" grpId="0"/>
      <p:bldP spid="22" grpId="0" animBg="1"/>
      <p:bldP spid="23" grpId="0" animBg="1"/>
      <p:bldP spid="2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diagrama HR">
            <a:extLst>
              <a:ext uri="{FF2B5EF4-FFF2-40B4-BE49-F238E27FC236}">
                <a16:creationId xmlns:a16="http://schemas.microsoft.com/office/drawing/2014/main" id="{48E9CB54-7DFD-4910-9A9F-68661B30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209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iovanaCalisto\Documents\ASTRONOMIA\SA - Radiação Hawking\Evolução estrelar - Copia (10).png">
            <a:extLst>
              <a:ext uri="{FF2B5EF4-FFF2-40B4-BE49-F238E27FC236}">
                <a16:creationId xmlns:a16="http://schemas.microsoft.com/office/drawing/2014/main" id="{C97BCCCD-8D67-40A8-8B3A-3D69424F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" y="1916832"/>
            <a:ext cx="19685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iovanaCalisto\Documents\ASTRONOMIA\SA - Radiação Hawking\Evolução estrelar - Copia (2).png">
            <a:extLst>
              <a:ext uri="{FF2B5EF4-FFF2-40B4-BE49-F238E27FC236}">
                <a16:creationId xmlns:a16="http://schemas.microsoft.com/office/drawing/2014/main" id="{6A748DD5-335C-4E36-93F0-1FA7486A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32" y="1261993"/>
            <a:ext cx="10541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GiovanaCalisto\Documents\ASTRONOMIA\SA - Radiação Hawking\Evolução estrelar - Copia (6).png">
            <a:extLst>
              <a:ext uri="{FF2B5EF4-FFF2-40B4-BE49-F238E27FC236}">
                <a16:creationId xmlns:a16="http://schemas.microsoft.com/office/drawing/2014/main" id="{E2B322DA-90CC-487E-B859-A3C35213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20" y="4313270"/>
            <a:ext cx="824164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GiovanaCalisto\Documents\ASTRONOMIA\SA - Radiação Hawking\Evolução estrelar - Copia (3).png">
            <a:extLst>
              <a:ext uri="{FF2B5EF4-FFF2-40B4-BE49-F238E27FC236}">
                <a16:creationId xmlns:a16="http://schemas.microsoft.com/office/drawing/2014/main" id="{11403C79-5732-4D8B-A594-FFB6E59F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96" y="1149891"/>
            <a:ext cx="1219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GiovanaCalisto\Documents\ASTRONOMIA\SA - Radiação Hawking\Evolução estrelar - Copia (4).png">
            <a:extLst>
              <a:ext uri="{FF2B5EF4-FFF2-40B4-BE49-F238E27FC236}">
                <a16:creationId xmlns:a16="http://schemas.microsoft.com/office/drawing/2014/main" id="{C855AE26-AB07-48FE-B934-54A75A11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92704"/>
            <a:ext cx="1866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GiovanaCalisto\Documents\ASTRONOMIA\SA - Radiação Hawking\Evolução estrelar - Copia (5).png">
            <a:extLst>
              <a:ext uri="{FF2B5EF4-FFF2-40B4-BE49-F238E27FC236}">
                <a16:creationId xmlns:a16="http://schemas.microsoft.com/office/drawing/2014/main" id="{625421D3-95D7-489F-A43A-5869FBB1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369" y="851229"/>
            <a:ext cx="850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GiovanaCalisto\Documents\ASTRONOMIA\SA - Radiação Hawking\Evolução estrelar - Copia (7).png">
            <a:extLst>
              <a:ext uri="{FF2B5EF4-FFF2-40B4-BE49-F238E27FC236}">
                <a16:creationId xmlns:a16="http://schemas.microsoft.com/office/drawing/2014/main" id="{0FB6D08C-9A94-4A2F-8954-C52D6B85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43" y="4136507"/>
            <a:ext cx="128438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GiovanaCalisto\Documents\ASTRONOMIA\SA - Radiação Hawking\Evolução estrelar - Copia (8).png">
            <a:extLst>
              <a:ext uri="{FF2B5EF4-FFF2-40B4-BE49-F238E27FC236}">
                <a16:creationId xmlns:a16="http://schemas.microsoft.com/office/drawing/2014/main" id="{D85B3289-CC89-40A7-9865-B50B9871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72" y="4052965"/>
            <a:ext cx="2492307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GiovanaCalisto\Documents\ASTRONOMIA\SA - Radiação Hawking\Evolução estrelar - Copia (9).png">
            <a:extLst>
              <a:ext uri="{FF2B5EF4-FFF2-40B4-BE49-F238E27FC236}">
                <a16:creationId xmlns:a16="http://schemas.microsoft.com/office/drawing/2014/main" id="{C4324254-DCE7-4FA1-AF80-EEC986B8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703" y="3271948"/>
            <a:ext cx="1669330" cy="132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GiovanaCalisto\Documents\ASTRONOMIA\SA - Radiação Hawking\Evolução estrelar - Copia.png">
            <a:extLst>
              <a:ext uri="{FF2B5EF4-FFF2-40B4-BE49-F238E27FC236}">
                <a16:creationId xmlns:a16="http://schemas.microsoft.com/office/drawing/2014/main" id="{63397A2E-015D-468F-B337-BE720E87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133" y="5316454"/>
            <a:ext cx="1632124" cy="12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de seta reta 2">
            <a:extLst>
              <a:ext uri="{FF2B5EF4-FFF2-40B4-BE49-F238E27FC236}">
                <a16:creationId xmlns:a16="http://schemas.microsoft.com/office/drawing/2014/main" id="{F9E6158A-650F-475A-8755-67ED645EB3F4}"/>
              </a:ext>
            </a:extLst>
          </p:cNvPr>
          <p:cNvCxnSpPr>
            <a:cxnSpLocks/>
          </p:cNvCxnSpPr>
          <p:nvPr/>
        </p:nvCxnSpPr>
        <p:spPr>
          <a:xfrm flipV="1">
            <a:off x="2139282" y="1916832"/>
            <a:ext cx="576064" cy="25489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5">
            <a:extLst>
              <a:ext uri="{FF2B5EF4-FFF2-40B4-BE49-F238E27FC236}">
                <a16:creationId xmlns:a16="http://schemas.microsoft.com/office/drawing/2014/main" id="{BBDF048E-3F0D-4279-81C7-60AEFC392B24}"/>
              </a:ext>
            </a:extLst>
          </p:cNvPr>
          <p:cNvCxnSpPr>
            <a:cxnSpLocks/>
          </p:cNvCxnSpPr>
          <p:nvPr/>
        </p:nvCxnSpPr>
        <p:spPr>
          <a:xfrm>
            <a:off x="4250308" y="1802353"/>
            <a:ext cx="729456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7">
            <a:extLst>
              <a:ext uri="{FF2B5EF4-FFF2-40B4-BE49-F238E27FC236}">
                <a16:creationId xmlns:a16="http://schemas.microsoft.com/office/drawing/2014/main" id="{4D8471EF-92AC-4C7E-B5B4-6A42365CCBB0}"/>
              </a:ext>
            </a:extLst>
          </p:cNvPr>
          <p:cNvCxnSpPr>
            <a:cxnSpLocks/>
          </p:cNvCxnSpPr>
          <p:nvPr/>
        </p:nvCxnSpPr>
        <p:spPr>
          <a:xfrm>
            <a:off x="6613836" y="1802354"/>
            <a:ext cx="672075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0">
            <a:extLst>
              <a:ext uri="{FF2B5EF4-FFF2-40B4-BE49-F238E27FC236}">
                <a16:creationId xmlns:a16="http://schemas.microsoft.com/office/drawing/2014/main" id="{0C4BACE1-BB9F-4CC0-8E83-5A22196CEBE1}"/>
              </a:ext>
            </a:extLst>
          </p:cNvPr>
          <p:cNvCxnSpPr>
            <a:cxnSpLocks/>
          </p:cNvCxnSpPr>
          <p:nvPr/>
        </p:nvCxnSpPr>
        <p:spPr>
          <a:xfrm flipV="1">
            <a:off x="9735631" y="1330557"/>
            <a:ext cx="648072" cy="18154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2">
            <a:extLst>
              <a:ext uri="{FF2B5EF4-FFF2-40B4-BE49-F238E27FC236}">
                <a16:creationId xmlns:a16="http://schemas.microsoft.com/office/drawing/2014/main" id="{7A46492F-E760-43D3-8712-BE5B95F3B7D5}"/>
              </a:ext>
            </a:extLst>
          </p:cNvPr>
          <p:cNvCxnSpPr>
            <a:cxnSpLocks/>
          </p:cNvCxnSpPr>
          <p:nvPr/>
        </p:nvCxnSpPr>
        <p:spPr>
          <a:xfrm>
            <a:off x="2197666" y="4313270"/>
            <a:ext cx="522841" cy="45857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4">
            <a:extLst>
              <a:ext uri="{FF2B5EF4-FFF2-40B4-BE49-F238E27FC236}">
                <a16:creationId xmlns:a16="http://schemas.microsoft.com/office/drawing/2014/main" id="{0CFCF72B-33E7-4E16-8C5C-B0038B18D695}"/>
              </a:ext>
            </a:extLst>
          </p:cNvPr>
          <p:cNvCxnSpPr>
            <a:cxnSpLocks/>
          </p:cNvCxnSpPr>
          <p:nvPr/>
        </p:nvCxnSpPr>
        <p:spPr>
          <a:xfrm>
            <a:off x="3964826" y="5123613"/>
            <a:ext cx="599066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19">
            <a:extLst>
              <a:ext uri="{FF2B5EF4-FFF2-40B4-BE49-F238E27FC236}">
                <a16:creationId xmlns:a16="http://schemas.microsoft.com/office/drawing/2014/main" id="{4D777372-CAEC-4CB9-B9B0-BB1AF111C394}"/>
              </a:ext>
            </a:extLst>
          </p:cNvPr>
          <p:cNvCxnSpPr>
            <a:cxnSpLocks/>
          </p:cNvCxnSpPr>
          <p:nvPr/>
        </p:nvCxnSpPr>
        <p:spPr>
          <a:xfrm>
            <a:off x="6119267" y="5080141"/>
            <a:ext cx="676357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2C3963D-2375-4DAC-B84E-C3F24250A098}"/>
              </a:ext>
            </a:extLst>
          </p:cNvPr>
          <p:cNvCxnSpPr>
            <a:cxnSpLocks/>
          </p:cNvCxnSpPr>
          <p:nvPr/>
        </p:nvCxnSpPr>
        <p:spPr>
          <a:xfrm flipV="1">
            <a:off x="9593862" y="3962511"/>
            <a:ext cx="615284" cy="33058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3">
            <a:extLst>
              <a:ext uri="{FF2B5EF4-FFF2-40B4-BE49-F238E27FC236}">
                <a16:creationId xmlns:a16="http://schemas.microsoft.com/office/drawing/2014/main" id="{48E6E237-5E60-4F9A-9697-C14CEB7CE5B1}"/>
              </a:ext>
            </a:extLst>
          </p:cNvPr>
          <p:cNvCxnSpPr>
            <a:cxnSpLocks/>
          </p:cNvCxnSpPr>
          <p:nvPr/>
        </p:nvCxnSpPr>
        <p:spPr>
          <a:xfrm>
            <a:off x="9624247" y="5642214"/>
            <a:ext cx="603287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9613806D-1AFE-4CD7-8810-DB934D4703D4}"/>
              </a:ext>
            </a:extLst>
          </p:cNvPr>
          <p:cNvSpPr/>
          <p:nvPr/>
        </p:nvSpPr>
        <p:spPr>
          <a:xfrm>
            <a:off x="-14509" y="-1306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Evolução Estrelar</a:t>
            </a:r>
          </a:p>
        </p:txBody>
      </p:sp>
    </p:spTree>
    <p:extLst>
      <p:ext uri="{BB962C8B-B14F-4D97-AF65-F5344CB8AC3E}">
        <p14:creationId xmlns:p14="http://schemas.microsoft.com/office/powerpoint/2010/main" val="32811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tângulo 139">
            <a:extLst>
              <a:ext uri="{FF2B5EF4-FFF2-40B4-BE49-F238E27FC236}">
                <a16:creationId xmlns:a16="http://schemas.microsoft.com/office/drawing/2014/main" id="{80578EB0-97E3-4CF8-AFFB-0AF68C81DDC0}"/>
              </a:ext>
            </a:extLst>
          </p:cNvPr>
          <p:cNvSpPr/>
          <p:nvPr/>
        </p:nvSpPr>
        <p:spPr>
          <a:xfrm>
            <a:off x="-14509" y="-1306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317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Lei de Formação</a:t>
            </a:r>
          </a:p>
        </p:txBody>
      </p:sp>
      <p:pic>
        <p:nvPicPr>
          <p:cNvPr id="143" name="Imagem 142">
            <a:extLst>
              <a:ext uri="{FF2B5EF4-FFF2-40B4-BE49-F238E27FC236}">
                <a16:creationId xmlns:a16="http://schemas.microsoft.com/office/drawing/2014/main" id="{8C3EA4A7-EB07-4293-B4A3-754266323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3" y="1492719"/>
            <a:ext cx="5714918" cy="4308474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7009C185-561D-490A-A552-2413B9BC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024" y="952812"/>
            <a:ext cx="5688274" cy="54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637</Words>
  <Application>Microsoft Office PowerPoint</Application>
  <PresentationFormat>Widescreen</PresentationFormat>
  <Paragraphs>124</Paragraphs>
  <Slides>32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 Calisto Bertolino</dc:creator>
  <cp:lastModifiedBy>Giovana Calisto Bertolino</cp:lastModifiedBy>
  <cp:revision>53</cp:revision>
  <dcterms:created xsi:type="dcterms:W3CDTF">2017-08-13T21:49:38Z</dcterms:created>
  <dcterms:modified xsi:type="dcterms:W3CDTF">2017-08-19T21:43:22Z</dcterms:modified>
</cp:coreProperties>
</file>