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slide63.xml" ContentType="application/vnd.openxmlformats-officedocument.presentationml.slide+xml"/>
  <Override PartName="/ppt/slides/slide6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63.xml.rels" ContentType="application/vnd.openxmlformats-package.relationships+xml"/>
  <Override PartName="/ppt/slides/_rels/slide62.xml.rels" ContentType="application/vnd.openxmlformats-package.relationships+xml"/>
  <Override PartName="/ppt/slides/_rels/slide61.xml.rels" ContentType="application/vnd.openxmlformats-package.relationships+xml"/>
  <Override PartName="/ppt/slides/_rels/slide60.xml.rels" ContentType="application/vnd.openxmlformats-package.relationships+xml"/>
  <Override PartName="/ppt/slides/_rels/slide59.xml.rels" ContentType="application/vnd.openxmlformats-package.relationships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media/image57.png" ContentType="image/png"/>
  <Override PartName="/ppt/media/image53.jpeg" ContentType="image/jpeg"/>
  <Override PartName="/ppt/media/image50.jpeg" ContentType="image/jpeg"/>
  <Override PartName="/ppt/media/image48.jpeg" ContentType="image/jpeg"/>
  <Override PartName="/ppt/media/image21.jpeg" ContentType="image/jpeg"/>
  <Override PartName="/ppt/media/image18.png" ContentType="image/png"/>
  <Override PartName="/ppt/media/image45.jpeg" ContentType="image/jpeg"/>
  <Override PartName="/ppt/media/image14.jpeg" ContentType="image/jpeg"/>
  <Override PartName="/ppt/media/image56.png" ContentType="image/png"/>
  <Override PartName="/ppt/media/image6.png" ContentType="image/png"/>
  <Override PartName="/ppt/media/image44.jpeg" ContentType="image/jpeg"/>
  <Override PartName="/ppt/media/image13.jpeg" ContentType="image/jpeg"/>
  <Override PartName="/ppt/media/image43.jpeg" ContentType="image/jpeg"/>
  <Override PartName="/ppt/media/image12.jpeg" ContentType="image/jpeg"/>
  <Override PartName="/ppt/media/image37.jpeg" ContentType="image/jpeg"/>
  <Override PartName="/ppt/media/image42.jpeg" ContentType="image/jpeg"/>
  <Override PartName="/ppt/media/image11.jpeg" ContentType="image/jpeg"/>
  <Override PartName="/ppt/media/image36.jpeg" ContentType="image/jpeg"/>
  <Override PartName="/ppt/media/image52.jpeg" ContentType="image/jpeg"/>
  <Override PartName="/ppt/media/image39.jpeg" ContentType="image/jpeg"/>
  <Override PartName="/ppt/media/image20.jpeg" ContentType="image/jpeg"/>
  <Override PartName="/ppt/media/image19.jpeg" ContentType="image/jpeg"/>
  <Override PartName="/ppt/media/image1.png" ContentType="image/png"/>
  <Override PartName="/ppt/media/image8.jpeg" ContentType="image/jpeg"/>
  <Override PartName="/ppt/media/image24.jpeg" ContentType="image/jpeg"/>
  <Override PartName="/ppt/media/image16.jpeg" ContentType="image/jpeg"/>
  <Override PartName="/ppt/media/image55.png" ContentType="image/png"/>
  <Override PartName="/ppt/media/image5.png" ContentType="image/png"/>
  <Override PartName="/ppt/media/image25.jpeg" ContentType="image/jpeg"/>
  <Override PartName="/ppt/media/image35.png" ContentType="image/png"/>
  <Override PartName="/ppt/media/image9.jpeg" ContentType="image/jpeg"/>
  <Override PartName="/ppt/media/image10.gif" ContentType="image/gif"/>
  <Override PartName="/ppt/media/image46.jpeg" ContentType="image/jpeg"/>
  <Override PartName="/ppt/media/image22.png" ContentType="image/png"/>
  <Override PartName="/ppt/media/image29.jpeg" ContentType="image/jpeg"/>
  <Override PartName="/ppt/media/image49.jpeg" ContentType="image/jpeg"/>
  <Override PartName="/ppt/media/image2.png" ContentType="image/png"/>
  <Override PartName="/ppt/media/image17.jpeg" ContentType="image/jpeg"/>
  <Override PartName="/ppt/media/image3.png" ContentType="image/png"/>
  <Override PartName="/ppt/media/image30.jpeg" ContentType="image/jpeg"/>
  <Override PartName="/ppt/media/image7.jpeg" ContentType="image/jpeg"/>
  <Override PartName="/ppt/media/image23.jpeg" ContentType="image/jpeg"/>
  <Override PartName="/ppt/media/image27.jpeg" ContentType="image/jpeg"/>
  <Override PartName="/ppt/media/image54.png" ContentType="image/png"/>
  <Override PartName="/ppt/media/image41.jpeg" ContentType="image/jpeg"/>
  <Override PartName="/ppt/media/image4.png" ContentType="image/png"/>
  <Override PartName="/ppt/media/image28.jpeg" ContentType="image/jpeg"/>
  <Override PartName="/ppt/media/image31.jpeg" ContentType="image/jpeg"/>
  <Override PartName="/ppt/media/image47.jpeg" ContentType="image/jpeg"/>
  <Override PartName="/ppt/media/image32.png" ContentType="image/png"/>
  <Override PartName="/ppt/media/image15.jpeg" ContentType="image/jpeg"/>
  <Override PartName="/ppt/media/image33.png" ContentType="image/png"/>
  <Override PartName="/ppt/media/image26.jpeg" ContentType="image/jpeg"/>
  <Override PartName="/ppt/media/image34.png" ContentType="image/png"/>
  <Override PartName="/ppt/media/image51.jpeg" ContentType="image/jpeg"/>
  <Override PartName="/ppt/media/image38.jpeg" ContentType="image/jpeg"/>
  <Override PartName="/ppt/media/image40.png" ContentType="image/png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16" r:id="rId64"/>
    <p:sldId id="317" r:id="rId65"/>
    <p:sldId id="318" r:id="rId66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<Relationship Id="rId62" Type="http://schemas.openxmlformats.org/officeDocument/2006/relationships/slide" Target="slides/slide59.xml"/><Relationship Id="rId63" Type="http://schemas.openxmlformats.org/officeDocument/2006/relationships/slide" Target="slides/slide60.xml"/><Relationship Id="rId64" Type="http://schemas.openxmlformats.org/officeDocument/2006/relationships/slide" Target="slides/slide61.xml"/><Relationship Id="rId65" Type="http://schemas.openxmlformats.org/officeDocument/2006/relationships/slide" Target="slides/slide62.xml"/><Relationship Id="rId66" Type="http://schemas.openxmlformats.org/officeDocument/2006/relationships/slide" Target="slides/slide6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2292120" y="1768680"/>
            <a:ext cx="5495040" cy="438444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do título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b="0" lang="pt-BR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  <a:endParaRPr b="0" lang="pt-BR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&lt;data/hora&gt;</a:t>
            </a:r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&lt;rodapé&gt;</a:t>
            </a:r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D458E6D9-6382-45D8-9776-81864D57F5AA}" type="slidenum">
              <a:rPr b="0" lang="pt-BR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&lt;número&gt;</a:t>
            </a:fld>
            <a:endParaRPr b="0" lang="pt-BR" sz="1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756000" y="671760"/>
            <a:ext cx="8567640" cy="1259640"/>
          </a:xfrm>
          <a:prstGeom prst="rect">
            <a:avLst/>
          </a:prstGeom>
        </p:spPr>
        <p:txBody>
          <a:bodyPr lIns="92160" rIns="92160" tIns="46080" bIns="46080" anchor="ctr"/>
          <a:p>
            <a:pPr algn="ctr">
              <a:lnSpc>
                <a:spcPct val="100000"/>
              </a:lnSpc>
            </a:pPr>
            <a:r>
              <a:rPr b="1" lang="pt-BR" sz="4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estilo do título mestre</a:t>
            </a:r>
            <a:endParaRPr b="0" lang="pt-BR" sz="2040" spc="-1" strike="noStrike">
              <a:solidFill>
                <a:srgbClr val="ff00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/>
          </p:nvPr>
        </p:nvSpPr>
        <p:spPr>
          <a:xfrm>
            <a:off x="756000" y="6887880"/>
            <a:ext cx="2099880" cy="503640"/>
          </a:xfrm>
          <a:prstGeom prst="rect">
            <a:avLst/>
          </a:prstGeom>
        </p:spPr>
        <p:txBody>
          <a:bodyPr lIns="92160" rIns="92160" tIns="46080" bIns="46080" anchor="ctr"/>
          <a:p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/>
          </p:nvPr>
        </p:nvSpPr>
        <p:spPr>
          <a:xfrm>
            <a:off x="3443760" y="6887880"/>
            <a:ext cx="3191400" cy="503640"/>
          </a:xfrm>
          <a:prstGeom prst="rect">
            <a:avLst/>
          </a:prstGeom>
        </p:spPr>
        <p:txBody>
          <a:bodyPr lIns="92160" rIns="92160" tIns="46080" bIns="46080" anchor="ctr"/>
          <a:p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/>
          </p:nvPr>
        </p:nvSpPr>
        <p:spPr>
          <a:xfrm>
            <a:off x="7223760" y="6887880"/>
            <a:ext cx="2099880" cy="503640"/>
          </a:xfrm>
          <a:prstGeom prst="rect">
            <a:avLst/>
          </a:prstGeom>
        </p:spPr>
        <p:txBody>
          <a:bodyPr lIns="92160" rIns="92160" tIns="46080" bIns="46080" anchor="ctr"/>
          <a:p>
            <a:endParaRPr b="0" lang="pt-BR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spcBef>
                <a:spcPts val="1559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53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Clique para editar o formato do texto da estrutura de tópicos</a:t>
            </a:r>
            <a:endParaRPr b="1" lang="pt-BR" sz="353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spcBef>
                <a:spcPts val="124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pt-BR" sz="265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2.º nível da estrutura de tópicos</a:t>
            </a:r>
            <a:endParaRPr b="1" lang="pt-BR" sz="265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spcBef>
                <a:spcPts val="935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3.º nível da estrutura de tópicos</a:t>
            </a:r>
            <a:endParaRPr b="1" lang="pt-B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spcBef>
                <a:spcPts val="62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1" lang="pt-B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4.º nível da estrutura de tópicos</a:t>
            </a:r>
            <a:endParaRPr b="1" lang="pt-B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spcBef>
                <a:spcPts val="3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5.º nível da estrutura de tópicos</a:t>
            </a:r>
            <a:endParaRPr b="1" lang="pt-B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spcBef>
                <a:spcPts val="3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6.º nível da estrutura de tópicos</a:t>
            </a:r>
            <a:endParaRPr b="1" lang="pt-B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spcBef>
                <a:spcPts val="312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21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7.º nível da estrutura de tópicos</a:t>
            </a:r>
            <a:endParaRPr b="1" lang="pt-BR" sz="221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hyperlink" Target="file:///home/luciana/Documentos/F&#237;sica/Astronomy/SA/Mitos/hr.html" TargetMode="External"/><Relationship Id="rId2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image" Target="../media/image20.jpe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image" Target="../media/image24.jpeg"/><Relationship Id="rId3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5" Type="http://schemas.openxmlformats.org/officeDocument/2006/relationships/slideLayout" Target="../slideLayouts/slideLayout3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image" Target="../media/image37.jpeg"/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40.png"/><Relationship Id="rId6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jpeg"/><Relationship Id="rId4" Type="http://schemas.openxmlformats.org/officeDocument/2006/relationships/slideLayout" Target="../slideLayouts/slideLayout1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image" Target="../media/image45.jpeg"/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slideLayout" Target="../slideLayouts/slideLayout1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image" Target="../media/image52.jpeg"/><Relationship Id="rId4" Type="http://schemas.openxmlformats.org/officeDocument/2006/relationships/image" Target="../media/image53.jpeg"/><Relationship Id="rId5" Type="http://schemas.openxmlformats.org/officeDocument/2006/relationships/slideLayout" Target="../slideLayouts/slideLayout1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hyperlink" Target="https://www.youtube.com/watch?v=DjpueFi5Jms" TargetMode="External"/><Relationship Id="rId2" Type="http://schemas.openxmlformats.org/officeDocument/2006/relationships/slideLayout" Target="../slideLayouts/slideLayout1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slideLayout" Target="../slideLayouts/slideLayout1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0.gif"/><Relationship Id="rId2" Type="http://schemas.openxmlformats.org/officeDocument/2006/relationships/image" Target="../media/image11.jpe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TextShape 1"/>
          <p:cNvSpPr txBox="1"/>
          <p:nvPr/>
        </p:nvSpPr>
        <p:spPr>
          <a:xfrm>
            <a:off x="504000" y="2658960"/>
            <a:ext cx="9071640" cy="1875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6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Espaço: Mitos e Verdades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TextShape 2"/>
          <p:cNvSpPr txBox="1"/>
          <p:nvPr/>
        </p:nvSpPr>
        <p:spPr>
          <a:xfrm>
            <a:off x="5400000" y="5125320"/>
            <a:ext cx="417600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/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Luciana Reis</a:t>
            </a: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
</a:t>
            </a: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barroslgr@df.ufscar.br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0" name="" descr=""/>
          <p:cNvPicPr/>
          <p:nvPr/>
        </p:nvPicPr>
        <p:blipFill>
          <a:blip r:embed="rId1"/>
          <a:stretch/>
        </p:blipFill>
        <p:spPr>
          <a:xfrm>
            <a:off x="7164000" y="71640"/>
            <a:ext cx="2880000" cy="196632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2"/>
          <a:stretch/>
        </p:blipFill>
        <p:spPr>
          <a:xfrm>
            <a:off x="72000" y="74880"/>
            <a:ext cx="2664000" cy="2247480"/>
          </a:xfrm>
          <a:prstGeom prst="rect">
            <a:avLst/>
          </a:prstGeom>
          <a:ln>
            <a:noFill/>
          </a:ln>
        </p:spPr>
      </p:pic>
      <p:sp>
        <p:nvSpPr>
          <p:cNvPr id="82" name="TextShape 3"/>
          <p:cNvSpPr txBox="1"/>
          <p:nvPr/>
        </p:nvSpPr>
        <p:spPr>
          <a:xfrm>
            <a:off x="-149040" y="716472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Imagem de fundo: céu observável do Observatório Dietrich Schiel hoje, 29/04/2017 às 21h. Crédito: Stellarium.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Animações André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sng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Semiesfera armilar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CustomShape 1"/>
          <p:cNvSpPr/>
          <p:nvPr/>
        </p:nvSpPr>
        <p:spPr>
          <a:xfrm>
            <a:off x="3439800" y="1793880"/>
            <a:ext cx="3240000" cy="2304000"/>
          </a:xfrm>
          <a:prstGeom prst="ellipse">
            <a:avLst/>
          </a:prstGeom>
          <a:gradFill>
            <a:gsLst>
              <a:gs pos="0">
                <a:srgbClr val="00b0f0"/>
              </a:gs>
              <a:gs pos="100000">
                <a:srgbClr val="000000"/>
              </a:gs>
            </a:gsLst>
            <a:lin ang="5400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5" name="CustomShape 2"/>
          <p:cNvSpPr/>
          <p:nvPr/>
        </p:nvSpPr>
        <p:spPr>
          <a:xfrm flipV="1" rot="20931000">
            <a:off x="3183120" y="3423240"/>
            <a:ext cx="4093920" cy="196560"/>
          </a:xfrm>
          <a:custGeom>
            <a:avLst/>
            <a:gdLst/>
            <a:ahLst/>
            <a:rect l="l" t="t" r="r" b="b"/>
            <a:pathLst>
              <a:path w="21407" h="3672"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moveTo>
                  <a:pt x="21406" y="2883"/>
                </a:moveTo>
                <a:cubicBezTo>
                  <a:pt x="21371" y="3147"/>
                  <a:pt x="21330" y="3410"/>
                  <a:pt x="21285" y="3671"/>
                </a:cubicBezTo>
                <a:lnTo>
                  <a:pt x="0" y="0"/>
                </a:lnTo>
                <a:close/>
              </a:path>
            </a:pathLst>
          </a:custGeom>
          <a:noFill/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6" name="CustomShape 3"/>
          <p:cNvSpPr/>
          <p:nvPr/>
        </p:nvSpPr>
        <p:spPr>
          <a:xfrm>
            <a:off x="2718720" y="1505880"/>
            <a:ext cx="4681080" cy="4752720"/>
          </a:xfrm>
          <a:prstGeom prst="ellipse">
            <a:avLst/>
          </a:prstGeom>
          <a:gradFill>
            <a:gsLst>
              <a:gs pos="0">
                <a:srgbClr val="0070c0"/>
              </a:gs>
              <a:gs pos="100000">
                <a:srgbClr val="00b0f0"/>
              </a:gs>
            </a:gsLst>
            <a:path path="circle"/>
          </a:gradFill>
          <a:ln w="101520">
            <a:solidFill>
              <a:srgbClr val="7030a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7" name="Line 4"/>
          <p:cNvSpPr/>
          <p:nvPr/>
        </p:nvSpPr>
        <p:spPr>
          <a:xfrm flipV="1">
            <a:off x="4575240" y="3161880"/>
            <a:ext cx="860760" cy="1596600"/>
          </a:xfrm>
          <a:prstGeom prst="line">
            <a:avLst/>
          </a:prstGeom>
          <a:ln w="50760">
            <a:solidFill>
              <a:srgbClr val="a5a5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CustomShape 5"/>
          <p:cNvSpPr/>
          <p:nvPr/>
        </p:nvSpPr>
        <p:spPr>
          <a:xfrm>
            <a:off x="4195800" y="4818960"/>
            <a:ext cx="360000" cy="69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2001"/>
              </a:spcBef>
            </a:pPr>
            <a:r>
              <a:rPr b="1" lang="pt-BR" sz="4000" spc="-1" strike="noStrike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9" name="CustomShape 6"/>
          <p:cNvSpPr/>
          <p:nvPr/>
        </p:nvSpPr>
        <p:spPr>
          <a:xfrm>
            <a:off x="2195640" y="3594960"/>
            <a:ext cx="360000" cy="69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2001"/>
              </a:spcBef>
            </a:pPr>
            <a:r>
              <a:rPr b="1" lang="pt-BR" sz="4000" spc="-1" strike="noStrike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N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7"/>
          <p:cNvSpPr/>
          <p:nvPr/>
        </p:nvSpPr>
        <p:spPr>
          <a:xfrm>
            <a:off x="5338800" y="2450160"/>
            <a:ext cx="360000" cy="69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2001"/>
              </a:spcBef>
            </a:pPr>
            <a:r>
              <a:rPr b="1" lang="pt-BR" sz="4000" spc="-1" strike="noStrike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1" name="CustomShape 8"/>
          <p:cNvSpPr/>
          <p:nvPr/>
        </p:nvSpPr>
        <p:spPr>
          <a:xfrm>
            <a:off x="7500960" y="3593160"/>
            <a:ext cx="360000" cy="69984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  <a:spcBef>
                <a:spcPts val="2001"/>
              </a:spcBef>
            </a:pPr>
            <a:r>
              <a:rPr b="1" lang="pt-BR" sz="4000" spc="-1" strike="noStrike">
                <a:solidFill>
                  <a:srgbClr val="ff33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2" name="Line 9"/>
          <p:cNvSpPr/>
          <p:nvPr/>
        </p:nvSpPr>
        <p:spPr>
          <a:xfrm>
            <a:off x="2766960" y="3950280"/>
            <a:ext cx="4680000" cy="360"/>
          </a:xfrm>
          <a:prstGeom prst="line">
            <a:avLst/>
          </a:prstGeom>
          <a:ln w="50760">
            <a:solidFill>
              <a:srgbClr val="a5a5e9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3" name="CustomShape 10"/>
          <p:cNvSpPr/>
          <p:nvPr/>
        </p:nvSpPr>
        <p:spPr>
          <a:xfrm flipV="1">
            <a:off x="2729520" y="3162960"/>
            <a:ext cx="4679640" cy="1584000"/>
          </a:xfrm>
          <a:custGeom>
            <a:avLst/>
            <a:gdLst/>
            <a:ahLst/>
            <a:rect l="l" t="t" r="r" b="b"/>
            <a:pathLst>
              <a:path w="43200" h="43200">
                <a:moveTo>
                  <a:pt x="43199" y="21728"/>
                </a:moveTo>
                <a:cubicBezTo>
                  <a:pt x="43128" y="33607"/>
                  <a:pt x="334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moveTo>
                  <a:pt x="43199" y="21728"/>
                </a:moveTo>
                <a:cubicBezTo>
                  <a:pt x="43128" y="33607"/>
                  <a:pt x="33479" y="43199"/>
                  <a:pt x="21600" y="43200"/>
                </a:cubicBezTo>
                <a:cubicBezTo>
                  <a:pt x="9670" y="43200"/>
                  <a:pt x="0" y="33529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-1"/>
                  <a:pt x="43199" y="9670"/>
                  <a:pt x="43200" y="21599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00b050">
              <a:alpha val="50000"/>
            </a:srgbClr>
          </a:solidFill>
          <a:ln cap="rnd" w="38160">
            <a:solidFill>
              <a:srgbClr val="339966"/>
            </a:solidFill>
            <a:custDash>
              <a:ds d="3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4" name="CustomShape 11"/>
          <p:cNvSpPr/>
          <p:nvPr/>
        </p:nvSpPr>
        <p:spPr>
          <a:xfrm flipV="1">
            <a:off x="2737800" y="3881880"/>
            <a:ext cx="4642560" cy="879120"/>
          </a:xfrm>
          <a:custGeom>
            <a:avLst/>
            <a:gdLst/>
            <a:ahLst/>
            <a:rect l="l" t="t" r="r" b="b"/>
            <a:pathLst>
              <a:path w="43200" h="23987"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  <a:moveTo>
                  <a:pt x="132" y="23986"/>
                </a:moveTo>
                <a:cubicBezTo>
                  <a:pt x="44" y="23194"/>
                  <a:pt x="0" y="22397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33529" y="0"/>
                  <a:pt x="43200" y="9670"/>
                  <a:pt x="43200" y="21600"/>
                </a:cubicBezTo>
                <a:cubicBezTo>
                  <a:pt x="43200" y="21837"/>
                  <a:pt x="43196" y="22074"/>
                  <a:pt x="43188" y="22312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143c2b">
              <a:alpha val="2000"/>
            </a:srgbClr>
          </a:solidFill>
          <a:ln w="101520">
            <a:solidFill>
              <a:srgbClr val="339966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5" name="CustomShape 12"/>
          <p:cNvSpPr/>
          <p:nvPr/>
        </p:nvSpPr>
        <p:spPr>
          <a:xfrm>
            <a:off x="4948200" y="3334320"/>
            <a:ext cx="215640" cy="215640"/>
          </a:xfrm>
          <a:prstGeom prst="ellipse">
            <a:avLst/>
          </a:prstGeom>
          <a:noFill/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6" name="Line 13"/>
          <p:cNvSpPr/>
          <p:nvPr/>
        </p:nvSpPr>
        <p:spPr>
          <a:xfrm flipH="1">
            <a:off x="5020200" y="3549960"/>
            <a:ext cx="36000" cy="216000"/>
          </a:xfrm>
          <a:prstGeom prst="line">
            <a:avLst/>
          </a:prstGeom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7" name="Line 14"/>
          <p:cNvSpPr/>
          <p:nvPr/>
        </p:nvSpPr>
        <p:spPr>
          <a:xfrm>
            <a:off x="5020200" y="3765960"/>
            <a:ext cx="144000" cy="216000"/>
          </a:xfrm>
          <a:prstGeom prst="line">
            <a:avLst/>
          </a:prstGeom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8" name="Line 15"/>
          <p:cNvSpPr/>
          <p:nvPr/>
        </p:nvSpPr>
        <p:spPr>
          <a:xfrm flipH="1">
            <a:off x="4948200" y="3765960"/>
            <a:ext cx="72000" cy="216000"/>
          </a:xfrm>
          <a:prstGeom prst="line">
            <a:avLst/>
          </a:prstGeom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Line 16"/>
          <p:cNvSpPr/>
          <p:nvPr/>
        </p:nvSpPr>
        <p:spPr>
          <a:xfrm>
            <a:off x="5020200" y="3621960"/>
            <a:ext cx="144000" cy="72000"/>
          </a:xfrm>
          <a:prstGeom prst="line">
            <a:avLst/>
          </a:prstGeom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Line 17"/>
          <p:cNvSpPr/>
          <p:nvPr/>
        </p:nvSpPr>
        <p:spPr>
          <a:xfrm flipV="1">
            <a:off x="4876200" y="3621960"/>
            <a:ext cx="144000" cy="72000"/>
          </a:xfrm>
          <a:prstGeom prst="line">
            <a:avLst/>
          </a:prstGeom>
          <a:ln w="316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CustomShape 18"/>
          <p:cNvSpPr/>
          <p:nvPr/>
        </p:nvSpPr>
        <p:spPr>
          <a:xfrm>
            <a:off x="2666880" y="3881880"/>
            <a:ext cx="142560" cy="1440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CustomShape 19"/>
          <p:cNvSpPr/>
          <p:nvPr/>
        </p:nvSpPr>
        <p:spPr>
          <a:xfrm>
            <a:off x="7347600" y="3881880"/>
            <a:ext cx="142560" cy="1440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CustomShape 20"/>
          <p:cNvSpPr/>
          <p:nvPr/>
        </p:nvSpPr>
        <p:spPr>
          <a:xfrm rot="16200000">
            <a:off x="4491360" y="3800880"/>
            <a:ext cx="1125000" cy="3275640"/>
          </a:xfrm>
          <a:prstGeom prst="moon">
            <a:avLst>
              <a:gd name="adj" fmla="val 87500"/>
            </a:avLst>
          </a:prstGeom>
          <a:gradFill>
            <a:gsLst>
              <a:gs pos="0">
                <a:srgbClr val="ffffff"/>
              </a:gs>
              <a:gs pos="100000">
                <a:srgbClr val="00b0f0"/>
              </a:gs>
            </a:gsLst>
            <a:lin ang="5394000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Line 21"/>
          <p:cNvSpPr/>
          <p:nvPr/>
        </p:nvSpPr>
        <p:spPr>
          <a:xfrm>
            <a:off x="5035680" y="1505160"/>
            <a:ext cx="360" cy="2449440"/>
          </a:xfrm>
          <a:prstGeom prst="line">
            <a:avLst/>
          </a:prstGeom>
          <a:ln cap="rnd" w="25560">
            <a:solidFill>
              <a:srgbClr val="ffffff"/>
            </a:solidFill>
            <a:custDash>
              <a:ds d="1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5" name="CustomShape 22"/>
          <p:cNvSpPr/>
          <p:nvPr/>
        </p:nvSpPr>
        <p:spPr>
          <a:xfrm rot="9617400">
            <a:off x="3592800" y="2127600"/>
            <a:ext cx="1279440" cy="4149720"/>
          </a:xfrm>
          <a:prstGeom prst="arc">
            <a:avLst>
              <a:gd name="adj1" fmla="val 20582531"/>
              <a:gd name="adj2" fmla="val 7418066"/>
            </a:avLst>
          </a:prstGeom>
          <a:noFill/>
          <a:ln w="1015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6" name="CustomShape 23"/>
          <p:cNvSpPr/>
          <p:nvPr/>
        </p:nvSpPr>
        <p:spPr>
          <a:xfrm rot="9691200">
            <a:off x="4322880" y="1625760"/>
            <a:ext cx="1297080" cy="4643640"/>
          </a:xfrm>
          <a:prstGeom prst="arc">
            <a:avLst>
              <a:gd name="adj1" fmla="val 18975847"/>
              <a:gd name="adj2" fmla="val 8205678"/>
            </a:avLst>
          </a:prstGeom>
          <a:noFill/>
          <a:ln w="10152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7" name="CustomShape 24"/>
          <p:cNvSpPr/>
          <p:nvPr/>
        </p:nvSpPr>
        <p:spPr>
          <a:xfrm rot="9616800">
            <a:off x="5177880" y="1491120"/>
            <a:ext cx="1279440" cy="4237560"/>
          </a:xfrm>
          <a:prstGeom prst="arc">
            <a:avLst>
              <a:gd name="adj1" fmla="val 18008657"/>
              <a:gd name="adj2" fmla="val 10259013"/>
            </a:avLst>
          </a:prstGeom>
          <a:noFill/>
          <a:ln w="10152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8" name="CustomShape 25"/>
          <p:cNvSpPr/>
          <p:nvPr/>
        </p:nvSpPr>
        <p:spPr>
          <a:xfrm>
            <a:off x="5331240" y="3115440"/>
            <a:ext cx="142560" cy="1440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29" name="CustomShape 26"/>
          <p:cNvSpPr/>
          <p:nvPr/>
        </p:nvSpPr>
        <p:spPr>
          <a:xfrm>
            <a:off x="4501080" y="4674240"/>
            <a:ext cx="142560" cy="144000"/>
          </a:xfrm>
          <a:prstGeom prst="ellipse">
            <a:avLst/>
          </a:prstGeom>
          <a:solidFill>
            <a:srgbClr val="ff000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30" name="CustomShape 27"/>
          <p:cNvSpPr/>
          <p:nvPr/>
        </p:nvSpPr>
        <p:spPr>
          <a:xfrm>
            <a:off x="7092360" y="1557360"/>
            <a:ext cx="2268360" cy="863640"/>
          </a:xfrm>
          <a:prstGeom prst="wedgeRectCallout">
            <a:avLst>
              <a:gd name="adj1" fmla="val -142847"/>
              <a:gd name="adj2" fmla="val 101268"/>
            </a:avLst>
          </a:prstGeom>
          <a:noFill/>
          <a:ln w="19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Solstício de Verão do HS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1" name="CustomShape 28"/>
          <p:cNvSpPr/>
          <p:nvPr/>
        </p:nvSpPr>
        <p:spPr>
          <a:xfrm>
            <a:off x="683640" y="1845360"/>
            <a:ext cx="1907280" cy="647640"/>
          </a:xfrm>
          <a:prstGeom prst="wedgeRectCallout">
            <a:avLst>
              <a:gd name="adj1" fmla="val 124872"/>
              <a:gd name="adj2" fmla="val 42274"/>
            </a:avLst>
          </a:prstGeom>
          <a:noFill/>
          <a:ln w="1908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Equinócios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2" name="CustomShape 29"/>
          <p:cNvSpPr/>
          <p:nvPr/>
        </p:nvSpPr>
        <p:spPr>
          <a:xfrm>
            <a:off x="576000" y="5157720"/>
            <a:ext cx="2448000" cy="863640"/>
          </a:xfrm>
          <a:prstGeom prst="wedgeRectCallout">
            <a:avLst>
              <a:gd name="adj1" fmla="val 66932"/>
              <a:gd name="adj2" fmla="val -217732"/>
            </a:avLst>
          </a:prstGeom>
          <a:noFill/>
          <a:ln w="19080">
            <a:solidFill>
              <a:srgbClr val="00b0f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/>
          <a:p>
            <a:pPr algn="ctr">
              <a:lnSpc>
                <a:spcPct val="100000"/>
              </a:lnSpc>
            </a:pPr>
            <a:r>
              <a:rPr b="1" lang="pt-BR" sz="2400" spc="-1" strike="noStrike">
                <a:solidFill>
                  <a:srgbClr val="00b0f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Solstício de Inverno do HS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3" name="CustomShape 30"/>
          <p:cNvSpPr/>
          <p:nvPr/>
        </p:nvSpPr>
        <p:spPr>
          <a:xfrm rot="18342600">
            <a:off x="4738320" y="1247040"/>
            <a:ext cx="636120" cy="636120"/>
          </a:xfrm>
          <a:prstGeom prst="ellipse">
            <a:avLst/>
          </a:prstGeom>
          <a:gradFill>
            <a:gsLst>
              <a:gs pos="0">
                <a:srgbClr val="21ff46"/>
              </a:gs>
              <a:gs pos="100000">
                <a:srgbClr val="21ff46"/>
              </a:gs>
            </a:gsLst>
            <a:path path="rect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CustomShape 31"/>
          <p:cNvSpPr/>
          <p:nvPr/>
        </p:nvSpPr>
        <p:spPr>
          <a:xfrm rot="18342600">
            <a:off x="4968000" y="1495440"/>
            <a:ext cx="142560" cy="144000"/>
          </a:xfrm>
          <a:prstGeom prst="ellipse">
            <a:avLst/>
          </a:prstGeom>
          <a:solidFill>
            <a:srgbClr val="ffffff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CustomShape 32"/>
          <p:cNvSpPr/>
          <p:nvPr/>
        </p:nvSpPr>
        <p:spPr>
          <a:xfrm>
            <a:off x="4356000" y="998280"/>
            <a:ext cx="1571400" cy="516960"/>
          </a:xfrm>
          <a:prstGeom prst="rect">
            <a:avLst/>
          </a:prstGeom>
          <a:noFill/>
          <a:ln w="936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800" spc="-1" strike="noStrike">
                <a:solidFill>
                  <a:srgbClr val="00ff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Zênite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6" name="TextShape 33"/>
          <p:cNvSpPr txBox="1"/>
          <p:nvPr/>
        </p:nvSpPr>
        <p:spPr>
          <a:xfrm>
            <a:off x="-147960" y="727380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André Silva/CDCC-CDA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" descr=""/>
          <p:cNvPicPr/>
          <p:nvPr/>
        </p:nvPicPr>
        <p:blipFill>
          <a:blip r:embed="rId1"/>
          <a:stretch/>
        </p:blipFill>
        <p:spPr>
          <a:xfrm>
            <a:off x="1584000" y="753120"/>
            <a:ext cx="7488000" cy="5616000"/>
          </a:xfrm>
          <a:prstGeom prst="rect">
            <a:avLst/>
          </a:prstGeom>
          <a:ln>
            <a:noFill/>
          </a:ln>
        </p:spPr>
      </p:pic>
      <p:sp>
        <p:nvSpPr>
          <p:cNvPr id="138" name="TextShape 1"/>
          <p:cNvSpPr txBox="1"/>
          <p:nvPr/>
        </p:nvSpPr>
        <p:spPr>
          <a:xfrm>
            <a:off x="-148320" y="72734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CDCC/CDA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a Luz do Sol é Amarela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0" name="CustomShape 2"/>
          <p:cNvSpPr/>
          <p:nvPr/>
        </p:nvSpPr>
        <p:spPr>
          <a:xfrm rot="20397000">
            <a:off x="3456360" y="4319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3" dur="indefinite" restart="never" nodeType="tmRoot">
          <p:childTnLst>
            <p:seq>
              <p:cTn id="64" nodeType="mainSeq">
                <p:childTnLst>
                  <p:par>
                    <p:cTn id="65" fill="freeze">
                      <p:stCondLst>
                        <p:cond delay="indefinite"/>
                      </p:stCondLst>
                      <p:childTnLst>
                        <p:par>
                          <p:cTn id="66" fill="freeze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" descr=""/>
          <p:cNvPicPr/>
          <p:nvPr/>
        </p:nvPicPr>
        <p:blipFill>
          <a:blip r:embed="rId1"/>
          <a:stretch/>
        </p:blipFill>
        <p:spPr>
          <a:xfrm>
            <a:off x="396000" y="360"/>
            <a:ext cx="5669640" cy="7559640"/>
          </a:xfrm>
          <a:prstGeom prst="rect">
            <a:avLst/>
          </a:prstGeom>
          <a:ln>
            <a:noFill/>
          </a:ln>
        </p:spPr>
      </p:pic>
      <p:sp>
        <p:nvSpPr>
          <p:cNvPr id="142" name="TextShape 1"/>
          <p:cNvSpPr txBox="1"/>
          <p:nvPr/>
        </p:nvSpPr>
        <p:spPr>
          <a:xfrm>
            <a:off x="-148320" y="72734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 Imagem: Luciana Reis/CDA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Shape 1"/>
          <p:cNvSpPr txBox="1"/>
          <p:nvPr/>
        </p:nvSpPr>
        <p:spPr>
          <a:xfrm>
            <a:off x="1064160" y="1008000"/>
            <a:ext cx="786384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/home/luciana/Documentos/Física/Astronomy/SA/Mitos/hr.html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Mas porque o vemos laranja?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" descr=""/>
          <p:cNvPicPr/>
          <p:nvPr/>
        </p:nvPicPr>
        <p:blipFill>
          <a:blip r:embed="rId1"/>
          <a:stretch/>
        </p:blipFill>
        <p:spPr>
          <a:xfrm>
            <a:off x="3096000" y="2520000"/>
            <a:ext cx="3528000" cy="352800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2"/>
          <a:stretch/>
        </p:blipFill>
        <p:spPr>
          <a:xfrm>
            <a:off x="72000" y="51480"/>
            <a:ext cx="3476520" cy="347652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3"/>
          <a:stretch/>
        </p:blipFill>
        <p:spPr>
          <a:xfrm>
            <a:off x="159480" y="3960000"/>
            <a:ext cx="3188520" cy="318852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4"/>
          <a:stretch/>
        </p:blipFill>
        <p:spPr>
          <a:xfrm>
            <a:off x="6588000" y="3960000"/>
            <a:ext cx="3384000" cy="3384000"/>
          </a:xfrm>
          <a:prstGeom prst="rect">
            <a:avLst/>
          </a:prstGeom>
          <a:ln>
            <a:noFill/>
          </a:ln>
        </p:spPr>
      </p:pic>
      <p:pic>
        <p:nvPicPr>
          <p:cNvPr id="149" name="" descr=""/>
          <p:cNvPicPr/>
          <p:nvPr/>
        </p:nvPicPr>
        <p:blipFill>
          <a:blip r:embed="rId5"/>
          <a:stretch/>
        </p:blipFill>
        <p:spPr>
          <a:xfrm>
            <a:off x="6217560" y="72000"/>
            <a:ext cx="3718440" cy="3534840"/>
          </a:xfrm>
          <a:prstGeom prst="rect">
            <a:avLst/>
          </a:prstGeom>
          <a:ln>
            <a:noFill/>
          </a:ln>
        </p:spPr>
      </p:pic>
      <p:sp>
        <p:nvSpPr>
          <p:cNvPr id="150" name="TextShape 1"/>
          <p:cNvSpPr txBox="1"/>
          <p:nvPr/>
        </p:nvSpPr>
        <p:spPr>
          <a:xfrm>
            <a:off x="-112320" y="72734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solarham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69" dur="indefinite" restart="never" nodeType="tmRoot">
          <p:childTnLst>
            <p:seq>
              <p:cTn id="70" nodeType="mainSeq">
                <p:childTnLst>
                  <p:par>
                    <p:cTn id="71" fill="freeze">
                      <p:stCondLst>
                        <p:cond delay="indefinite"/>
                      </p:stCondLst>
                      <p:childTnLst>
                        <p:par>
                          <p:cTn id="72" fill="freeze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freeze">
                      <p:stCondLst>
                        <p:cond delay="indefinite"/>
                      </p:stCondLst>
                      <p:childTnLst>
                        <p:par>
                          <p:cTn id="76" fill="freeze">
                            <p:stCondLst>
                              <p:cond delay="0"/>
                            </p:stCondLst>
                            <p:childTnLst>
                              <p:par>
                                <p:cTn id="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freeze">
                      <p:stCondLst>
                        <p:cond delay="indefinite"/>
                      </p:stCondLst>
                      <p:childTnLst>
                        <p:par>
                          <p:cTn id="80" fill="freeze">
                            <p:stCondLst>
                              <p:cond delay="0"/>
                            </p:stCondLst>
                            <p:childTnLst>
                              <p:par>
                                <p:cTn id="8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freeze">
                      <p:stCondLst>
                        <p:cond delay="indefinite"/>
                      </p:stCondLst>
                      <p:childTnLst>
                        <p:par>
                          <p:cTn id="88" fill="freeze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" descr=""/>
          <p:cNvPicPr/>
          <p:nvPr/>
        </p:nvPicPr>
        <p:blipFill>
          <a:blip r:embed="rId1"/>
          <a:stretch/>
        </p:blipFill>
        <p:spPr>
          <a:xfrm>
            <a:off x="144000" y="152640"/>
            <a:ext cx="6384960" cy="3591360"/>
          </a:xfrm>
          <a:prstGeom prst="rect">
            <a:avLst/>
          </a:prstGeom>
          <a:ln>
            <a:noFill/>
          </a:ln>
        </p:spPr>
      </p:pic>
      <p:sp>
        <p:nvSpPr>
          <p:cNvPr id="152" name="TextShape 1"/>
          <p:cNvSpPr txBox="1"/>
          <p:nvPr/>
        </p:nvSpPr>
        <p:spPr>
          <a:xfrm>
            <a:off x="-111960" y="727380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Imagens:Reid Wiseman/ISS e Ron Garan/ISS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53" name="" descr=""/>
          <p:cNvPicPr/>
          <p:nvPr/>
        </p:nvPicPr>
        <p:blipFill>
          <a:blip r:embed="rId2"/>
          <a:stretch/>
        </p:blipFill>
        <p:spPr>
          <a:xfrm>
            <a:off x="3975480" y="3331440"/>
            <a:ext cx="5816520" cy="3868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1" dur="indefinite" restart="never" nodeType="tmRoot">
          <p:childTnLst>
            <p:seq>
              <p:cTn id="92" nodeType="mainSeq">
                <p:childTnLst>
                  <p:par>
                    <p:cTn id="93" fill="freeze">
                      <p:stCondLst>
                        <p:cond delay="indefinite"/>
                      </p:stCondLst>
                      <p:childTnLst>
                        <p:par>
                          <p:cTn id="94" fill="freeze">
                            <p:stCondLst>
                              <p:cond delay="0"/>
                            </p:stCondLst>
                            <p:childTnLst>
                              <p:par>
                                <p:cTn id="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freeze">
                      <p:stCondLst>
                        <p:cond delay="indefinite"/>
                      </p:stCondLst>
                      <p:childTnLst>
                        <p:par>
                          <p:cTn id="98" fill="freeze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936000" y="1152000"/>
            <a:ext cx="8115120" cy="4571640"/>
          </a:xfrm>
          <a:prstGeom prst="rect">
            <a:avLst/>
          </a:prstGeom>
          <a:ln>
            <a:noFill/>
          </a:ln>
        </p:spPr>
      </p:pic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 que é um mito?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TextShape 2"/>
          <p:cNvSpPr txBox="1"/>
          <p:nvPr/>
        </p:nvSpPr>
        <p:spPr>
          <a:xfrm>
            <a:off x="144000" y="2057040"/>
            <a:ext cx="979200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Qualquer história com eventos supostamente históricos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Explica a origem de um fenômeno natural ou prática cultural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Deriva do grego "μῦθος" ("mythos"): história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5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freeze">
                      <p:stCondLst>
                        <p:cond delay="indefinite"/>
                      </p:stCondLst>
                      <p:childTnLst>
                        <p:par>
                          <p:cTn id="8" fill="freeze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54" end="1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freeze">
                      <p:stCondLst>
                        <p:cond delay="indefinite"/>
                      </p:stCondLst>
                      <p:childTnLst>
                        <p:par>
                          <p:cTn id="12" fill="freeze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114" end="1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Line 1"/>
          <p:cNvSpPr/>
          <p:nvPr/>
        </p:nvSpPr>
        <p:spPr>
          <a:xfrm flipH="1" flipV="1">
            <a:off x="5018400" y="1186560"/>
            <a:ext cx="36000" cy="5307120"/>
          </a:xfrm>
          <a:prstGeom prst="line">
            <a:avLst/>
          </a:prstGeom>
          <a:ln w="507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6" name="Picture 12" descr=""/>
          <p:cNvPicPr/>
          <p:nvPr/>
        </p:nvPicPr>
        <p:blipFill>
          <a:blip r:embed="rId1"/>
          <a:stretch/>
        </p:blipFill>
        <p:spPr>
          <a:xfrm rot="60000">
            <a:off x="2832840" y="1641600"/>
            <a:ext cx="4343040" cy="4343040"/>
          </a:xfrm>
          <a:prstGeom prst="rect">
            <a:avLst/>
          </a:prstGeom>
          <a:ln>
            <a:noFill/>
          </a:ln>
        </p:spPr>
      </p:pic>
      <p:sp>
        <p:nvSpPr>
          <p:cNvPr id="157" name="CustomShape 2"/>
          <p:cNvSpPr/>
          <p:nvPr/>
        </p:nvSpPr>
        <p:spPr>
          <a:xfrm rot="9240000">
            <a:off x="5143680" y="1175040"/>
            <a:ext cx="2029320" cy="4204080"/>
          </a:xfrm>
          <a:prstGeom prst="moon">
            <a:avLst>
              <a:gd name="adj" fmla="val 0"/>
            </a:avLst>
          </a:prstGeom>
          <a:solidFill>
            <a:srgbClr val="40404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58" name="CustomShape 3"/>
          <p:cNvSpPr/>
          <p:nvPr/>
        </p:nvSpPr>
        <p:spPr>
          <a:xfrm rot="20040000">
            <a:off x="2781720" y="1614960"/>
            <a:ext cx="4437360" cy="4376520"/>
          </a:xfrm>
          <a:prstGeom prst="ellipse">
            <a:avLst/>
          </a:prstGeom>
          <a:noFill/>
          <a:ln w="1681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CustomShape 1"/>
          <p:cNvSpPr/>
          <p:nvPr/>
        </p:nvSpPr>
        <p:spPr>
          <a:xfrm>
            <a:off x="576000" y="2304000"/>
            <a:ext cx="8784000" cy="8784000"/>
          </a:xfrm>
          <a:prstGeom prst="ellipse">
            <a:avLst/>
          </a:prstGeom>
          <a:solidFill>
            <a:srgbClr val="000099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160" name="CustomShape 2"/>
          <p:cNvSpPr/>
          <p:nvPr/>
        </p:nvSpPr>
        <p:spPr>
          <a:xfrm>
            <a:off x="2160000" y="3888000"/>
            <a:ext cx="5544000" cy="5544000"/>
          </a:xfrm>
          <a:prstGeom prst="ellipse">
            <a:avLst/>
          </a:prstGeom>
          <a:solidFill>
            <a:srgbClr val="9999ff"/>
          </a:solidFill>
          <a:ln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01" dur="indefinite" restart="never" nodeType="tmRoot">
          <p:childTnLst>
            <p:seq>
              <p:cTn id="102" nodeType="mainSeq">
                <p:childTnLst>
                  <p:par>
                    <p:cTn id="103" fill="freeze">
                      <p:stCondLst>
                        <p:cond delay="indefinite"/>
                      </p:stCondLst>
                      <p:childTnLst>
                        <p:par>
                          <p:cTn id="104" fill="freeze">
                            <p:stCondLst>
                              <p:cond delay="0"/>
                            </p:stCondLst>
                            <p:childTnLst>
                              <p:par>
                                <p:cTn id="10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freeze">
                      <p:stCondLst>
                        <p:cond delay="indefinite"/>
                      </p:stCondLst>
                      <p:childTnLst>
                        <p:par>
                          <p:cTn id="108" fill="freeze">
                            <p:stCondLst>
                              <p:cond delay="0"/>
                            </p:stCondLst>
                            <p:childTnLst>
                              <p:par>
                                <p:cTn id="10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Shape 1"/>
          <p:cNvSpPr txBox="1"/>
          <p:nvPr/>
        </p:nvSpPr>
        <p:spPr>
          <a:xfrm>
            <a:off x="504000" y="30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4: No cometa Hale-Bopp há uma nave interplanetária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História Hale-Bopp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Reportagem radio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Cara Vaticano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Do que é feito um cometa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Animação Luan, o cometinha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3-Astrologia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5: astrônomo faz mapa astral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História astrologia/alquimia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Divisão -logia e -nomia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Galileu Galilei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Não duvidamos da astrologia!!!!! 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4-Meteoros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504000" y="30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Meteoro é uma pedra espacial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1" name="CustomShape 2"/>
          <p:cNvSpPr/>
          <p:nvPr/>
        </p:nvSpPr>
        <p:spPr>
          <a:xfrm rot="20397000">
            <a:off x="3312360" y="4463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1" dur="indefinite" restart="never" nodeType="tmRoot">
          <p:childTnLst>
            <p:seq>
              <p:cTn id="112" nodeType="mainSeq">
                <p:childTnLst>
                  <p:par>
                    <p:cTn id="113" fill="freeze">
                      <p:stCondLst>
                        <p:cond delay="indefinite"/>
                      </p:stCondLst>
                      <p:childTnLst>
                        <p:par>
                          <p:cTn id="114" fill="freeze">
                            <p:stCondLst>
                              <p:cond delay="0"/>
                            </p:stCondLst>
                            <p:childTnLst>
                              <p:par>
                                <p:cTn id="1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" descr=""/>
          <p:cNvPicPr/>
          <p:nvPr/>
        </p:nvPicPr>
        <p:blipFill>
          <a:blip r:embed="rId1"/>
          <a:stretch/>
        </p:blipFill>
        <p:spPr>
          <a:xfrm>
            <a:off x="216000" y="288000"/>
            <a:ext cx="5742720" cy="3829320"/>
          </a:xfrm>
          <a:prstGeom prst="rect">
            <a:avLst/>
          </a:prstGeom>
          <a:ln>
            <a:noFill/>
          </a:ln>
        </p:spPr>
      </p:pic>
      <p:pic>
        <p:nvPicPr>
          <p:cNvPr id="173" name="" descr=""/>
          <p:cNvPicPr/>
          <p:nvPr/>
        </p:nvPicPr>
        <p:blipFill>
          <a:blip r:embed="rId2"/>
          <a:stretch/>
        </p:blipFill>
        <p:spPr>
          <a:xfrm>
            <a:off x="4191480" y="3384000"/>
            <a:ext cx="5744520" cy="3829320"/>
          </a:xfrm>
          <a:prstGeom prst="rect">
            <a:avLst/>
          </a:prstGeom>
          <a:ln>
            <a:noFill/>
          </a:ln>
        </p:spPr>
      </p:pic>
      <p:sp>
        <p:nvSpPr>
          <p:cNvPr id="174" name="TextShape 1"/>
          <p:cNvSpPr txBox="1"/>
          <p:nvPr/>
        </p:nvSpPr>
        <p:spPr>
          <a:xfrm>
            <a:off x="-111600" y="727416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Imagens:APOD/NASA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17" dur="indefinite" restart="never" nodeType="tmRoot">
          <p:childTnLst>
            <p:seq>
              <p:cTn id="118" nodeType="mainSeq">
                <p:childTnLst>
                  <p:par>
                    <p:cTn id="119" fill="freeze">
                      <p:stCondLst>
                        <p:cond delay="indefinite"/>
                      </p:stCondLst>
                      <p:childTnLst>
                        <p:par>
                          <p:cTn id="120" fill="freeze">
                            <p:stCondLst>
                              <p:cond delay="0"/>
                            </p:stCondLst>
                            <p:childTnLst>
                              <p:par>
                                <p:cTn id="12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freeze">
                      <p:stCondLst>
                        <p:cond delay="indefinite"/>
                      </p:stCondLst>
                      <p:childTnLst>
                        <p:par>
                          <p:cTn id="124" fill="freeze">
                            <p:stCondLst>
                              <p:cond delay="0"/>
                            </p:stCondLst>
                            <p:childTnLst>
                              <p:par>
                                <p:cTn id="1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467640" y="504000"/>
            <a:ext cx="9180360" cy="6120000"/>
          </a:xfrm>
          <a:prstGeom prst="rect">
            <a:avLst/>
          </a:prstGeom>
          <a:ln>
            <a:noFill/>
          </a:ln>
        </p:spPr>
      </p:pic>
      <p:sp>
        <p:nvSpPr>
          <p:cNvPr id="176" name="TextShape 1"/>
          <p:cNvSpPr txBox="1"/>
          <p:nvPr/>
        </p:nvSpPr>
        <p:spPr>
          <a:xfrm>
            <a:off x="-111240" y="727452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 Imagem:APOD/NASA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" descr=""/>
          <p:cNvPicPr/>
          <p:nvPr/>
        </p:nvPicPr>
        <p:blipFill>
          <a:blip r:embed="rId1"/>
          <a:stretch/>
        </p:blipFill>
        <p:spPr>
          <a:xfrm>
            <a:off x="2098440" y="455400"/>
            <a:ext cx="5841720" cy="6578280"/>
          </a:xfrm>
          <a:prstGeom prst="rect">
            <a:avLst/>
          </a:prstGeom>
          <a:ln>
            <a:noFill/>
          </a:ln>
        </p:spPr>
      </p:pic>
      <p:sp>
        <p:nvSpPr>
          <p:cNvPr id="178" name="TextShape 1"/>
          <p:cNvSpPr txBox="1"/>
          <p:nvPr/>
        </p:nvSpPr>
        <p:spPr>
          <a:xfrm>
            <a:off x="-110880" y="727488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 Imagem: Google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" descr=""/>
          <p:cNvPicPr/>
          <p:nvPr/>
        </p:nvPicPr>
        <p:blipFill>
          <a:blip r:embed="rId1"/>
          <a:stretch/>
        </p:blipFill>
        <p:spPr>
          <a:xfrm>
            <a:off x="361080" y="648000"/>
            <a:ext cx="3454920" cy="2037600"/>
          </a:xfrm>
          <a:prstGeom prst="rect">
            <a:avLst/>
          </a:prstGeom>
          <a:ln>
            <a:noFill/>
          </a:ln>
        </p:spPr>
      </p:pic>
      <p:pic>
        <p:nvPicPr>
          <p:cNvPr id="180" name="" descr=""/>
          <p:cNvPicPr/>
          <p:nvPr/>
        </p:nvPicPr>
        <p:blipFill>
          <a:blip r:embed="rId2"/>
          <a:stretch/>
        </p:blipFill>
        <p:spPr>
          <a:xfrm>
            <a:off x="5688000" y="293400"/>
            <a:ext cx="3816000" cy="3954600"/>
          </a:xfrm>
          <a:prstGeom prst="rect">
            <a:avLst/>
          </a:prstGeom>
          <a:ln>
            <a:noFill/>
          </a:ln>
        </p:spPr>
      </p:pic>
      <p:pic>
        <p:nvPicPr>
          <p:cNvPr id="181" name="" descr=""/>
          <p:cNvPicPr/>
          <p:nvPr/>
        </p:nvPicPr>
        <p:blipFill>
          <a:blip r:embed="rId3"/>
          <a:stretch/>
        </p:blipFill>
        <p:spPr>
          <a:xfrm>
            <a:off x="310680" y="3384000"/>
            <a:ext cx="2857320" cy="3809520"/>
          </a:xfrm>
          <a:prstGeom prst="rect">
            <a:avLst/>
          </a:prstGeom>
          <a:ln>
            <a:noFill/>
          </a:ln>
        </p:spPr>
      </p:pic>
      <p:pic>
        <p:nvPicPr>
          <p:cNvPr id="182" name="" descr=""/>
          <p:cNvPicPr/>
          <p:nvPr/>
        </p:nvPicPr>
        <p:blipFill>
          <a:blip r:embed="rId4"/>
          <a:stretch/>
        </p:blipFill>
        <p:spPr>
          <a:xfrm>
            <a:off x="5184000" y="4464000"/>
            <a:ext cx="3536280" cy="2652120"/>
          </a:xfrm>
          <a:prstGeom prst="rect">
            <a:avLst/>
          </a:prstGeom>
          <a:ln>
            <a:noFill/>
          </a:ln>
        </p:spPr>
      </p:pic>
      <p:sp>
        <p:nvSpPr>
          <p:cNvPr id="183" name="TextShape 1"/>
          <p:cNvSpPr txBox="1"/>
          <p:nvPr/>
        </p:nvSpPr>
        <p:spPr>
          <a:xfrm>
            <a:off x="-111240" y="727452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Imagens:Marcelo Adorna Fernandes/Encyclopedia of Meterorites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576000" y="216000"/>
            <a:ext cx="8808120" cy="6606000"/>
          </a:xfrm>
          <a:prstGeom prst="rect">
            <a:avLst/>
          </a:prstGeom>
          <a:ln>
            <a:noFill/>
          </a:ln>
        </p:spPr>
      </p:pic>
      <p:sp>
        <p:nvSpPr>
          <p:cNvPr id="185" name="TextShape 1"/>
          <p:cNvSpPr txBox="1"/>
          <p:nvPr/>
        </p:nvSpPr>
        <p:spPr>
          <a:xfrm>
            <a:off x="-111600" y="727416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 Imagem:Jorge Andrade/Museu Nacional UFRJ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" descr=""/>
          <p:cNvPicPr/>
          <p:nvPr/>
        </p:nvPicPr>
        <p:blipFill>
          <a:blip r:embed="rId1"/>
          <a:stretch/>
        </p:blipFill>
        <p:spPr>
          <a:xfrm>
            <a:off x="351360" y="276840"/>
            <a:ext cx="4040640" cy="3035160"/>
          </a:xfrm>
          <a:prstGeom prst="rect">
            <a:avLst/>
          </a:prstGeom>
          <a:ln>
            <a:noFill/>
          </a:ln>
        </p:spPr>
      </p:pic>
      <p:pic>
        <p:nvPicPr>
          <p:cNvPr id="187" name="" descr=""/>
          <p:cNvPicPr/>
          <p:nvPr/>
        </p:nvPicPr>
        <p:blipFill>
          <a:blip r:embed="rId2"/>
          <a:stretch/>
        </p:blipFill>
        <p:spPr>
          <a:xfrm>
            <a:off x="4896000" y="72000"/>
            <a:ext cx="3984120" cy="2952000"/>
          </a:xfrm>
          <a:prstGeom prst="rect">
            <a:avLst/>
          </a:prstGeom>
          <a:ln>
            <a:noFill/>
          </a:ln>
        </p:spPr>
      </p:pic>
      <p:pic>
        <p:nvPicPr>
          <p:cNvPr id="188" name="" descr=""/>
          <p:cNvPicPr/>
          <p:nvPr/>
        </p:nvPicPr>
        <p:blipFill>
          <a:blip r:embed="rId3"/>
          <a:stretch/>
        </p:blipFill>
        <p:spPr>
          <a:xfrm>
            <a:off x="360000" y="3434040"/>
            <a:ext cx="4157280" cy="3117960"/>
          </a:xfrm>
          <a:prstGeom prst="rect">
            <a:avLst/>
          </a:prstGeom>
          <a:ln>
            <a:noFill/>
          </a:ln>
        </p:spPr>
      </p:pic>
      <p:pic>
        <p:nvPicPr>
          <p:cNvPr id="189" name="" descr=""/>
          <p:cNvPicPr/>
          <p:nvPr/>
        </p:nvPicPr>
        <p:blipFill>
          <a:blip r:embed="rId4"/>
          <a:stretch/>
        </p:blipFill>
        <p:spPr>
          <a:xfrm>
            <a:off x="5361480" y="2805480"/>
            <a:ext cx="4142520" cy="4142520"/>
          </a:xfrm>
          <a:prstGeom prst="rect">
            <a:avLst/>
          </a:prstGeom>
          <a:ln>
            <a:noFill/>
          </a:ln>
        </p:spPr>
      </p:pic>
      <p:sp>
        <p:nvSpPr>
          <p:cNvPr id="190" name="TextShape 1"/>
          <p:cNvSpPr txBox="1"/>
          <p:nvPr/>
        </p:nvSpPr>
        <p:spPr>
          <a:xfrm>
            <a:off x="-111240" y="727452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Imagens:NASA e IAU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7: Meteoros extiguiram dinossauros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Cratera México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Figuras esquemáticas geologia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Gondwana/india e vulcões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Vulcão e temperatura média Terra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você pode pegar meteoritos no seu quintal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5" name="CustomShape 2"/>
          <p:cNvSpPr/>
          <p:nvPr/>
        </p:nvSpPr>
        <p:spPr>
          <a:xfrm rot="20397000">
            <a:off x="3312720" y="4463640"/>
            <a:ext cx="3240000" cy="2016000"/>
          </a:xfrm>
          <a:prstGeom prst="ellipse">
            <a:avLst/>
          </a:prstGeom>
          <a:noFill/>
          <a:ln w="127080">
            <a:solidFill>
              <a:srgbClr val="00cc33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4400" spc="-1" strike="noStrike">
                <a:solidFill>
                  <a:srgbClr val="00cc33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VERDADE!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27" dur="indefinite" restart="never" nodeType="tmRoot">
          <p:childTnLst>
            <p:seq>
              <p:cTn id="128" nodeType="mainSeq">
                <p:childTnLst>
                  <p:par>
                    <p:cTn id="129" fill="freeze">
                      <p:stCondLst>
                        <p:cond delay="indefinite"/>
                      </p:stCondLst>
                      <p:childTnLst>
                        <p:par>
                          <p:cTn id="130" fill="freeze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itens necessários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micrometeoritos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" descr=""/>
          <p:cNvPicPr/>
          <p:nvPr/>
        </p:nvPicPr>
        <p:blipFill>
          <a:blip r:embed="rId1"/>
          <a:stretch/>
        </p:blipFill>
        <p:spPr>
          <a:xfrm>
            <a:off x="1368000" y="4948200"/>
            <a:ext cx="2448000" cy="2035800"/>
          </a:xfrm>
          <a:prstGeom prst="rect">
            <a:avLst/>
          </a:prstGeom>
          <a:ln>
            <a:noFill/>
          </a:ln>
        </p:spPr>
      </p:pic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216000" y="225000"/>
            <a:ext cx="4023000" cy="402300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tretch/>
        </p:blipFill>
        <p:spPr>
          <a:xfrm>
            <a:off x="6336000" y="4680000"/>
            <a:ext cx="2592000" cy="2592000"/>
          </a:xfrm>
          <a:prstGeom prst="rect">
            <a:avLst/>
          </a:prstGeom>
          <a:ln>
            <a:noFill/>
          </a:ln>
        </p:spPr>
      </p:pic>
      <p:pic>
        <p:nvPicPr>
          <p:cNvPr id="201" name="" descr=""/>
          <p:cNvPicPr/>
          <p:nvPr/>
        </p:nvPicPr>
        <p:blipFill>
          <a:blip r:embed="rId4"/>
          <a:stretch/>
        </p:blipFill>
        <p:spPr>
          <a:xfrm rot="20910000">
            <a:off x="6683040" y="840600"/>
            <a:ext cx="2952360" cy="2952360"/>
          </a:xfrm>
          <a:prstGeom prst="rect">
            <a:avLst/>
          </a:prstGeom>
          <a:ln>
            <a:noFill/>
          </a:ln>
        </p:spPr>
      </p:pic>
      <p:pic>
        <p:nvPicPr>
          <p:cNvPr id="202" name="" descr=""/>
          <p:cNvPicPr/>
          <p:nvPr/>
        </p:nvPicPr>
        <p:blipFill>
          <a:blip r:embed="rId5"/>
          <a:stretch/>
        </p:blipFill>
        <p:spPr>
          <a:xfrm rot="20755800">
            <a:off x="3422880" y="1348920"/>
            <a:ext cx="3723840" cy="2556720"/>
          </a:xfrm>
          <a:prstGeom prst="rect">
            <a:avLst/>
          </a:prstGeom>
          <a:ln>
            <a:noFill/>
          </a:ln>
        </p:spPr>
      </p:pic>
      <p:sp>
        <p:nvSpPr>
          <p:cNvPr id="203" name="TextShape 1"/>
          <p:cNvSpPr txBox="1"/>
          <p:nvPr/>
        </p:nvSpPr>
        <p:spPr>
          <a:xfrm>
            <a:off x="-110520" y="72752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Google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33" dur="indefinite" restart="never" nodeType="tmRoot">
          <p:childTnLst>
            <p:seq>
              <p:cTn id="134" nodeType="mainSeq">
                <p:childTnLst>
                  <p:par>
                    <p:cTn id="135" fill="freeze">
                      <p:stCondLst>
                        <p:cond delay="indefinite"/>
                      </p:stCondLst>
                      <p:childTnLst>
                        <p:par>
                          <p:cTn id="136" fill="freeze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freeze">
                      <p:stCondLst>
                        <p:cond delay="indefinite"/>
                      </p:stCondLst>
                      <p:childTnLst>
                        <p:par>
                          <p:cTn id="140" fill="freeze">
                            <p:stCondLst>
                              <p:cond delay="0"/>
                            </p:stCondLst>
                            <p:childTnLst>
                              <p:par>
                                <p:cTn id="1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freeze">
                      <p:stCondLst>
                        <p:cond delay="indefinite"/>
                      </p:stCondLst>
                      <p:childTnLst>
                        <p:par>
                          <p:cTn id="144" fill="freeze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freeze">
                      <p:stCondLst>
                        <p:cond delay="indefinite"/>
                      </p:stCondLst>
                      <p:childTnLst>
                        <p:par>
                          <p:cTn id="148" fill="freeze">
                            <p:stCondLst>
                              <p:cond delay="0"/>
                            </p:stCondLst>
                            <p:childTnLst>
                              <p:par>
                                <p:cTn id="1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freeze">
                      <p:stCondLst>
                        <p:cond delay="indefinite"/>
                      </p:stCondLst>
                      <p:childTnLst>
                        <p:par>
                          <p:cTn id="152" fill="freeze">
                            <p:stCondLst>
                              <p:cond delay="0"/>
                            </p:stCondLst>
                            <p:childTnLst>
                              <p:par>
                                <p:cTn id="1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" descr=""/>
          <p:cNvPicPr/>
          <p:nvPr/>
        </p:nvPicPr>
        <p:blipFill>
          <a:blip r:embed="rId1"/>
          <a:stretch/>
        </p:blipFill>
        <p:spPr>
          <a:xfrm>
            <a:off x="216000" y="432000"/>
            <a:ext cx="5112000" cy="3382560"/>
          </a:xfrm>
          <a:prstGeom prst="rect">
            <a:avLst/>
          </a:prstGeom>
          <a:ln>
            <a:noFill/>
          </a:ln>
        </p:spPr>
      </p:pic>
      <p:pic>
        <p:nvPicPr>
          <p:cNvPr id="205" name="" descr=""/>
          <p:cNvPicPr/>
          <p:nvPr/>
        </p:nvPicPr>
        <p:blipFill>
          <a:blip r:embed="rId2"/>
          <a:stretch/>
        </p:blipFill>
        <p:spPr>
          <a:xfrm>
            <a:off x="5400000" y="2739240"/>
            <a:ext cx="4535640" cy="3416760"/>
          </a:xfrm>
          <a:prstGeom prst="rect">
            <a:avLst/>
          </a:prstGeom>
          <a:ln>
            <a:noFill/>
          </a:ln>
        </p:spPr>
      </p:pic>
      <p:pic>
        <p:nvPicPr>
          <p:cNvPr id="206" name="" descr=""/>
          <p:cNvPicPr/>
          <p:nvPr/>
        </p:nvPicPr>
        <p:blipFill>
          <a:blip r:embed="rId3"/>
          <a:stretch/>
        </p:blipFill>
        <p:spPr>
          <a:xfrm>
            <a:off x="360000" y="4298040"/>
            <a:ext cx="4705920" cy="2685960"/>
          </a:xfrm>
          <a:prstGeom prst="rect">
            <a:avLst/>
          </a:prstGeom>
          <a:ln>
            <a:noFill/>
          </a:ln>
        </p:spPr>
      </p:pic>
      <p:sp>
        <p:nvSpPr>
          <p:cNvPr id="207" name="TextShape 1"/>
          <p:cNvSpPr txBox="1"/>
          <p:nvPr/>
        </p:nvSpPr>
        <p:spPr>
          <a:xfrm>
            <a:off x="-110880" y="727488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LCAS, Sky&amp;Telescope e geologicnow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5-Comida de Astronauta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astronauta come pilulas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1" name="CustomShape 2"/>
          <p:cNvSpPr/>
          <p:nvPr/>
        </p:nvSpPr>
        <p:spPr>
          <a:xfrm rot="20397000">
            <a:off x="3312720" y="4463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5" dur="indefinite" restart="never" nodeType="tmRoot">
          <p:childTnLst>
            <p:seq>
              <p:cTn id="156" nodeType="mainSeq">
                <p:childTnLst>
                  <p:par>
                    <p:cTn id="157" fill="freeze">
                      <p:stCondLst>
                        <p:cond delay="indefinite"/>
                      </p:stCondLst>
                      <p:childTnLst>
                        <p:par>
                          <p:cTn id="158" fill="freeze">
                            <p:stCondLst>
                              <p:cond delay="0"/>
                            </p:stCondLst>
                            <p:childTnLst>
                              <p:par>
                                <p:cTn id="15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459000" y="640800"/>
            <a:ext cx="2565000" cy="2311200"/>
          </a:xfrm>
          <a:prstGeom prst="rect">
            <a:avLst/>
          </a:prstGeom>
          <a:ln>
            <a:noFill/>
          </a:ln>
        </p:spPr>
      </p:pic>
      <p:pic>
        <p:nvPicPr>
          <p:cNvPr id="213" name="" descr=""/>
          <p:cNvPicPr/>
          <p:nvPr/>
        </p:nvPicPr>
        <p:blipFill>
          <a:blip r:embed="rId2"/>
          <a:stretch/>
        </p:blipFill>
        <p:spPr>
          <a:xfrm>
            <a:off x="3600000" y="734040"/>
            <a:ext cx="3282840" cy="243396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3"/>
          <a:stretch/>
        </p:blipFill>
        <p:spPr>
          <a:xfrm>
            <a:off x="432000" y="3550320"/>
            <a:ext cx="3825360" cy="2929680"/>
          </a:xfrm>
          <a:prstGeom prst="rect">
            <a:avLst/>
          </a:prstGeom>
          <a:ln>
            <a:noFill/>
          </a:ln>
        </p:spPr>
      </p:pic>
      <p:pic>
        <p:nvPicPr>
          <p:cNvPr id="215" name="" descr=""/>
          <p:cNvPicPr/>
          <p:nvPr/>
        </p:nvPicPr>
        <p:blipFill>
          <a:blip r:embed="rId4"/>
          <a:stretch/>
        </p:blipFill>
        <p:spPr>
          <a:xfrm>
            <a:off x="5292000" y="3810240"/>
            <a:ext cx="3952440" cy="2885760"/>
          </a:xfrm>
          <a:prstGeom prst="rect">
            <a:avLst/>
          </a:prstGeom>
          <a:ln>
            <a:noFill/>
          </a:ln>
        </p:spPr>
      </p:pic>
      <p:sp>
        <p:nvSpPr>
          <p:cNvPr id="216" name="TextShape 1"/>
          <p:cNvSpPr txBox="1"/>
          <p:nvPr/>
        </p:nvSpPr>
        <p:spPr>
          <a:xfrm>
            <a:off x="-110520" y="72752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NASA e Google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61" dur="indefinite" restart="never" nodeType="tmRoot">
          <p:childTnLst>
            <p:seq>
              <p:cTn id="162" nodeType="mainSeq">
                <p:childTnLst>
                  <p:par>
                    <p:cTn id="163" fill="freeze">
                      <p:stCondLst>
                        <p:cond delay="indefinite"/>
                      </p:stCondLst>
                      <p:childTnLst>
                        <p:par>
                          <p:cTn id="164" fill="freeze">
                            <p:stCondLst>
                              <p:cond delay="0"/>
                            </p:stCondLst>
                            <p:childTnLst>
                              <p:par>
                                <p:cTn id="16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freeze">
                      <p:stCondLst>
                        <p:cond delay="indefinite"/>
                      </p:stCondLst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freeze">
                      <p:stCondLst>
                        <p:cond delay="indefinite"/>
                      </p:stCondLst>
                      <p:childTnLst>
                        <p:par>
                          <p:cTn id="172" fill="freeze">
                            <p:stCondLst>
                              <p:cond delay="0"/>
                            </p:stCondLst>
                            <p:childTnLst>
                              <p:par>
                                <p:cTn id="1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freeze">
                      <p:stCondLst>
                        <p:cond delay="indefinite"/>
                      </p:stCondLst>
                      <p:childTnLst>
                        <p:par>
                          <p:cTn id="176" fill="freeze">
                            <p:stCondLst>
                              <p:cond delay="0"/>
                            </p:stCondLst>
                            <p:childTnLst>
                              <p:par>
                                <p:cTn id="17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413280" y="418320"/>
            <a:ext cx="4914720" cy="3685680"/>
          </a:xfrm>
          <a:prstGeom prst="rect">
            <a:avLst/>
          </a:prstGeom>
          <a:ln>
            <a:noFill/>
          </a:ln>
        </p:spPr>
      </p:pic>
      <p:pic>
        <p:nvPicPr>
          <p:cNvPr id="218" name="" descr=""/>
          <p:cNvPicPr/>
          <p:nvPr/>
        </p:nvPicPr>
        <p:blipFill>
          <a:blip r:embed="rId2"/>
          <a:stretch/>
        </p:blipFill>
        <p:spPr>
          <a:xfrm>
            <a:off x="4877280" y="3420000"/>
            <a:ext cx="4914720" cy="3685680"/>
          </a:xfrm>
          <a:prstGeom prst="rect">
            <a:avLst/>
          </a:prstGeom>
          <a:ln>
            <a:noFill/>
          </a:ln>
        </p:spPr>
      </p:pic>
      <p:sp>
        <p:nvSpPr>
          <p:cNvPr id="219" name="TextShape 1"/>
          <p:cNvSpPr txBox="1"/>
          <p:nvPr/>
        </p:nvSpPr>
        <p:spPr>
          <a:xfrm>
            <a:off x="-110520" y="72752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NASA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" descr=""/>
          <p:cNvPicPr/>
          <p:nvPr/>
        </p:nvPicPr>
        <p:blipFill>
          <a:blip r:embed="rId1"/>
          <a:stretch/>
        </p:blipFill>
        <p:spPr>
          <a:xfrm>
            <a:off x="269280" y="216000"/>
            <a:ext cx="4194720" cy="3145680"/>
          </a:xfrm>
          <a:prstGeom prst="rect">
            <a:avLst/>
          </a:prstGeom>
          <a:ln>
            <a:noFill/>
          </a:ln>
        </p:spPr>
      </p:pic>
      <p:pic>
        <p:nvPicPr>
          <p:cNvPr id="221" name="" descr=""/>
          <p:cNvPicPr/>
          <p:nvPr/>
        </p:nvPicPr>
        <p:blipFill>
          <a:blip r:embed="rId2"/>
          <a:stretch/>
        </p:blipFill>
        <p:spPr>
          <a:xfrm>
            <a:off x="5087160" y="252000"/>
            <a:ext cx="4416840" cy="331236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3"/>
          <a:stretch/>
        </p:blipFill>
        <p:spPr>
          <a:xfrm>
            <a:off x="4968000" y="3717360"/>
            <a:ext cx="4788000" cy="359064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4"/>
          <a:stretch/>
        </p:blipFill>
        <p:spPr>
          <a:xfrm>
            <a:off x="252000" y="3821040"/>
            <a:ext cx="4457880" cy="3342960"/>
          </a:xfrm>
          <a:prstGeom prst="rect">
            <a:avLst/>
          </a:prstGeom>
          <a:ln>
            <a:noFill/>
          </a:ln>
        </p:spPr>
      </p:pic>
      <p:sp>
        <p:nvSpPr>
          <p:cNvPr id="224" name="TextShape 1"/>
          <p:cNvSpPr txBox="1"/>
          <p:nvPr/>
        </p:nvSpPr>
        <p:spPr>
          <a:xfrm>
            <a:off x="-110520" y="73112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NASA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9" dur="indefinite" restart="never" nodeType="tmRoot">
          <p:childTnLst>
            <p:seq>
              <p:cTn id="180" nodeType="mainSeq">
                <p:childTnLst>
                  <p:par>
                    <p:cTn id="181" fill="freeze">
                      <p:stCondLst>
                        <p:cond delay="indefinite"/>
                      </p:stCondLst>
                      <p:childTnLst>
                        <p:par>
                          <p:cTn id="182" fill="freeze">
                            <p:stCondLst>
                              <p:cond delay="0"/>
                            </p:stCondLst>
                            <p:childTnLst>
                              <p:par>
                                <p:cTn id="18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freeze">
                      <p:stCondLst>
                        <p:cond delay="indefinite"/>
                      </p:stCondLst>
                      <p:childTnLst>
                        <p:par>
                          <p:cTn id="186" fill="freeze">
                            <p:stCondLst>
                              <p:cond delay="0"/>
                            </p:stCondLst>
                            <p:childTnLst>
                              <p:par>
                                <p:cTn id="18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freeze">
                      <p:stCondLst>
                        <p:cond delay="indefinite"/>
                      </p:stCondLst>
                      <p:childTnLst>
                        <p:par>
                          <p:cTn id="190" fill="freeze">
                            <p:stCondLst>
                              <p:cond delay="0"/>
                            </p:stCondLst>
                            <p:childTnLst>
                              <p:par>
                                <p:cTn id="1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freeze">
                      <p:stCondLst>
                        <p:cond delay="indefinite"/>
                      </p:stCondLst>
                      <p:childTnLst>
                        <p:par>
                          <p:cTn id="194" fill="freeze">
                            <p:stCondLst>
                              <p:cond delay="0"/>
                            </p:stCondLst>
                            <p:childTnLst>
                              <p:par>
                                <p:cTn id="19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TextShape 1"/>
          <p:cNvSpPr txBox="1"/>
          <p:nvPr/>
        </p:nvSpPr>
        <p:spPr>
          <a:xfrm>
            <a:off x="1728000" y="432000"/>
            <a:ext cx="6050160" cy="426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0" lang="pt-BR" sz="1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hlinkClick r:id="rId1"/>
              </a:rPr>
              <a:t>https://www.youtube.com/watch?v=DjpueFi5Jms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6-Telescópio Hubble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7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10: imagens do Hubble são perfeitas!!!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imagens Hubble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RGB hubble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Imagens softwares tratamento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Composição artística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Composição para pesquisa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Como se obtém cores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Roda de filtros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TextShape 1"/>
          <p:cNvSpPr txBox="1"/>
          <p:nvPr/>
        </p:nvSpPr>
        <p:spPr>
          <a:xfrm>
            <a:off x="504000" y="224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 Sol é uma bola de fogo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7-Lua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a Lua não gira em torno de si 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4" name="CustomShape 2"/>
          <p:cNvSpPr/>
          <p:nvPr/>
        </p:nvSpPr>
        <p:spPr>
          <a:xfrm rot="20397000">
            <a:off x="3312720" y="4463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7" dur="indefinite" restart="never" nodeType="tmRoot">
          <p:childTnLst>
            <p:seq>
              <p:cTn id="198" nodeType="mainSeq">
                <p:childTnLst>
                  <p:par>
                    <p:cTn id="199" fill="freeze">
                      <p:stCondLst>
                        <p:cond delay="indefinite"/>
                      </p:stCondLst>
                      <p:childTnLst>
                        <p:par>
                          <p:cTn id="200" fill="freeze">
                            <p:stCondLst>
                              <p:cond delay="0"/>
                            </p:stCondLst>
                            <p:childTnLst>
                              <p:par>
                                <p:cTn id="20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Animação fases da Lua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sng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Exemplo prático 2 pessoas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extShape 1"/>
          <p:cNvSpPr txBox="1"/>
          <p:nvPr/>
        </p:nvSpPr>
        <p:spPr>
          <a:xfrm>
            <a:off x="504000" y="581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Exemplo prático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8- Verão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39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no Verão a Terra fica mais próxima do Sol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1" name="CustomShape 2"/>
          <p:cNvSpPr/>
          <p:nvPr/>
        </p:nvSpPr>
        <p:spPr>
          <a:xfrm rot="20397000">
            <a:off x="3312720" y="4463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03" dur="indefinite" restart="never" nodeType="tmRoot">
          <p:childTnLst>
            <p:seq>
              <p:cTn id="204" nodeType="mainSeq">
                <p:childTnLst>
                  <p:par>
                    <p:cTn id="205" fill="freeze">
                      <p:stCondLst>
                        <p:cond delay="indefinite"/>
                      </p:stCondLst>
                      <p:childTnLst>
                        <p:par>
                          <p:cTn id="206" fill="freeze">
                            <p:stCondLst>
                              <p:cond delay="0"/>
                            </p:stCondLst>
                            <p:childTnLst>
                              <p:par>
                                <p:cTn id="2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3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Esquema movimento Terra-Sol de cima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Esquema lateral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Leis de Kepler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Diferença numero de dias HN/HS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2353680" y="1777680"/>
            <a:ext cx="4860720" cy="3518640"/>
          </a:xfrm>
          <a:prstGeom prst="ellipse">
            <a:avLst/>
          </a:prstGeom>
          <a:noFill/>
          <a:ln w="60480">
            <a:solidFill>
              <a:srgbClr val="9966ff"/>
            </a:solidFill>
            <a:custDash>
              <a:ds d="300000" sp="100000"/>
            </a:custDash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Line 2"/>
          <p:cNvSpPr/>
          <p:nvPr/>
        </p:nvSpPr>
        <p:spPr>
          <a:xfrm flipV="1">
            <a:off x="4484880" y="1196640"/>
            <a:ext cx="537840" cy="1075680"/>
          </a:xfrm>
          <a:prstGeom prst="line">
            <a:avLst/>
          </a:prstGeom>
          <a:ln w="507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46" name="Picture 12" descr=""/>
          <p:cNvPicPr/>
          <p:nvPr/>
        </p:nvPicPr>
        <p:blipFill>
          <a:blip r:embed="rId1"/>
          <a:stretch/>
        </p:blipFill>
        <p:spPr>
          <a:xfrm rot="1380000">
            <a:off x="4385520" y="1375560"/>
            <a:ext cx="687240" cy="687240"/>
          </a:xfrm>
          <a:prstGeom prst="rect">
            <a:avLst/>
          </a:prstGeom>
          <a:ln w="22320">
            <a:noFill/>
          </a:ln>
        </p:spPr>
      </p:pic>
      <p:sp>
        <p:nvSpPr>
          <p:cNvPr id="247" name="CustomShape 3"/>
          <p:cNvSpPr/>
          <p:nvPr/>
        </p:nvSpPr>
        <p:spPr>
          <a:xfrm rot="10800000">
            <a:off x="5091480" y="2067120"/>
            <a:ext cx="331560" cy="687240"/>
          </a:xfrm>
          <a:prstGeom prst="moon">
            <a:avLst>
              <a:gd name="adj" fmla="val 0"/>
            </a:avLst>
          </a:prstGeom>
          <a:solidFill>
            <a:srgbClr val="404040"/>
          </a:solidFill>
          <a:ln w="22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4"/>
          <p:cNvSpPr/>
          <p:nvPr/>
        </p:nvSpPr>
        <p:spPr>
          <a:xfrm>
            <a:off x="4386960" y="1376640"/>
            <a:ext cx="697680" cy="687960"/>
          </a:xfrm>
          <a:prstGeom prst="ellipse">
            <a:avLst/>
          </a:prstGeom>
          <a:noFill/>
          <a:ln w="2232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5"/>
          <p:cNvSpPr/>
          <p:nvPr/>
        </p:nvSpPr>
        <p:spPr>
          <a:xfrm rot="13620000">
            <a:off x="6915600" y="3007080"/>
            <a:ext cx="676800" cy="676800"/>
          </a:xfrm>
          <a:prstGeom prst="chord">
            <a:avLst>
              <a:gd name="adj1" fmla="val 2398126"/>
              <a:gd name="adj2" fmla="val 13696459"/>
            </a:avLst>
          </a:prstGeom>
          <a:solidFill>
            <a:srgbClr val="000000">
              <a:alpha val="78000"/>
            </a:srgbClr>
          </a:solidFill>
          <a:ln w="255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6"/>
          <p:cNvSpPr/>
          <p:nvPr/>
        </p:nvSpPr>
        <p:spPr>
          <a:xfrm>
            <a:off x="3421080" y="1801440"/>
            <a:ext cx="2688480" cy="2688480"/>
          </a:xfrm>
          <a:prstGeom prst="ellipse">
            <a:avLst/>
          </a:prstGeom>
          <a:gradFill>
            <a:gsLst>
              <a:gs pos="0">
                <a:srgbClr val="ffff00"/>
              </a:gs>
              <a:gs pos="100000">
                <a:srgbClr val="000000"/>
              </a:gs>
            </a:gsLst>
            <a:path path="rect"/>
          </a:gra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7"/>
          <p:cNvSpPr/>
          <p:nvPr/>
        </p:nvSpPr>
        <p:spPr>
          <a:xfrm>
            <a:off x="3733560" y="2138040"/>
            <a:ext cx="2091600" cy="2090520"/>
          </a:xfrm>
          <a:prstGeom prst="star16">
            <a:avLst>
              <a:gd name="adj" fmla="val 36712"/>
            </a:avLst>
          </a:prstGeom>
          <a:gradFill>
            <a:gsLst>
              <a:gs pos="0">
                <a:srgbClr val="ffff00"/>
              </a:gs>
              <a:gs pos="100000">
                <a:srgbClr val="000000"/>
              </a:gs>
            </a:gsLst>
            <a:path path="rect"/>
          </a:gra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8"/>
          <p:cNvSpPr/>
          <p:nvPr/>
        </p:nvSpPr>
        <p:spPr>
          <a:xfrm>
            <a:off x="4228200" y="2622960"/>
            <a:ext cx="1094040" cy="1095480"/>
          </a:xfrm>
          <a:prstGeom prst="ellipse">
            <a:avLst/>
          </a:prstGeom>
          <a:solidFill>
            <a:srgbClr val="ffffcc"/>
          </a:solidFill>
          <a:ln w="93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3" name="Line 9"/>
          <p:cNvSpPr/>
          <p:nvPr/>
        </p:nvSpPr>
        <p:spPr>
          <a:xfrm flipV="1">
            <a:off x="4272840" y="4102560"/>
            <a:ext cx="1115640" cy="2330640"/>
          </a:xfrm>
          <a:prstGeom prst="line">
            <a:avLst/>
          </a:prstGeom>
          <a:ln w="507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4" name="Picture 12" descr=""/>
          <p:cNvPicPr/>
          <p:nvPr/>
        </p:nvPicPr>
        <p:blipFill>
          <a:blip r:embed="rId2"/>
          <a:stretch/>
        </p:blipFill>
        <p:spPr>
          <a:xfrm rot="1380000">
            <a:off x="4017600" y="4457880"/>
            <a:ext cx="1619280" cy="1619280"/>
          </a:xfrm>
          <a:prstGeom prst="rect">
            <a:avLst/>
          </a:prstGeom>
          <a:ln>
            <a:noFill/>
          </a:ln>
        </p:spPr>
      </p:pic>
      <p:sp>
        <p:nvSpPr>
          <p:cNvPr id="255" name="CustomShape 10"/>
          <p:cNvSpPr/>
          <p:nvPr/>
        </p:nvSpPr>
        <p:spPr>
          <a:xfrm rot="10800000">
            <a:off x="5670000" y="6086880"/>
            <a:ext cx="781560" cy="1619280"/>
          </a:xfrm>
          <a:prstGeom prst="moon">
            <a:avLst>
              <a:gd name="adj" fmla="val 0"/>
            </a:avLst>
          </a:prstGeom>
          <a:solidFill>
            <a:srgbClr val="40404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6" name="CustomShape 11"/>
          <p:cNvSpPr/>
          <p:nvPr/>
        </p:nvSpPr>
        <p:spPr>
          <a:xfrm>
            <a:off x="4010400" y="4460760"/>
            <a:ext cx="1643400" cy="1620720"/>
          </a:xfrm>
          <a:prstGeom prst="ellipse">
            <a:avLst/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12"/>
          <p:cNvSpPr/>
          <p:nvPr/>
        </p:nvSpPr>
        <p:spPr>
          <a:xfrm flipH="1">
            <a:off x="4021560" y="4493520"/>
            <a:ext cx="1620720" cy="1575720"/>
          </a:xfrm>
          <a:prstGeom prst="chord">
            <a:avLst>
              <a:gd name="adj1" fmla="val 5336299"/>
              <a:gd name="adj2" fmla="val 5243506"/>
            </a:avLst>
          </a:prstGeom>
          <a:solidFill>
            <a:srgbClr val="000000">
              <a:alpha val="65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Line 13"/>
          <p:cNvSpPr/>
          <p:nvPr/>
        </p:nvSpPr>
        <p:spPr>
          <a:xfrm flipV="1">
            <a:off x="6875280" y="2411640"/>
            <a:ext cx="816840" cy="1733040"/>
          </a:xfrm>
          <a:prstGeom prst="line">
            <a:avLst/>
          </a:prstGeom>
          <a:ln w="507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9" name="Picture 12" descr=""/>
          <p:cNvPicPr/>
          <p:nvPr/>
        </p:nvPicPr>
        <p:blipFill>
          <a:blip r:embed="rId3"/>
          <a:stretch/>
        </p:blipFill>
        <p:spPr>
          <a:xfrm rot="1380000">
            <a:off x="6717600" y="2710440"/>
            <a:ext cx="1066680" cy="1066680"/>
          </a:xfrm>
          <a:prstGeom prst="rect">
            <a:avLst/>
          </a:prstGeom>
          <a:ln>
            <a:noFill/>
          </a:ln>
        </p:spPr>
      </p:pic>
      <p:sp>
        <p:nvSpPr>
          <p:cNvPr id="260" name="CustomShape 14"/>
          <p:cNvSpPr/>
          <p:nvPr/>
        </p:nvSpPr>
        <p:spPr>
          <a:xfrm rot="10800000">
            <a:off x="7813440" y="3783600"/>
            <a:ext cx="514800" cy="1066680"/>
          </a:xfrm>
          <a:prstGeom prst="moon">
            <a:avLst>
              <a:gd name="adj" fmla="val 0"/>
            </a:avLst>
          </a:prstGeom>
          <a:solidFill>
            <a:srgbClr val="40404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15"/>
          <p:cNvSpPr/>
          <p:nvPr/>
        </p:nvSpPr>
        <p:spPr>
          <a:xfrm>
            <a:off x="6720120" y="2712240"/>
            <a:ext cx="1082520" cy="1067760"/>
          </a:xfrm>
          <a:prstGeom prst="ellipse">
            <a:avLst/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2" name="CustomShape 16"/>
          <p:cNvSpPr/>
          <p:nvPr/>
        </p:nvSpPr>
        <p:spPr>
          <a:xfrm rot="10800000">
            <a:off x="7791120" y="3773520"/>
            <a:ext cx="489240" cy="1038240"/>
          </a:xfrm>
          <a:prstGeom prst="moon">
            <a:avLst>
              <a:gd name="adj" fmla="val 83177"/>
            </a:avLst>
          </a:prstGeom>
          <a:solidFill>
            <a:srgbClr val="000000">
              <a:alpha val="65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3" name="Line 17"/>
          <p:cNvSpPr/>
          <p:nvPr/>
        </p:nvSpPr>
        <p:spPr>
          <a:xfrm flipV="1">
            <a:off x="1935000" y="2332080"/>
            <a:ext cx="836640" cy="1733040"/>
          </a:xfrm>
          <a:prstGeom prst="line">
            <a:avLst/>
          </a:prstGeom>
          <a:ln w="5076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64" name="Picture 12" descr=""/>
          <p:cNvPicPr/>
          <p:nvPr/>
        </p:nvPicPr>
        <p:blipFill>
          <a:blip r:embed="rId4"/>
          <a:stretch/>
        </p:blipFill>
        <p:spPr>
          <a:xfrm rot="1380000">
            <a:off x="1835640" y="2670840"/>
            <a:ext cx="1066680" cy="1066680"/>
          </a:xfrm>
          <a:prstGeom prst="rect">
            <a:avLst/>
          </a:prstGeom>
          <a:ln>
            <a:noFill/>
          </a:ln>
        </p:spPr>
      </p:pic>
      <p:sp>
        <p:nvSpPr>
          <p:cNvPr id="265" name="CustomShape 18"/>
          <p:cNvSpPr/>
          <p:nvPr/>
        </p:nvSpPr>
        <p:spPr>
          <a:xfrm rot="10800000">
            <a:off x="2931480" y="3743640"/>
            <a:ext cx="514800" cy="1066680"/>
          </a:xfrm>
          <a:prstGeom prst="moon">
            <a:avLst>
              <a:gd name="adj" fmla="val 0"/>
            </a:avLst>
          </a:prstGeom>
          <a:solidFill>
            <a:srgbClr val="40404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19"/>
          <p:cNvSpPr/>
          <p:nvPr/>
        </p:nvSpPr>
        <p:spPr>
          <a:xfrm>
            <a:off x="1838160" y="2672280"/>
            <a:ext cx="1082520" cy="1067760"/>
          </a:xfrm>
          <a:prstGeom prst="ellipse">
            <a:avLst/>
          </a:prstGeom>
          <a:noFill/>
          <a:ln w="3168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7" name="CustomShape 20"/>
          <p:cNvSpPr/>
          <p:nvPr/>
        </p:nvSpPr>
        <p:spPr>
          <a:xfrm>
            <a:off x="1839960" y="2685960"/>
            <a:ext cx="489240" cy="1038240"/>
          </a:xfrm>
          <a:prstGeom prst="moon">
            <a:avLst>
              <a:gd name="adj" fmla="val 87500"/>
            </a:avLst>
          </a:prstGeom>
          <a:solidFill>
            <a:srgbClr val="000000">
              <a:alpha val="65000"/>
            </a:srgbClr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8" name="CustomShape 21"/>
          <p:cNvSpPr/>
          <p:nvPr/>
        </p:nvSpPr>
        <p:spPr>
          <a:xfrm rot="14743800">
            <a:off x="3265920" y="1892880"/>
            <a:ext cx="298440" cy="378000"/>
          </a:xfrm>
          <a:prstGeom prst="triangle">
            <a:avLst>
              <a:gd name="adj" fmla="val 50000"/>
            </a:avLst>
          </a:prstGeom>
          <a:solidFill>
            <a:srgbClr val="9966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9" name="CustomShape 22"/>
          <p:cNvSpPr/>
          <p:nvPr/>
        </p:nvSpPr>
        <p:spPr>
          <a:xfrm rot="3336600">
            <a:off x="6353280" y="4584240"/>
            <a:ext cx="298440" cy="378000"/>
          </a:xfrm>
          <a:prstGeom prst="triangle">
            <a:avLst>
              <a:gd name="adj" fmla="val 50000"/>
            </a:avLst>
          </a:prstGeom>
          <a:solidFill>
            <a:srgbClr val="9966ff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70" name="CustomShape 23"/>
          <p:cNvSpPr/>
          <p:nvPr/>
        </p:nvSpPr>
        <p:spPr>
          <a:xfrm>
            <a:off x="6156000" y="6242040"/>
            <a:ext cx="32400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pt-BR" sz="20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Figura fora de escala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1" name="CustomShape 24"/>
          <p:cNvSpPr/>
          <p:nvPr/>
        </p:nvSpPr>
        <p:spPr>
          <a:xfrm>
            <a:off x="288000" y="2865240"/>
            <a:ext cx="16192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Solstício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de junho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2" name="CustomShape 25"/>
          <p:cNvSpPr/>
          <p:nvPr/>
        </p:nvSpPr>
        <p:spPr>
          <a:xfrm>
            <a:off x="7524360" y="3441240"/>
            <a:ext cx="190728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Solstício 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de dezembro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3" name="CustomShape 26"/>
          <p:cNvSpPr/>
          <p:nvPr/>
        </p:nvSpPr>
        <p:spPr>
          <a:xfrm>
            <a:off x="5148000" y="920880"/>
            <a:ext cx="16192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Equinócio de março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4" name="CustomShape 27"/>
          <p:cNvSpPr/>
          <p:nvPr/>
        </p:nvSpPr>
        <p:spPr>
          <a:xfrm>
            <a:off x="1979640" y="5229360"/>
            <a:ext cx="1907280" cy="700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pt-BR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entury Gothic"/>
              </a:rPr>
              <a:t>Equinócio de setembro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5" name="TextShape 28"/>
          <p:cNvSpPr txBox="1"/>
          <p:nvPr/>
        </p:nvSpPr>
        <p:spPr>
          <a:xfrm>
            <a:off x="-110520" y="727524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André Silva/CDCC-CDA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extShape 1"/>
          <p:cNvSpPr txBox="1"/>
          <p:nvPr/>
        </p:nvSpPr>
        <p:spPr>
          <a:xfrm>
            <a:off x="504000" y="264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Dúvidas?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5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Próximas SA’s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8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06/05:Mitologia Greco-Romana na Astronomia - Karen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13/05:Event Horizon Telescope: Fotografando buracos negros - Natália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20/05: Por que o céu é escuro à noite? - Pedro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27/05: Núcleos Ativos de Galáxias - Priscila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Shape 1"/>
          <p:cNvSpPr txBox="1"/>
          <p:nvPr/>
        </p:nvSpPr>
        <p:spPr>
          <a:xfrm>
            <a:off x="504000" y="224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 Sol </a:t>
            </a:r>
            <a:r>
              <a:rPr b="1" lang="pt-BR" sz="4400" spc="-1" strike="sng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é uma bola de fogo</a:t>
            </a:r>
            <a:r>
              <a:rPr b="1" lang="pt-BR" sz="4400" spc="-1" strike="sng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
</a:t>
            </a:r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            está em chamas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 rot="20397000">
            <a:off x="3456000" y="4103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5" dur="indefinite" restart="never" nodeType="tmRoot">
          <p:childTnLst>
            <p:seq>
              <p:cTn id="16" nodeType="mainSeq">
                <p:childTnLst>
                  <p:par>
                    <p:cTn id="17" fill="freeze">
                      <p:stCondLst>
                        <p:cond delay="indefinite"/>
                      </p:stCondLst>
                      <p:childTnLst>
                        <p:par>
                          <p:cTn id="18" fill="freeze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Amanhã: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0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14h-16h: Domingo Solar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20h: Cine Observatório: “A Quinta Onda”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Obrigada!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2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TextShape 1"/>
          <p:cNvSpPr txBox="1"/>
          <p:nvPr/>
        </p:nvSpPr>
        <p:spPr>
          <a:xfrm>
            <a:off x="504000" y="1877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barroslgr@df.ufscar.br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www.cdcc.usp.br/cda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4" name="TextShape 2"/>
          <p:cNvSpPr txBox="1"/>
          <p:nvPr/>
        </p:nvSpPr>
        <p:spPr>
          <a:xfrm>
            <a:off x="504360" y="260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Obrigada!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6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TextShape 1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0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Referências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6" name="TextShape 2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" descr=""/>
          <p:cNvPicPr/>
          <p:nvPr/>
        </p:nvPicPr>
        <p:blipFill>
          <a:blip r:embed="rId1"/>
          <a:stretch/>
        </p:blipFill>
        <p:spPr>
          <a:xfrm>
            <a:off x="216000" y="648000"/>
            <a:ext cx="5236200" cy="5236200"/>
          </a:xfrm>
          <a:prstGeom prst="rect">
            <a:avLst/>
          </a:prstGeom>
          <a:ln>
            <a:noFill/>
          </a:ln>
        </p:spPr>
      </p:pic>
      <p:sp>
        <p:nvSpPr>
          <p:cNvPr id="89" name="TextShape 1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TextShape 2"/>
          <p:cNvSpPr txBox="1"/>
          <p:nvPr/>
        </p:nvSpPr>
        <p:spPr>
          <a:xfrm>
            <a:off x="5256360" y="329040"/>
            <a:ext cx="4426920" cy="63669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Hidrogênio: 73.46%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Hélio: 24.85%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Oxigênio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Carbono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Ferro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Neônio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Nitrogênio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Silício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Magnésio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"/>
            </a:pPr>
            <a:r>
              <a:rPr b="1" lang="pt-BR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Enxofre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1" name="TextShape 3"/>
          <p:cNvSpPr txBox="1"/>
          <p:nvPr/>
        </p:nvSpPr>
        <p:spPr>
          <a:xfrm>
            <a:off x="8280000" y="3772440"/>
            <a:ext cx="1764000" cy="799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t-BR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=1.59%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2" name="CustomShape 4"/>
          <p:cNvSpPr/>
          <p:nvPr/>
        </p:nvSpPr>
        <p:spPr>
          <a:xfrm>
            <a:off x="7668360" y="1440000"/>
            <a:ext cx="683640" cy="4536000"/>
          </a:xfrm>
          <a:custGeom>
            <a:avLst/>
            <a:gdLst/>
            <a:ahLst/>
            <a:rect l="0" t="0" r="r" b="b"/>
            <a:pathLst>
              <a:path w="1901" h="12602">
                <a:moveTo>
                  <a:pt x="0" y="0"/>
                </a:moveTo>
                <a:cubicBezTo>
                  <a:pt x="475" y="0"/>
                  <a:pt x="950" y="525"/>
                  <a:pt x="950" y="1050"/>
                </a:cubicBezTo>
                <a:lnTo>
                  <a:pt x="950" y="5250"/>
                </a:lnTo>
                <a:cubicBezTo>
                  <a:pt x="950" y="5775"/>
                  <a:pt x="1425" y="6300"/>
                  <a:pt x="1900" y="6300"/>
                </a:cubicBezTo>
                <a:cubicBezTo>
                  <a:pt x="1425" y="6300"/>
                  <a:pt x="950" y="6825"/>
                  <a:pt x="950" y="7350"/>
                </a:cubicBezTo>
                <a:lnTo>
                  <a:pt x="950" y="11550"/>
                </a:lnTo>
                <a:cubicBezTo>
                  <a:pt x="950" y="12075"/>
                  <a:pt x="475" y="12601"/>
                  <a:pt x="0" y="12601"/>
                </a:cubicBezTo>
              </a:path>
            </a:pathLst>
          </a:custGeom>
          <a:noFill/>
          <a:ln w="5724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TextShape 5"/>
          <p:cNvSpPr txBox="1"/>
          <p:nvPr/>
        </p:nvSpPr>
        <p:spPr>
          <a:xfrm>
            <a:off x="756000" y="5904000"/>
            <a:ext cx="4320000" cy="1233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algn="ctr"/>
            <a:r>
              <a:rPr b="1" lang="pt-BR" sz="40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Oxigênio:</a:t>
            </a:r>
            <a:r>
              <a:rPr b="1" lang="pt-BR" sz="40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
</a:t>
            </a:r>
            <a:r>
              <a:rPr b="1" lang="pt-BR" sz="40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0.77%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TextShape 6"/>
          <p:cNvSpPr txBox="1"/>
          <p:nvPr/>
        </p:nvSpPr>
        <p:spPr>
          <a:xfrm>
            <a:off x="-76680" y="723708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 Imagem: solarham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>
                <p:childTnLst>
                  <p:par>
                    <p:cTn id="23" fill="freeze">
                      <p:stCondLst>
                        <p:cond delay="indefinite"/>
                      </p:stCondLst>
                      <p:childTnLst>
                        <p:par>
                          <p:cTn id="24" fill="freeze">
                            <p:stCondLst>
                              <p:cond delay="0"/>
                            </p:stCondLst>
                            <p:childTnLst>
                              <p:par>
                                <p:cTn id="2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freeze">
                      <p:stCondLst>
                        <p:cond delay="indefinite"/>
                      </p:stCondLst>
                      <p:childTnLst>
                        <p:par>
                          <p:cTn id="32" fill="freeze">
                            <p:stCondLst>
                              <p:cond delay="0"/>
                            </p:stCondLst>
                            <p:childTnLst>
                              <p:par>
                                <p:cTn id="3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" descr=""/>
          <p:cNvPicPr/>
          <p:nvPr/>
        </p:nvPicPr>
        <p:blipFill>
          <a:blip r:embed="rId1"/>
          <a:stretch/>
        </p:blipFill>
        <p:spPr>
          <a:xfrm>
            <a:off x="432000" y="503640"/>
            <a:ext cx="6984000" cy="3996360"/>
          </a:xfrm>
          <a:prstGeom prst="rect">
            <a:avLst/>
          </a:prstGeom>
          <a:ln>
            <a:noFill/>
          </a:ln>
        </p:spPr>
      </p:pic>
      <p:pic>
        <p:nvPicPr>
          <p:cNvPr id="96" name="" descr=""/>
          <p:cNvPicPr/>
          <p:nvPr/>
        </p:nvPicPr>
        <p:blipFill>
          <a:blip r:embed="rId2"/>
          <a:stretch/>
        </p:blipFill>
        <p:spPr>
          <a:xfrm>
            <a:off x="5170320" y="385200"/>
            <a:ext cx="4405680" cy="6022800"/>
          </a:xfrm>
          <a:prstGeom prst="rect">
            <a:avLst/>
          </a:prstGeom>
          <a:ln>
            <a:noFill/>
          </a:ln>
        </p:spPr>
      </p:pic>
      <p:sp>
        <p:nvSpPr>
          <p:cNvPr id="97" name="TextShape 1"/>
          <p:cNvSpPr txBox="1"/>
          <p:nvPr/>
        </p:nvSpPr>
        <p:spPr>
          <a:xfrm>
            <a:off x="108000" y="4680000"/>
            <a:ext cx="5112000" cy="2587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Sol funde</a:t>
            </a:r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
</a:t>
            </a:r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~600mi Ton Hidrogênio em Hélio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16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converte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~4mi Ton matéria em energia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TextShape 2"/>
          <p:cNvSpPr txBox="1"/>
          <p:nvPr/>
        </p:nvSpPr>
        <p:spPr>
          <a:xfrm>
            <a:off x="-148680" y="7273080"/>
            <a:ext cx="10085400" cy="395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r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1" lang="pt-BR" sz="15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Créditos das Imagens: nobelprize e us national archives</a:t>
            </a:r>
            <a:endParaRPr b="0" lang="pt-BR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TextShape 3"/>
          <p:cNvSpPr txBox="1"/>
          <p:nvPr/>
        </p:nvSpPr>
        <p:spPr>
          <a:xfrm>
            <a:off x="792000" y="6660000"/>
            <a:ext cx="417600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b="1" lang="pt-B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Em 1 segundo!!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>
                <p:childTnLst>
                  <p:par>
                    <p:cTn id="37" fill="freeze">
                      <p:stCondLst>
                        <p:cond delay="indefinite"/>
                      </p:stCondLst>
                      <p:childTnLst>
                        <p:par>
                          <p:cTn id="38" fill="freeze">
                            <p:stCondLst>
                              <p:cond delay="0"/>
                            </p:stCondLst>
                            <p:childTnLst>
                              <p:par>
                                <p:cTn id="3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4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freeze">
                      <p:stCondLst>
                        <p:cond delay="indefinite"/>
                      </p:stCondLst>
                      <p:childTnLst>
                        <p:par>
                          <p:cTn id="42" fill="freeze">
                            <p:stCondLst>
                              <p:cond delay="0"/>
                            </p:stCondLst>
                            <p:childTnLst>
                              <p:par>
                                <p:cTn id="4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41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freeze">
                      <p:stCondLst>
                        <p:cond delay="indefinite"/>
                      </p:stCondLst>
                      <p:childTnLst>
                        <p:par>
                          <p:cTn id="46" fill="freeze">
                            <p:stCondLst>
                              <p:cond delay="0"/>
                            </p:stCondLst>
                            <p:childTnLst>
                              <p:par>
                                <p:cTn id="4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50" end="7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freeze">
                      <p:stCondLst>
                        <p:cond delay="indefinite"/>
                      </p:stCondLst>
                      <p:childTnLst>
                        <p:par>
                          <p:cTn id="50" fill="freeze">
                            <p:stCondLst>
                              <p:cond delay="0"/>
                            </p:stCondLst>
                            <p:childTnLst>
                              <p:par>
                                <p:cTn id="5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freeze">
                      <p:stCondLst>
                        <p:cond delay="indefinite"/>
                      </p:stCondLst>
                      <p:childTnLst>
                        <p:par>
                          <p:cTn id="54" fill="freeze">
                            <p:stCondLst>
                              <p:cond delay="0"/>
                            </p:stCondLst>
                            <p:childTnLst>
                              <p:par>
                                <p:cTn id="5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Shape 1"/>
          <p:cNvSpPr txBox="1"/>
          <p:nvPr/>
        </p:nvSpPr>
        <p:spPr>
          <a:xfrm>
            <a:off x="504000" y="2965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/>
            <a:r>
              <a:rPr b="1" lang="pt-BR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o Sol SEMPRE nasce no ponto cardeal Leste</a:t>
            </a:r>
            <a:endParaRPr b="0" lang="pt-BR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 rot="20397000">
            <a:off x="3456360" y="4499640"/>
            <a:ext cx="3240000" cy="2016000"/>
          </a:xfrm>
          <a:prstGeom prst="ellipse">
            <a:avLst/>
          </a:prstGeom>
          <a:noFill/>
          <a:ln w="127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53000" rIns="153000" tIns="108000" bIns="108000" anchor="ctr"/>
          <a:p>
            <a:pPr algn="ctr"/>
            <a:r>
              <a:rPr b="1" lang="pt-BR" sz="7200" spc="-1" strike="noStrike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NimbusSans"/>
              </a:rPr>
              <a:t>MITO!</a:t>
            </a:r>
            <a:endParaRPr b="0" lang="pt-BR" sz="1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7" dur="indefinite" restart="never" nodeType="tmRoot">
          <p:childTnLst>
            <p:seq>
              <p:cTn id="58" nodeType="mainSeq">
                <p:childTnLst>
                  <p:par>
                    <p:cTn id="59" fill="freeze">
                      <p:stCondLst>
                        <p:cond delay="indefinite"/>
                      </p:stCondLst>
                      <p:childTnLst>
                        <p:par>
                          <p:cTn id="60" fill="freeze">
                            <p:stCondLst>
                              <p:cond delay="0"/>
                            </p:stCondLst>
                            <p:childTnLst>
                              <p:par>
                                <p:cTn id="6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652</TotalTime>
  <Application>LibreOffice/5.2.6.2$Linux_X86_64 LibreOffice_project/20m0$Build-2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2017-04-11T20:55:15Z</dcterms:created>
  <dc:creator/>
  <dc:description/>
  <dc:language>pt-BR</dc:language>
  <cp:lastModifiedBy/>
  <dcterms:modified xsi:type="dcterms:W3CDTF">2017-04-29T15:13:11Z</dcterms:modified>
  <cp:revision>61</cp:revision>
  <dc:subject/>
  <dc:title/>
</cp:coreProperties>
</file>