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4" r:id="rId2"/>
    <p:sldId id="258" r:id="rId3"/>
    <p:sldId id="305" r:id="rId4"/>
    <p:sldId id="308" r:id="rId5"/>
    <p:sldId id="309" r:id="rId6"/>
    <p:sldId id="312" r:id="rId7"/>
    <p:sldId id="313" r:id="rId8"/>
    <p:sldId id="316" r:id="rId9"/>
    <p:sldId id="317" r:id="rId10"/>
    <p:sldId id="318" r:id="rId11"/>
    <p:sldId id="315" r:id="rId12"/>
    <p:sldId id="327" r:id="rId13"/>
    <p:sldId id="333" r:id="rId14"/>
    <p:sldId id="320" r:id="rId15"/>
    <p:sldId id="326" r:id="rId16"/>
    <p:sldId id="329" r:id="rId17"/>
    <p:sldId id="336" r:id="rId18"/>
    <p:sldId id="337" r:id="rId19"/>
    <p:sldId id="323" r:id="rId20"/>
    <p:sldId id="324" r:id="rId21"/>
    <p:sldId id="330" r:id="rId22"/>
    <p:sldId id="325" r:id="rId23"/>
    <p:sldId id="331" r:id="rId24"/>
    <p:sldId id="322" r:id="rId25"/>
    <p:sldId id="339" r:id="rId26"/>
    <p:sldId id="321" r:id="rId27"/>
    <p:sldId id="332" r:id="rId28"/>
    <p:sldId id="319" r:id="rId29"/>
    <p:sldId id="335" r:id="rId3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8224" autoAdjust="0"/>
  </p:normalViewPr>
  <p:slideViewPr>
    <p:cSldViewPr>
      <p:cViewPr>
        <p:scale>
          <a:sx n="80" d="100"/>
          <a:sy n="80" d="100"/>
        </p:scale>
        <p:origin x="-1074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0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03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43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49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42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26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25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00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17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69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4000" contrast="30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3B64-660C-4801-88AE-AB82BB4FD868}" type="datetimeFigureOut">
              <a:rPr lang="pt-BR" smtClean="0"/>
              <a:t>09/12/2017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561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eso1518b.mp4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pod.nasa.gov/apod/ap171101.html" TargetMode="External"/><Relationship Id="rId13" Type="http://schemas.openxmlformats.org/officeDocument/2006/relationships/hyperlink" Target="http://www.spacetelescope.org/images/heic1007a/" TargetMode="External"/><Relationship Id="rId18" Type="http://schemas.openxmlformats.org/officeDocument/2006/relationships/hyperlink" Target="https://www.astrobin.com/245526/B/?nc=user" TargetMode="External"/><Relationship Id="rId3" Type="http://schemas.openxmlformats.org/officeDocument/2006/relationships/hyperlink" Target="http://astronomy.swin.edu.au/cosmos" TargetMode="External"/><Relationship Id="rId21" Type="http://schemas.openxmlformats.org/officeDocument/2006/relationships/hyperlink" Target="http://astro.if.ufrgs.br/estrelas/node14.htm" TargetMode="External"/><Relationship Id="rId7" Type="http://schemas.openxmlformats.org/officeDocument/2006/relationships/hyperlink" Target="http://www.eso.org/public/brazil/images/eso0202a/" TargetMode="External"/><Relationship Id="rId12" Type="http://schemas.openxmlformats.org/officeDocument/2006/relationships/hyperlink" Target="https://commons.wikimedia.org/wiki/File:Nebulosa_de_Eta_Carinae_o_NGC_3372.jpg" TargetMode="External"/><Relationship Id="rId17" Type="http://schemas.openxmlformats.org/officeDocument/2006/relationships/hyperlink" Target="https://apod.nasa.gov/apod/ap100916.html" TargetMode="External"/><Relationship Id="rId2" Type="http://schemas.openxmlformats.org/officeDocument/2006/relationships/hyperlink" Target="http://astroa.physics.metu.edu.tr/twn/types.html" TargetMode="External"/><Relationship Id="rId16" Type="http://schemas.openxmlformats.org/officeDocument/2006/relationships/hyperlink" Target="http://www.spacetelescope.org/images/heic1501a/" TargetMode="External"/><Relationship Id="rId20" Type="http://schemas.openxmlformats.org/officeDocument/2006/relationships/hyperlink" Target="http://www.eso.org/public/images/eso0544a/?la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od.nasa.gov/apod/ap170913.html" TargetMode="External"/><Relationship Id="rId11" Type="http://schemas.openxmlformats.org/officeDocument/2006/relationships/hyperlink" Target="http://www.spacetelescope.org/images/opo9607a/" TargetMode="External"/><Relationship Id="rId24" Type="http://schemas.openxmlformats.org/officeDocument/2006/relationships/hyperlink" Target="http://cdcc.usp.br/cda/sessao-astronomia/2016/Nebulosas-20-08-2016.pptx" TargetMode="External"/><Relationship Id="rId5" Type="http://schemas.openxmlformats.org/officeDocument/2006/relationships/hyperlink" Target="http://www.messier-objects.com/messier-42-orion-nebula/" TargetMode="External"/><Relationship Id="rId15" Type="http://schemas.openxmlformats.org/officeDocument/2006/relationships/hyperlink" Target="http://www.spacetelescope.org/images/potw1020a/" TargetMode="External"/><Relationship Id="rId23" Type="http://schemas.openxmlformats.org/officeDocument/2006/relationships/hyperlink" Target="https://www.youtube.com/watch?v=OoeqfmDuA4M" TargetMode="External"/><Relationship Id="rId10" Type="http://schemas.openxmlformats.org/officeDocument/2006/relationships/hyperlink" Target="http://www.spacetelescope.org/images/ann0901a/" TargetMode="External"/><Relationship Id="rId19" Type="http://schemas.openxmlformats.org/officeDocument/2006/relationships/hyperlink" Target="http://chandra.harvard.edu/photo/2014/puppisa/" TargetMode="External"/><Relationship Id="rId4" Type="http://schemas.openxmlformats.org/officeDocument/2006/relationships/hyperlink" Target="http://www.mikesastrophotos.com/wp-content/uploads/2010/11/m42.jpg" TargetMode="External"/><Relationship Id="rId9" Type="http://schemas.openxmlformats.org/officeDocument/2006/relationships/hyperlink" Target="http://www.spacetelescope.org/images/heic0619a/" TargetMode="External"/><Relationship Id="rId14" Type="http://schemas.openxmlformats.org/officeDocument/2006/relationships/hyperlink" Target="http://www.spacetelescope.org/images/heic1518a/" TargetMode="External"/><Relationship Id="rId22" Type="http://schemas.openxmlformats.org/officeDocument/2006/relationships/hyperlink" Target="http://www.galeriadometeorito.com/p/nebulosas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538"/>
            <a:ext cx="9144000" cy="936104"/>
          </a:xfrm>
          <a:solidFill>
            <a:schemeClr val="bg1">
              <a:alpha val="55000"/>
            </a:schemeClr>
          </a:solidFill>
        </p:spPr>
        <p:txBody>
          <a:bodyPr anchor="b">
            <a:normAutofit/>
          </a:bodyPr>
          <a:lstStyle/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Nebulosas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Jóias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Universo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75592"/>
            <a:ext cx="3059832" cy="845232"/>
          </a:xfrm>
          <a:solidFill>
            <a:schemeClr val="bg1">
              <a:alpha val="3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Natália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Palivanas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natalia.palivanas@gmail.com</a:t>
            </a:r>
          </a:p>
          <a:p>
            <a:pPr algn="l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www.cdcc.usp.br/cda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9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20538"/>
            <a:ext cx="8964488" cy="857250"/>
          </a:xfrm>
        </p:spPr>
        <p:txBody>
          <a:bodyPr>
            <a:normAutofit/>
          </a:bodyPr>
          <a:lstStyle/>
          <a:p>
            <a:pPr marL="457200" indent="-457200" algn="l">
              <a:buFont typeface="Orator Std" pitchFamily="49" charset="0"/>
              <a:buChar char="▶"/>
            </a:pPr>
            <a:r>
              <a:rPr lang="pt-BR" sz="3200" dirty="0" smtClean="0"/>
              <a:t>Escura</a:t>
            </a:r>
            <a:endParaRPr lang="pt-B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595193" y="4147834"/>
            <a:ext cx="22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Cabeça de Cavalo</a:t>
            </a:r>
          </a:p>
          <a:p>
            <a:endPara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Constelação </a:t>
            </a:r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Órion</a:t>
            </a:r>
          </a:p>
          <a:p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Distância</a:t>
            </a:r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1500 al</a:t>
            </a:r>
          </a:p>
        </p:txBody>
      </p:sp>
      <p:pic>
        <p:nvPicPr>
          <p:cNvPr id="1026" name="Picture 2" descr="A Nebulosa da Cabeça de Caval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699542"/>
            <a:ext cx="4114796" cy="4232362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Telescópio</a:t>
            </a:r>
            <a:r>
              <a:rPr lang="en-US" dirty="0" smtClean="0"/>
              <a:t> x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Nebulosas</a:t>
            </a:r>
            <a:r>
              <a:rPr lang="en-US" dirty="0" smtClean="0"/>
              <a:t>: </a:t>
            </a:r>
            <a:r>
              <a:rPr lang="en-US" dirty="0" err="1" smtClean="0"/>
              <a:t>Jóias</a:t>
            </a:r>
            <a:r>
              <a:rPr lang="en-US" dirty="0" smtClean="0"/>
              <a:t> do </a:t>
            </a:r>
            <a:r>
              <a:rPr lang="en-US" dirty="0" err="1" smtClean="0"/>
              <a:t>Universo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3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rion nebu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4048" y="267494"/>
            <a:ext cx="2952328" cy="2952328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ikesastrophotos.com/wp-content/uploads/2010/11/m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18333" r="26413" b="24557"/>
          <a:stretch/>
        </p:blipFill>
        <p:spPr bwMode="auto">
          <a:xfrm>
            <a:off x="1259632" y="308087"/>
            <a:ext cx="2894838" cy="291173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50785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Abertura</a:t>
            </a:r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387718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Tempo de exposição</a:t>
            </a: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4239127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Filtros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4608459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Manipulação de imagem</a:t>
            </a:r>
            <a:endParaRPr lang="pt-BR" dirty="0"/>
          </a:p>
        </p:txBody>
      </p:sp>
      <p:pic>
        <p:nvPicPr>
          <p:cNvPr id="1030" name="Picture 6" descr="Resultado de imagem para espectro lu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2" y="3335898"/>
            <a:ext cx="3204357" cy="18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src.hubblesite.org/hvi/uploads/image_file/image_attachment/30067/STSCI-H-p1721b-t-400x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0" y="15750"/>
            <a:ext cx="5112000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8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Nebulosas</a:t>
            </a:r>
            <a:r>
              <a:rPr lang="en-US" dirty="0" smtClean="0"/>
              <a:t> </a:t>
            </a:r>
            <a:r>
              <a:rPr lang="en-US" dirty="0" err="1" smtClean="0"/>
              <a:t>legais</a:t>
            </a:r>
            <a:r>
              <a:rPr lang="en-US" dirty="0" smtClean="0"/>
              <a:t>!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Nebulosas</a:t>
            </a:r>
            <a:r>
              <a:rPr lang="en-US" dirty="0" smtClean="0"/>
              <a:t>: </a:t>
            </a:r>
            <a:r>
              <a:rPr lang="en-US" dirty="0" err="1" smtClean="0"/>
              <a:t>Jóias</a:t>
            </a:r>
            <a:r>
              <a:rPr lang="en-US" dirty="0" smtClean="0"/>
              <a:t> do </a:t>
            </a:r>
            <a:r>
              <a:rPr lang="en-US" dirty="0" err="1" smtClean="0"/>
              <a:t>Universo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3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Nebulosa de Eta Carinae o NGC 3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428" y="51470"/>
            <a:ext cx="4870732" cy="5021633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6937" y="4134384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Nebulosa de </a:t>
            </a:r>
            <a:r>
              <a:rPr lang="pt-BR" sz="1100" b="1" dirty="0" smtClean="0"/>
              <a:t>Carina</a:t>
            </a:r>
          </a:p>
          <a:p>
            <a:endParaRPr lang="pt-BR" sz="1100" b="1" dirty="0" smtClean="0"/>
          </a:p>
          <a:p>
            <a:r>
              <a:rPr lang="pt-BR" sz="1100" dirty="0" smtClean="0"/>
              <a:t>Constelação de Carina</a:t>
            </a:r>
          </a:p>
          <a:p>
            <a:r>
              <a:rPr lang="pt-BR" sz="1100" dirty="0" smtClean="0"/>
              <a:t>Distância: 10.000 al </a:t>
            </a:r>
          </a:p>
          <a:p>
            <a:r>
              <a:rPr lang="pt-BR" sz="1100" dirty="0" smtClean="0"/>
              <a:t>Diâmetro: </a:t>
            </a:r>
            <a:r>
              <a:rPr lang="pt-BR" sz="1100" dirty="0" smtClean="0"/>
              <a:t>300 </a:t>
            </a:r>
            <a:r>
              <a:rPr lang="pt-BR" sz="1100" dirty="0" smtClean="0"/>
              <a:t>al</a:t>
            </a:r>
            <a:endParaRPr lang="pt-BR" sz="1100" dirty="0"/>
          </a:p>
        </p:txBody>
      </p:sp>
      <p:cxnSp>
        <p:nvCxnSpPr>
          <p:cNvPr id="4" name="Straight Arrow Connector 3"/>
          <p:cNvCxnSpPr>
            <a:stCxn id="6146" idx="1"/>
          </p:cNvCxnSpPr>
          <p:nvPr/>
        </p:nvCxnSpPr>
        <p:spPr>
          <a:xfrm flipH="1">
            <a:off x="3275856" y="1635645"/>
            <a:ext cx="3121667" cy="9266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23" y="872218"/>
            <a:ext cx="2031648" cy="1526853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04248" y="2399071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100" dirty="0" smtClean="0"/>
              <a:t>Homunculus Nebula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4786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d/d4/HH_901_and_HH_902_in_the_Carina_nebula_%28captured_by_the_Hubble_Space_Telescope%29.jpg/800px-HH_901_and_HH_902_in_the_Carina_nebula_%28captured_by_the_Hubble_Space_Telescope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56"/>
            <a:ext cx="5544616" cy="5114588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8445" y="3939902"/>
            <a:ext cx="2215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Montanha </a:t>
            </a:r>
            <a:r>
              <a:rPr lang="pt-BR" sz="1100" b="1" dirty="0" smtClean="0"/>
              <a:t>Mística</a:t>
            </a:r>
          </a:p>
          <a:p>
            <a:endParaRPr lang="pt-BR" sz="1100" b="1" dirty="0" smtClean="0"/>
          </a:p>
          <a:p>
            <a:r>
              <a:rPr lang="pt-BR" sz="1100" dirty="0" smtClean="0"/>
              <a:t>Berçário de estrelas</a:t>
            </a:r>
          </a:p>
          <a:p>
            <a:r>
              <a:rPr lang="pt-BR" sz="1100" dirty="0" smtClean="0"/>
              <a:t>Nebulosa </a:t>
            </a:r>
            <a:r>
              <a:rPr lang="pt-BR" sz="1100" dirty="0" smtClean="0"/>
              <a:t>de Carina</a:t>
            </a:r>
          </a:p>
          <a:p>
            <a:r>
              <a:rPr lang="pt-BR" sz="1100" dirty="0" smtClean="0"/>
              <a:t>Distância: 10.000 al </a:t>
            </a:r>
          </a:p>
          <a:p>
            <a:r>
              <a:rPr lang="pt-BR" sz="1100" dirty="0" smtClean="0"/>
              <a:t>Comprimento: 3 al</a:t>
            </a:r>
            <a:endParaRPr lang="pt-BR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6003973" y="26749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pt-BR" dirty="0" smtClean="0"/>
              <a:t>Pressão e radiação de estrelas novas super quentes.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6003973" y="141962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pt-BR" dirty="0" smtClean="0"/>
              <a:t>“Erosão”.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6003973" y="211008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pt-BR" dirty="0" smtClean="0"/>
              <a:t>Jatos: nascimento de estrelas.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9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920"/>
            <a:ext cx="5688632" cy="4791094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867894"/>
            <a:ext cx="3275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Nebulosa </a:t>
            </a:r>
            <a:r>
              <a:rPr lang="pt-BR" sz="1100" b="1" dirty="0" smtClean="0"/>
              <a:t>do Véu</a:t>
            </a:r>
          </a:p>
          <a:p>
            <a:pPr algn="r"/>
            <a:endParaRPr lang="pt-BR" sz="1100" b="1" dirty="0" smtClean="0"/>
          </a:p>
          <a:p>
            <a:pPr algn="r"/>
            <a:r>
              <a:rPr lang="pt-BR" sz="1100" dirty="0" smtClean="0"/>
              <a:t>Remanescente de supernova (5.000 a)</a:t>
            </a:r>
          </a:p>
          <a:p>
            <a:pPr algn="r"/>
            <a:r>
              <a:rPr lang="pt-BR" sz="1100" dirty="0" smtClean="0"/>
              <a:t>Constelação do Cisne</a:t>
            </a:r>
            <a:endParaRPr lang="pt-BR" sz="1100" dirty="0" smtClean="0"/>
          </a:p>
          <a:p>
            <a:pPr algn="r"/>
            <a:r>
              <a:rPr lang="pt-BR" sz="1100" dirty="0" smtClean="0"/>
              <a:t>Distância: </a:t>
            </a:r>
            <a:r>
              <a:rPr lang="pt-BR" sz="1100" dirty="0" smtClean="0"/>
              <a:t>2.000 </a:t>
            </a:r>
            <a:r>
              <a:rPr lang="pt-BR" sz="1100" dirty="0" smtClean="0"/>
              <a:t>al </a:t>
            </a:r>
          </a:p>
          <a:p>
            <a:pPr algn="r"/>
            <a:r>
              <a:rPr lang="pt-BR" sz="1100" dirty="0" smtClean="0"/>
              <a:t>Diâmetro: </a:t>
            </a:r>
            <a:r>
              <a:rPr lang="pt-BR" sz="1100" dirty="0" smtClean="0"/>
              <a:t>70 </a:t>
            </a:r>
            <a:r>
              <a:rPr lang="pt-BR" sz="1100" dirty="0" smtClean="0"/>
              <a:t>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8001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555526"/>
            <a:ext cx="6539311" cy="4345200"/>
          </a:xfrm>
          <a:prstGeom prst="rect">
            <a:avLst/>
          </a:prstGeom>
          <a:noFill/>
          <a:ln w="9525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520" y="3579862"/>
            <a:ext cx="2536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Nebulosa do saco de carvão</a:t>
            </a:r>
            <a:endParaRPr lang="pt-BR" sz="1100" b="1" dirty="0" smtClean="0"/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Escura</a:t>
            </a:r>
          </a:p>
          <a:p>
            <a:pPr algn="r"/>
            <a:r>
              <a:rPr lang="pt-BR" sz="1100" dirty="0" smtClean="0"/>
              <a:t>Cruzeiro do Sul</a:t>
            </a:r>
            <a:endParaRPr lang="pt-BR" sz="1100" dirty="0" smtClean="0"/>
          </a:p>
          <a:p>
            <a:pPr algn="r"/>
            <a:r>
              <a:rPr lang="pt-BR" sz="1100" dirty="0" smtClean="0"/>
              <a:t>Distância: </a:t>
            </a:r>
            <a:r>
              <a:rPr lang="pt-BR" sz="1100" dirty="0" smtClean="0"/>
              <a:t>6000 </a:t>
            </a:r>
            <a:r>
              <a:rPr lang="pt-BR" sz="1100" dirty="0" smtClean="0"/>
              <a:t>al </a:t>
            </a:r>
          </a:p>
          <a:p>
            <a:pPr algn="r"/>
            <a:r>
              <a:rPr lang="pt-BR" sz="1100" dirty="0" smtClean="0"/>
              <a:t>Diâmetro: 140 </a:t>
            </a:r>
            <a:r>
              <a:rPr lang="pt-BR" sz="1100" dirty="0" smtClean="0"/>
              <a:t>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4497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on a Hubble di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23" y="15750"/>
            <a:ext cx="3175155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587" y="267494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NGC 6357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Emissão</a:t>
            </a:r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de Escorpião</a:t>
            </a:r>
          </a:p>
          <a:p>
            <a:pPr algn="r"/>
            <a:r>
              <a:rPr lang="pt-BR" sz="1100" dirty="0" smtClean="0"/>
              <a:t>Distância: 10.000 al </a:t>
            </a:r>
          </a:p>
        </p:txBody>
      </p:sp>
    </p:spTree>
    <p:extLst>
      <p:ext uri="{BB962C8B-B14F-4D97-AF65-F5344CB8AC3E}">
        <p14:creationId xmlns:p14="http://schemas.microsoft.com/office/powerpoint/2010/main" val="13654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?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Nebulosas</a:t>
            </a:r>
            <a:r>
              <a:rPr lang="en-US" dirty="0" smtClean="0"/>
              <a:t>: </a:t>
            </a:r>
            <a:r>
              <a:rPr lang="en-US" dirty="0" err="1" smtClean="0"/>
              <a:t>Jóias</a:t>
            </a:r>
            <a:r>
              <a:rPr lang="en-US" dirty="0" smtClean="0"/>
              <a:t> do </a:t>
            </a:r>
            <a:r>
              <a:rPr lang="en-US" dirty="0" err="1" smtClean="0"/>
              <a:t>Universo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ubble snaps images of a nebula within a clu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" y="15750"/>
            <a:ext cx="9036361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20" y="33862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NGC 2818</a:t>
            </a:r>
          </a:p>
          <a:p>
            <a:endParaRPr lang="pt-BR" sz="1100" dirty="0" smtClean="0"/>
          </a:p>
          <a:p>
            <a:r>
              <a:rPr lang="pt-BR" sz="1100" dirty="0" smtClean="0"/>
              <a:t>Planetária (8 bi a)</a:t>
            </a:r>
            <a:endParaRPr lang="pt-BR" sz="1100" dirty="0"/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da Bússola</a:t>
            </a:r>
          </a:p>
          <a:p>
            <a:r>
              <a:rPr lang="pt-BR" sz="1100" dirty="0" smtClean="0"/>
              <a:t>Distância: 8.000 al </a:t>
            </a:r>
          </a:p>
        </p:txBody>
      </p:sp>
    </p:spTree>
    <p:extLst>
      <p:ext uri="{BB962C8B-B14F-4D97-AF65-F5344CB8AC3E}">
        <p14:creationId xmlns:p14="http://schemas.microsoft.com/office/powerpoint/2010/main" val="33052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win Jet Nebu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5365"/>
          <a:stretch/>
        </p:blipFill>
        <p:spPr bwMode="auto">
          <a:xfrm>
            <a:off x="2296988" y="79887"/>
            <a:ext cx="6667500" cy="494013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975" y="3920093"/>
            <a:ext cx="2215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Nebulosa da </a:t>
            </a:r>
            <a:r>
              <a:rPr lang="pt-BR" sz="1100" b="1" dirty="0" smtClean="0"/>
              <a:t>Borboleta</a:t>
            </a:r>
          </a:p>
          <a:p>
            <a:pPr algn="r"/>
            <a:endParaRPr lang="pt-BR" sz="1100" b="1" dirty="0" smtClean="0"/>
          </a:p>
          <a:p>
            <a:pPr algn="r"/>
            <a:r>
              <a:rPr lang="pt-BR" sz="1100" dirty="0" smtClean="0"/>
              <a:t>Planetária (1.200a)</a:t>
            </a:r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de Ofiúco</a:t>
            </a:r>
          </a:p>
          <a:p>
            <a:pPr algn="r"/>
            <a:r>
              <a:rPr lang="pt-BR" sz="1100" dirty="0" smtClean="0"/>
              <a:t>Distância: 4.000 al </a:t>
            </a:r>
          </a:p>
          <a:p>
            <a:pPr algn="r"/>
            <a:r>
              <a:rPr lang="pt-BR" sz="1100" dirty="0" smtClean="0"/>
              <a:t>Comprimento: 1.5 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1736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dn.spacetelescope.org/archives/images/thumb700x/opo960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50"/>
            <a:ext cx="5135777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9305" y="195486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Nebulosa da Ampulheta</a:t>
            </a:r>
          </a:p>
          <a:p>
            <a:endParaRPr lang="pt-BR" sz="1100" dirty="0" smtClean="0"/>
          </a:p>
          <a:p>
            <a:r>
              <a:rPr lang="pt-BR" sz="1100" dirty="0" smtClean="0"/>
              <a:t>Planetária</a:t>
            </a:r>
            <a:endParaRPr lang="pt-BR" sz="1100" dirty="0"/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Musca</a:t>
            </a:r>
          </a:p>
          <a:p>
            <a:r>
              <a:rPr lang="pt-BR" sz="1100" dirty="0" smtClean="0"/>
              <a:t>Distância: 8.000 al </a:t>
            </a:r>
          </a:p>
        </p:txBody>
      </p:sp>
      <p:pic>
        <p:nvPicPr>
          <p:cNvPr id="2" name="Picture 2" descr="Annie Jump Cannon 1922 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00" y="2643752"/>
            <a:ext cx="1429022" cy="20071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www.aip.org/system/files/styles/esva_gallery/private/esva-images/mayall_margaret_a1.jpg?itok=9zDsEvcQ"/>
          <p:cNvSpPr>
            <a:spLocks noChangeAspect="1" noChangeArrowheads="1"/>
          </p:cNvSpPr>
          <p:nvPr/>
        </p:nvSpPr>
        <p:spPr bwMode="auto">
          <a:xfrm>
            <a:off x="155575" y="-990600"/>
            <a:ext cx="14287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www.aip.org/system/files/styles/esva_gallery/private/esva-images/mayall_margaret_a1.jpg?itok=9zDsEvcQ"/>
          <p:cNvSpPr>
            <a:spLocks noChangeAspect="1" noChangeArrowheads="1"/>
          </p:cNvSpPr>
          <p:nvPr/>
        </p:nvSpPr>
        <p:spPr bwMode="auto">
          <a:xfrm>
            <a:off x="307975" y="-838200"/>
            <a:ext cx="14287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43755"/>
            <a:ext cx="1387412" cy="2007123"/>
          </a:xfrm>
          <a:prstGeom prst="rect">
            <a:avLst/>
          </a:prstGeom>
          <a:noFill/>
          <a:ln w="9525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7284" y="4658001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Annie J. Cannon</a:t>
            </a:r>
            <a:endParaRPr lang="pt-BR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560516" y="4658001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Margaret Mayall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2621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traordinary celestial spir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1779" b="12831"/>
          <a:stretch/>
        </p:blipFill>
        <p:spPr bwMode="auto">
          <a:xfrm>
            <a:off x="2627784" y="10239"/>
            <a:ext cx="6084581" cy="513326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771" y="4083918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Nebulosa espiral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Planetária</a:t>
            </a:r>
            <a:endParaRPr lang="pt-BR" sz="1100" dirty="0" smtClean="0"/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de Pegasus</a:t>
            </a:r>
          </a:p>
          <a:p>
            <a:pPr algn="r"/>
            <a:r>
              <a:rPr lang="pt-BR" sz="1100" dirty="0" smtClean="0"/>
              <a:t>Distância: 10.000 al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1140882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 = 50.000km/h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46321" y="1325548"/>
            <a:ext cx="621623" cy="5261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99992" y="1707654"/>
            <a:ext cx="0" cy="131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9992" y="158875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800 anos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27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50"/>
            <a:ext cx="5608594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0114" y="411510"/>
            <a:ext cx="22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Nebulosa da pata de gato</a:t>
            </a:r>
          </a:p>
          <a:p>
            <a:endParaRPr lang="pt-BR" sz="1100" dirty="0" smtClean="0"/>
          </a:p>
          <a:p>
            <a:r>
              <a:rPr lang="pt-BR" sz="1100" dirty="0" smtClean="0"/>
              <a:t>Emissão</a:t>
            </a:r>
            <a:endParaRPr lang="pt-BR" sz="1100" dirty="0"/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de Escorpião</a:t>
            </a:r>
          </a:p>
          <a:p>
            <a:r>
              <a:rPr lang="pt-BR" sz="1100" dirty="0" smtClean="0"/>
              <a:t>Distância: </a:t>
            </a:r>
            <a:r>
              <a:rPr lang="pt-BR" sz="1100" dirty="0" smtClean="0"/>
              <a:t>6.000 al</a:t>
            </a:r>
            <a:endParaRPr lang="pt-BR" sz="11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012160" y="285978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Berçário de estrelas 10MSol</a:t>
            </a:r>
          </a:p>
        </p:txBody>
      </p:sp>
    </p:spTree>
    <p:extLst>
      <p:ext uri="{BB962C8B-B14F-4D97-AF65-F5344CB8AC3E}">
        <p14:creationId xmlns:p14="http://schemas.microsoft.com/office/powerpoint/2010/main" val="18250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1501" y="4009960"/>
            <a:ext cx="32285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NGC2467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Berçário Estelar (milhões de anos)</a:t>
            </a:r>
            <a:endParaRPr lang="pt-BR" sz="1100" dirty="0" smtClean="0"/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da Popa</a:t>
            </a:r>
            <a:endParaRPr lang="pt-BR" sz="1100" dirty="0" smtClean="0"/>
          </a:p>
          <a:p>
            <a:pPr algn="r"/>
            <a:r>
              <a:rPr lang="pt-BR" sz="1100" dirty="0" smtClean="0"/>
              <a:t>Distância: </a:t>
            </a:r>
            <a:r>
              <a:rPr lang="pt-BR" sz="1100" dirty="0" smtClean="0"/>
              <a:t>13.000 al</a:t>
            </a:r>
            <a:endParaRPr lang="pt-BR" sz="1100" dirty="0" smtClean="0"/>
          </a:p>
        </p:txBody>
      </p:sp>
      <p:pic>
        <p:nvPicPr>
          <p:cNvPr id="5122" name="Picture 2" descr="NGC 2467 and surroundings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8537"/>
            <a:ext cx="4826426" cy="48264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mandri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6" r="24455"/>
          <a:stretch/>
        </p:blipFill>
        <p:spPr bwMode="auto">
          <a:xfrm flipH="1">
            <a:off x="872479" y="627534"/>
            <a:ext cx="2778754" cy="2737217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7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9134"/>
            <a:ext cx="6808488" cy="4865233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78" y="267494"/>
            <a:ext cx="2215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Capacete de Thor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Emissão</a:t>
            </a:r>
            <a:endParaRPr lang="pt-BR" sz="1100" dirty="0"/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do Cão Maior</a:t>
            </a:r>
          </a:p>
          <a:p>
            <a:pPr algn="r"/>
            <a:r>
              <a:rPr lang="pt-BR" sz="1100" dirty="0" smtClean="0"/>
              <a:t>Distância: 12.000 al</a:t>
            </a:r>
          </a:p>
          <a:p>
            <a:pPr algn="r"/>
            <a:r>
              <a:rPr lang="pt-BR" sz="1100" dirty="0" smtClean="0"/>
              <a:t>Comprimento: 30 al </a:t>
            </a:r>
          </a:p>
        </p:txBody>
      </p:sp>
    </p:spTree>
    <p:extLst>
      <p:ext uri="{BB962C8B-B14F-4D97-AF65-F5344CB8AC3E}">
        <p14:creationId xmlns:p14="http://schemas.microsoft.com/office/powerpoint/2010/main" val="14755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7456" y="195485"/>
            <a:ext cx="2658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Pilares da </a:t>
            </a:r>
            <a:r>
              <a:rPr lang="pt-BR" sz="1100" b="1" dirty="0" smtClean="0"/>
              <a:t>Criação</a:t>
            </a:r>
          </a:p>
          <a:p>
            <a:endParaRPr lang="pt-BR" sz="1100" b="1" dirty="0" smtClean="0"/>
          </a:p>
          <a:p>
            <a:r>
              <a:rPr lang="pt-BR" sz="1100" dirty="0" smtClean="0"/>
              <a:t>Berçário de estrelas</a:t>
            </a:r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da Serpente</a:t>
            </a:r>
          </a:p>
          <a:p>
            <a:r>
              <a:rPr lang="pt-BR" sz="1100" dirty="0" smtClean="0"/>
              <a:t>Distância: 7.000 al</a:t>
            </a:r>
          </a:p>
          <a:p>
            <a:r>
              <a:rPr lang="pt-BR" sz="1100" dirty="0" smtClean="0"/>
              <a:t>Comprimento: 4 al </a:t>
            </a:r>
          </a:p>
        </p:txBody>
      </p:sp>
      <p:pic>
        <p:nvPicPr>
          <p:cNvPr id="7172" name="Picture 4" descr="New view of the Pillars of Creation — vis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50"/>
            <a:ext cx="4901920" cy="5112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Extract 3">
            <a:hlinkClick r:id="rId3" action="ppaction://hlinkfile"/>
          </p:cNvPr>
          <p:cNvSpPr/>
          <p:nvPr/>
        </p:nvSpPr>
        <p:spPr>
          <a:xfrm rot="5400000">
            <a:off x="8296793" y="4319565"/>
            <a:ext cx="687318" cy="648072"/>
          </a:xfrm>
          <a:prstGeom prst="flowChartExtra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"/>
          <p:cNvSpPr txBox="1"/>
          <p:nvPr/>
        </p:nvSpPr>
        <p:spPr>
          <a:xfrm>
            <a:off x="6084168" y="1779662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Próximo milênio:</a:t>
            </a:r>
          </a:p>
          <a:p>
            <a:pPr algn="ctr"/>
            <a:r>
              <a:rPr lang="pt-BR" dirty="0" smtClean="0"/>
              <a:t>ainda existe?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96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287" y="0"/>
            <a:ext cx="8229600" cy="565571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/>
              <a:t>Referências</a:t>
            </a:r>
            <a:endParaRPr lang="pt-B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83518"/>
            <a:ext cx="8928992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000" dirty="0">
                <a:hlinkClick r:id="rId2"/>
              </a:rPr>
              <a:t>http://</a:t>
            </a:r>
            <a:r>
              <a:rPr lang="pt-BR" sz="1000" dirty="0" smtClean="0">
                <a:hlinkClick r:id="rId2"/>
              </a:rPr>
              <a:t>astroa.physics.metu.edu.tr/twn/types.html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3"/>
              </a:rPr>
              <a:t>http://</a:t>
            </a:r>
            <a:r>
              <a:rPr lang="pt-BR" sz="1000" dirty="0" smtClean="0">
                <a:hlinkClick r:id="rId3"/>
              </a:rPr>
              <a:t>astronomy.swin.edu.au/cosmos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Órion </a:t>
            </a:r>
            <a:r>
              <a:rPr lang="pt-BR" sz="1000" dirty="0"/>
              <a:t>não processada: </a:t>
            </a:r>
            <a:r>
              <a:rPr lang="pt-BR" sz="1000" dirty="0">
                <a:hlinkClick r:id="rId4"/>
              </a:rPr>
              <a:t>http://</a:t>
            </a:r>
            <a:r>
              <a:rPr lang="pt-BR" sz="1000" dirty="0" smtClean="0">
                <a:hlinkClick r:id="rId4"/>
              </a:rPr>
              <a:t>www.mikesastrophotos.com/wp-content/uploads/2010/11/m42.jpg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Órion processada: </a:t>
            </a:r>
            <a:r>
              <a:rPr lang="pt-BR" sz="1000" dirty="0">
                <a:hlinkClick r:id="rId5"/>
              </a:rPr>
              <a:t>http://www.messier-objects.com/messier-42-orion-nebula</a:t>
            </a:r>
            <a:r>
              <a:rPr lang="pt-BR" sz="1000" dirty="0" smtClean="0">
                <a:hlinkClick r:id="rId5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Pata de gato: </a:t>
            </a:r>
            <a:r>
              <a:rPr lang="pt-BR" sz="1000" dirty="0" smtClean="0">
                <a:hlinkClick r:id="rId6"/>
              </a:rPr>
              <a:t>https</a:t>
            </a:r>
            <a:r>
              <a:rPr lang="pt-BR" sz="1000" dirty="0">
                <a:hlinkClick r:id="rId6"/>
              </a:rPr>
              <a:t>://</a:t>
            </a:r>
            <a:r>
              <a:rPr lang="pt-BR" sz="1000" dirty="0" smtClean="0">
                <a:hlinkClick r:id="rId6"/>
              </a:rPr>
              <a:t>apod.nasa.gov/apod/ap170913.html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Cabeçca de cavalo: </a:t>
            </a:r>
            <a:r>
              <a:rPr lang="pt-BR" sz="1000" dirty="0" smtClean="0">
                <a:hlinkClick r:id="rId7"/>
              </a:rPr>
              <a:t>http</a:t>
            </a:r>
            <a:r>
              <a:rPr lang="pt-BR" sz="1000" dirty="0">
                <a:hlinkClick r:id="rId7"/>
              </a:rPr>
              <a:t>://www.eso.org/public/brazil/images/eso0202a</a:t>
            </a:r>
            <a:r>
              <a:rPr lang="pt-BR" sz="1000" dirty="0" smtClean="0">
                <a:hlinkClick r:id="rId7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Thor: </a:t>
            </a:r>
            <a:r>
              <a:rPr lang="pt-BR" sz="1000" dirty="0" smtClean="0">
                <a:hlinkClick r:id="rId8"/>
              </a:rPr>
              <a:t>https</a:t>
            </a:r>
            <a:r>
              <a:rPr lang="pt-BR" sz="1000" dirty="0">
                <a:hlinkClick r:id="rId8"/>
              </a:rPr>
              <a:t>://</a:t>
            </a:r>
            <a:r>
              <a:rPr lang="pt-BR" sz="1000" dirty="0" smtClean="0">
                <a:hlinkClick r:id="rId8"/>
              </a:rPr>
              <a:t>apod.nasa.gov/apod/ap171101.html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NGC </a:t>
            </a:r>
            <a:r>
              <a:rPr lang="pt-BR" sz="1000" dirty="0" smtClean="0"/>
              <a:t>6357: </a:t>
            </a:r>
            <a:r>
              <a:rPr lang="pt-BR" sz="1000" dirty="0" smtClean="0">
                <a:hlinkClick r:id="rId9"/>
              </a:rPr>
              <a:t>http</a:t>
            </a:r>
            <a:r>
              <a:rPr lang="pt-BR" sz="1000" dirty="0">
                <a:hlinkClick r:id="rId9"/>
              </a:rPr>
              <a:t>://www.spacetelescope.org/images/heic0619a</a:t>
            </a:r>
            <a:r>
              <a:rPr lang="pt-BR" sz="1000" dirty="0" smtClean="0">
                <a:hlinkClick r:id="rId9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NGC 2818: </a:t>
            </a:r>
            <a:r>
              <a:rPr lang="pt-BR" sz="1000" dirty="0">
                <a:hlinkClick r:id="rId10"/>
              </a:rPr>
              <a:t>http://www.spacetelescope.org/images/ann0901a</a:t>
            </a:r>
            <a:r>
              <a:rPr lang="pt-BR" sz="1000" dirty="0" smtClean="0">
                <a:hlinkClick r:id="rId10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Nebulosa da Ampulheta</a:t>
            </a:r>
            <a:r>
              <a:rPr lang="pt-BR" sz="1000" dirty="0"/>
              <a:t>: </a:t>
            </a:r>
            <a:r>
              <a:rPr lang="pt-BR" sz="1000" dirty="0">
                <a:hlinkClick r:id="rId11"/>
              </a:rPr>
              <a:t>http://www.spacetelescope.org/images/opo9607a</a:t>
            </a:r>
            <a:r>
              <a:rPr lang="pt-BR" sz="1000" dirty="0" smtClean="0">
                <a:hlinkClick r:id="rId11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Nebulosa de Eta Carina: </a:t>
            </a:r>
            <a:r>
              <a:rPr lang="pt-BR" sz="1000" dirty="0">
                <a:hlinkClick r:id="rId12"/>
              </a:rPr>
              <a:t>https://</a:t>
            </a:r>
            <a:r>
              <a:rPr lang="pt-BR" sz="1000" dirty="0" smtClean="0">
                <a:hlinkClick r:id="rId12"/>
              </a:rPr>
              <a:t>commons.wikimedia.org/wiki/File:Nebulosa_de_Eta_Carinae_o_NGC_3372.jpg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Montanha mística: </a:t>
            </a:r>
            <a:r>
              <a:rPr lang="pt-BR" sz="1000" dirty="0">
                <a:hlinkClick r:id="rId13"/>
              </a:rPr>
              <a:t>http://www.spacetelescope.org/images/heic1007a</a:t>
            </a:r>
            <a:r>
              <a:rPr lang="pt-BR" sz="1000" dirty="0" smtClean="0">
                <a:hlinkClick r:id="rId13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Nebulosa </a:t>
            </a:r>
            <a:r>
              <a:rPr lang="pt-BR" sz="1000" dirty="0"/>
              <a:t>da Borboleta: </a:t>
            </a:r>
            <a:r>
              <a:rPr lang="pt-BR" sz="1000" dirty="0">
                <a:hlinkClick r:id="rId14"/>
              </a:rPr>
              <a:t>http://www.spacetelescope.org/images/heic1518a</a:t>
            </a:r>
            <a:r>
              <a:rPr lang="pt-BR" sz="1000" dirty="0" smtClean="0">
                <a:hlinkClick r:id="rId14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Nebulosa espiral: </a:t>
            </a:r>
            <a:r>
              <a:rPr lang="pt-BR" sz="1000" dirty="0">
                <a:hlinkClick r:id="rId15"/>
              </a:rPr>
              <a:t>http://www.spacetelescope.org/images/potw1020a</a:t>
            </a:r>
            <a:r>
              <a:rPr lang="pt-BR" sz="1000" dirty="0" smtClean="0">
                <a:hlinkClick r:id="rId15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Pilares da criação: </a:t>
            </a:r>
            <a:r>
              <a:rPr lang="pt-BR" sz="1000" dirty="0">
                <a:hlinkClick r:id="rId16"/>
              </a:rPr>
              <a:t>http://</a:t>
            </a:r>
            <a:r>
              <a:rPr lang="pt-BR" sz="1000" dirty="0">
                <a:solidFill>
                  <a:srgbClr val="FF0000"/>
                </a:solidFill>
                <a:hlinkClick r:id="rId16"/>
              </a:rPr>
              <a:t>www.spacetelescope.org/images/heic1501a</a:t>
            </a:r>
            <a:r>
              <a:rPr lang="pt-BR" sz="1000" dirty="0" smtClean="0">
                <a:solidFill>
                  <a:srgbClr val="FF0000"/>
                </a:solidFill>
                <a:hlinkClick r:id="rId16"/>
              </a:rPr>
              <a:t>/</a:t>
            </a:r>
            <a:endParaRPr lang="pt-BR" sz="1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1000" dirty="0"/>
              <a:t>Nebulosa do Véu: </a:t>
            </a:r>
            <a:r>
              <a:rPr lang="pt-BR" sz="1000" dirty="0">
                <a:hlinkClick r:id="rId17"/>
              </a:rPr>
              <a:t>https://</a:t>
            </a:r>
            <a:r>
              <a:rPr lang="pt-BR" sz="1000" dirty="0" smtClean="0">
                <a:hlinkClick r:id="rId17"/>
              </a:rPr>
              <a:t>apod.nasa.gov/apod/ap100916.html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Saco de Carvão</a:t>
            </a:r>
            <a:r>
              <a:rPr lang="pt-BR" sz="1000" dirty="0" smtClean="0"/>
              <a:t>: </a:t>
            </a:r>
            <a:r>
              <a:rPr lang="pt-BR" sz="1000" dirty="0" smtClean="0">
                <a:hlinkClick r:id="rId18"/>
              </a:rPr>
              <a:t>https</a:t>
            </a:r>
            <a:r>
              <a:rPr lang="pt-BR" sz="1000" dirty="0">
                <a:hlinkClick r:id="rId18"/>
              </a:rPr>
              <a:t>://www.astrobin.com/245526/B/?</a:t>
            </a:r>
            <a:r>
              <a:rPr lang="pt-BR" sz="1000" dirty="0" smtClean="0">
                <a:hlinkClick r:id="rId18"/>
              </a:rPr>
              <a:t>nc=user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Puppis A: </a:t>
            </a:r>
            <a:r>
              <a:rPr lang="pt-BR" sz="1000" dirty="0">
                <a:hlinkClick r:id="rId19"/>
              </a:rPr>
              <a:t>http://chandra.harvard.edu/photo/2014/puppisa</a:t>
            </a:r>
            <a:r>
              <a:rPr lang="pt-BR" sz="1000" dirty="0" smtClean="0">
                <a:hlinkClick r:id="rId19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NGC 2467: </a:t>
            </a:r>
            <a:r>
              <a:rPr lang="pt-BR" sz="1000" dirty="0">
                <a:hlinkClick r:id="rId20"/>
              </a:rPr>
              <a:t>http://www.eso.org/public/images/eso0544a/?</a:t>
            </a:r>
            <a:r>
              <a:rPr lang="pt-BR" sz="1000" dirty="0" smtClean="0">
                <a:hlinkClick r:id="rId20"/>
              </a:rPr>
              <a:t>lang</a:t>
            </a: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Português</a:t>
            </a:r>
          </a:p>
          <a:p>
            <a:pPr marL="0" indent="0">
              <a:buNone/>
            </a:pPr>
            <a:r>
              <a:rPr lang="pt-BR" sz="1000" dirty="0">
                <a:hlinkClick r:id="rId21"/>
              </a:rPr>
              <a:t>http://</a:t>
            </a:r>
            <a:r>
              <a:rPr lang="pt-BR" sz="1000" dirty="0" smtClean="0">
                <a:hlinkClick r:id="rId21"/>
              </a:rPr>
              <a:t>astro.if.ufrgs.br/estrelas/node14.htm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22"/>
              </a:rPr>
              <a:t>http://</a:t>
            </a:r>
            <a:r>
              <a:rPr lang="pt-BR" sz="1000" dirty="0" smtClean="0">
                <a:hlinkClick r:id="rId22"/>
              </a:rPr>
              <a:t>www.galeriadometeorito.com/p/nebulosas.html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/>
              <a:t>O Universo: Nebulosas </a:t>
            </a:r>
            <a:r>
              <a:rPr lang="pt-BR" sz="1000" dirty="0">
                <a:hlinkClick r:id="rId23"/>
              </a:rPr>
              <a:t>https://</a:t>
            </a:r>
            <a:r>
              <a:rPr lang="pt-BR" sz="1000" dirty="0" smtClean="0">
                <a:hlinkClick r:id="rId23"/>
              </a:rPr>
              <a:t>www.youtube.com/watch?v=OoeqfmDuA4M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/>
              <a:t>“Nebulosas”, da monitora Joseana </a:t>
            </a:r>
            <a:r>
              <a:rPr lang="pt-BR" sz="1000" dirty="0"/>
              <a:t>Soares: </a:t>
            </a:r>
            <a:r>
              <a:rPr lang="pt-BR" sz="1000" dirty="0">
                <a:hlinkClick r:id="rId24"/>
              </a:rPr>
              <a:t>http://</a:t>
            </a:r>
            <a:r>
              <a:rPr lang="pt-BR" sz="1000" dirty="0" smtClean="0">
                <a:hlinkClick r:id="rId24"/>
              </a:rPr>
              <a:t>cdcc.usp.br/cda/sessao-astronomia/2016/Nebulosas-20-08-2016.pptx</a:t>
            </a: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5058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020" y="186775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OBRIGADA! </a:t>
            </a:r>
            <a:r>
              <a:rPr lang="pt-BR" sz="3200" b="1" dirty="0" smtClean="0">
                <a:sym typeface="Wingdings" pitchFamily="2" charset="2"/>
              </a:rPr>
              <a:t></a:t>
            </a:r>
            <a:endParaRPr lang="pt-BR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3"/>
          <a:stretch/>
        </p:blipFill>
        <p:spPr>
          <a:xfrm>
            <a:off x="1672744" y="843558"/>
            <a:ext cx="579851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3518"/>
            <a:ext cx="9144000" cy="936104"/>
          </a:xfrm>
        </p:spPr>
        <p:txBody>
          <a:bodyPr>
            <a:noAutofit/>
          </a:bodyPr>
          <a:lstStyle/>
          <a:p>
            <a:r>
              <a:rPr lang="pt-BR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dos telescópios:</a:t>
            </a:r>
          </a:p>
          <a:p>
            <a:pPr marL="457200" lvl="1" indent="0">
              <a:buNone/>
            </a:pPr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Nebulosa = nuvem.</a:t>
            </a:r>
          </a:p>
          <a:p>
            <a:pPr marL="457200" lvl="1" indent="0">
              <a:buNone/>
            </a:pPr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Qualquer </a:t>
            </a:r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objeto não puntiforme, diferente das estrelas.</a:t>
            </a:r>
            <a:endParaRPr lang="pt-BR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448" y="185167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Século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</a:t>
            </a:r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 typeface="Arial" pitchFamily="34" charset="0"/>
              <a:buNone/>
            </a:pP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Grandes telescópios + Espectroscopia + Fotografia:</a:t>
            </a:r>
          </a:p>
          <a:p>
            <a:pPr marL="457200" lvl="1" indent="0">
              <a:buFont typeface="Arial" pitchFamily="34" charset="0"/>
              <a:buNone/>
            </a:pPr>
            <a:endPara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algn="ctr">
              <a:buNone/>
            </a:pPr>
            <a:r>
              <a:rPr lang="pt-BR" sz="2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 </a:t>
            </a:r>
            <a:r>
              <a:rPr lang="pt-B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 Aglomerado </a:t>
            </a:r>
            <a:r>
              <a:rPr lang="pt-BR" sz="2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estrelas ≠ Nebulosas</a:t>
            </a:r>
          </a:p>
          <a:p>
            <a:pPr marL="457200" lvl="1" indent="0">
              <a:buFont typeface="Arial" pitchFamily="34" charset="0"/>
              <a:buNone/>
            </a:pPr>
            <a:endParaRPr lang="pt-B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7218" y="3579862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atual:</a:t>
            </a:r>
          </a:p>
          <a:p>
            <a:pPr marL="457200" lvl="1" indent="0">
              <a:buFont typeface="Arial" pitchFamily="34" charset="0"/>
              <a:buNone/>
            </a:pP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Nuvem interestelar de poeira e gases (H e He).</a:t>
            </a:r>
            <a:endParaRPr lang="pt-B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Explanation.&#10;Moving the cursor over the image will bring up an alternate version.&#10;Clicking on the image will bring up the highest resolution version&#10;available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7" y="42397"/>
            <a:ext cx="7470026" cy="505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nus-real 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56" y="3090837"/>
            <a:ext cx="989908" cy="989908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4086611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Vênus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2859782"/>
            <a:ext cx="1368152" cy="990485"/>
          </a:xfrm>
          <a:prstGeom prst="rect">
            <a:avLst/>
          </a:prstGeom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88024" y="3861226"/>
            <a:ext cx="1194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Andrômeda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09" y="391361"/>
            <a:ext cx="1366687" cy="105776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7775" y="1464924"/>
            <a:ext cx="1008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Plêiades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9855" r="4885" b="7960"/>
          <a:stretch/>
        </p:blipFill>
        <p:spPr bwMode="auto">
          <a:xfrm>
            <a:off x="2952552" y="2283718"/>
            <a:ext cx="1550349" cy="1103751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06919" y="3400805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M33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2119" y="3089911"/>
            <a:ext cx="139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NGC 869 e 884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0" name="Picture 1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72" y="235532"/>
            <a:ext cx="1601327" cy="1067551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19" y="2150045"/>
            <a:ext cx="1411188" cy="940792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32240" y="1303083"/>
            <a:ext cx="154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Coração e Alma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2" name="Picture 14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01" y="594826"/>
            <a:ext cx="1172051" cy="883518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178482" y="77212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57782" y="125264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90692" y="1488296"/>
            <a:ext cx="139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59547" y="1741923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19682" y="2303898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87162" y="1454228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6092078" y="1321931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53526" y="3795886"/>
            <a:ext cx="262290" cy="26229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9" name="Straight Connector 18"/>
          <p:cNvCxnSpPr>
            <a:stCxn id="14" idx="3"/>
            <a:endCxn id="2054" idx="3"/>
          </p:cNvCxnSpPr>
          <p:nvPr/>
        </p:nvCxnSpPr>
        <p:spPr>
          <a:xfrm flipH="1">
            <a:off x="3635896" y="301091"/>
            <a:ext cx="580997" cy="61915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9" idx="3"/>
            <a:endCxn id="2056" idx="0"/>
          </p:cNvCxnSpPr>
          <p:nvPr/>
        </p:nvCxnSpPr>
        <p:spPr>
          <a:xfrm flipH="1">
            <a:off x="3727727" y="1965802"/>
            <a:ext cx="570231" cy="31791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6" idx="0"/>
            <a:endCxn id="30" idx="5"/>
          </p:cNvCxnSpPr>
          <p:nvPr/>
        </p:nvCxnSpPr>
        <p:spPr>
          <a:xfrm flipH="1" flipV="1">
            <a:off x="5143561" y="2527777"/>
            <a:ext cx="395586" cy="33200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3" idx="1"/>
            <a:endCxn id="2050" idx="3"/>
          </p:cNvCxnSpPr>
          <p:nvPr/>
        </p:nvCxnSpPr>
        <p:spPr>
          <a:xfrm flipH="1" flipV="1">
            <a:off x="2414464" y="3585791"/>
            <a:ext cx="277473" cy="2485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062" idx="0"/>
            <a:endCxn id="27" idx="4"/>
          </p:cNvCxnSpPr>
          <p:nvPr/>
        </p:nvCxnSpPr>
        <p:spPr>
          <a:xfrm flipV="1">
            <a:off x="5088927" y="387554"/>
            <a:ext cx="0" cy="20727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058" idx="1"/>
            <a:endCxn id="31" idx="5"/>
          </p:cNvCxnSpPr>
          <p:nvPr/>
        </p:nvCxnSpPr>
        <p:spPr>
          <a:xfrm flipH="1" flipV="1">
            <a:off x="6011041" y="1678107"/>
            <a:ext cx="808878" cy="94233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60" idx="1"/>
            <a:endCxn id="32" idx="7"/>
          </p:cNvCxnSpPr>
          <p:nvPr/>
        </p:nvCxnSpPr>
        <p:spPr>
          <a:xfrm flipH="1">
            <a:off x="6315957" y="769308"/>
            <a:ext cx="281915" cy="59103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2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5" grpId="0"/>
      <p:bldP spid="18" grpId="0"/>
      <p:bldP spid="23" grpId="0"/>
      <p:bldP spid="14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FORMAÇÃO E TIPOS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Nebulosas</a:t>
            </a:r>
            <a:r>
              <a:rPr lang="en-US" dirty="0" smtClean="0"/>
              <a:t>: </a:t>
            </a:r>
            <a:r>
              <a:rPr lang="en-US" dirty="0" err="1" smtClean="0"/>
              <a:t>Jóias</a:t>
            </a:r>
            <a:r>
              <a:rPr lang="en-US" dirty="0" smtClean="0"/>
              <a:t> do </a:t>
            </a:r>
            <a:r>
              <a:rPr lang="en-US" dirty="0" err="1" smtClean="0"/>
              <a:t>Universo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20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20538"/>
            <a:ext cx="8964488" cy="857250"/>
          </a:xfrm>
        </p:spPr>
        <p:txBody>
          <a:bodyPr>
            <a:normAutofit/>
          </a:bodyPr>
          <a:lstStyle/>
          <a:p>
            <a:pPr marL="457200" indent="-457200" algn="l">
              <a:buFont typeface="Orator Std" pitchFamily="49" charset="0"/>
              <a:buChar char="▶"/>
            </a:pPr>
            <a:r>
              <a:rPr lang="pt-BR" sz="2800" dirty="0" smtClean="0"/>
              <a:t>Planetária</a:t>
            </a:r>
            <a:endParaRPr lang="pt-BR" sz="2800" dirty="0"/>
          </a:p>
        </p:txBody>
      </p:sp>
      <p:pic>
        <p:nvPicPr>
          <p:cNvPr id="1026" name="Picture 2" descr="The Ring Nebula (M5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22569"/>
          <a:stretch/>
        </p:blipFill>
        <p:spPr bwMode="auto">
          <a:xfrm>
            <a:off x="4499992" y="237012"/>
            <a:ext cx="4539767" cy="466947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322588"/>
            <a:ext cx="4262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Simulação da formação de uma nebulosa planetária</a:t>
            </a:r>
            <a:endParaRPr lang="pt-BR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6982365" y="3967769"/>
            <a:ext cx="20573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Nebulosa do anel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de Lira</a:t>
            </a:r>
          </a:p>
          <a:p>
            <a:pPr algn="r"/>
            <a:r>
              <a:rPr lang="pt-BR" sz="1100" dirty="0" smtClean="0"/>
              <a:t>Distância: 2300 al</a:t>
            </a:r>
          </a:p>
          <a:p>
            <a:pPr algn="r"/>
            <a:r>
              <a:rPr lang="pt-BR" sz="1100" dirty="0" smtClean="0"/>
              <a:t>Diâmetro: 1.3 al</a:t>
            </a:r>
            <a:endParaRPr lang="pt-BR" sz="1100" dirty="0"/>
          </a:p>
        </p:txBody>
      </p:sp>
      <p:pic>
        <p:nvPicPr>
          <p:cNvPr id="7" name="Planetary_nebula_&amp;_white_dwarf_for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636" y="1482498"/>
            <a:ext cx="396044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20538"/>
            <a:ext cx="8964488" cy="857250"/>
          </a:xfrm>
        </p:spPr>
        <p:txBody>
          <a:bodyPr>
            <a:normAutofit/>
          </a:bodyPr>
          <a:lstStyle/>
          <a:p>
            <a:pPr marL="457200" indent="-457200" algn="l">
              <a:buFont typeface="Orator Std" pitchFamily="49" charset="0"/>
              <a:buChar char="▶"/>
            </a:pPr>
            <a:r>
              <a:rPr lang="pt-BR" sz="2800" dirty="0" smtClean="0"/>
              <a:t>Remanescente de Supernova</a:t>
            </a:r>
            <a:endParaRPr lang="pt-B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177155" y="3954854"/>
            <a:ext cx="4725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Simulação </a:t>
            </a:r>
            <a:r>
              <a:rPr lang="pt-BR" sz="1100" dirty="0" smtClean="0"/>
              <a:t>de </a:t>
            </a:r>
            <a:r>
              <a:rPr lang="pt-BR" sz="1100" dirty="0" smtClean="0"/>
              <a:t>uma supernova</a:t>
            </a:r>
            <a:endParaRPr lang="pt-BR" sz="1100" dirty="0"/>
          </a:p>
        </p:txBody>
      </p:sp>
      <p:pic>
        <p:nvPicPr>
          <p:cNvPr id="2050" name="Picture 2" descr="Crab Neb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61" y="684666"/>
            <a:ext cx="4354778" cy="4354778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98893" y="4085659"/>
            <a:ext cx="20573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Nebulosa do caranguejo</a:t>
            </a:r>
          </a:p>
          <a:p>
            <a:pPr algn="r"/>
            <a:endParaRPr lang="pt-BR" sz="1100" dirty="0" smtClean="0"/>
          </a:p>
          <a:p>
            <a:pPr algn="r"/>
            <a:r>
              <a:rPr lang="pt-BR" sz="1100" dirty="0" smtClean="0"/>
              <a:t>Constelação </a:t>
            </a:r>
            <a:r>
              <a:rPr lang="pt-BR" sz="1100" dirty="0" smtClean="0"/>
              <a:t>de Touro</a:t>
            </a:r>
          </a:p>
          <a:p>
            <a:pPr algn="r"/>
            <a:r>
              <a:rPr lang="pt-BR" sz="1100" dirty="0" smtClean="0"/>
              <a:t>Distância: 6500 al</a:t>
            </a:r>
          </a:p>
          <a:p>
            <a:pPr algn="r"/>
            <a:r>
              <a:rPr lang="pt-BR" sz="1100" dirty="0" smtClean="0"/>
              <a:t>Diâmetro: 11 al</a:t>
            </a:r>
            <a:endParaRPr lang="pt-BR" sz="1100" dirty="0"/>
          </a:p>
        </p:txBody>
      </p:sp>
      <p:pic>
        <p:nvPicPr>
          <p:cNvPr id="7" name="giphy-downsized-larg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671"/>
          <a:stretch/>
        </p:blipFill>
        <p:spPr>
          <a:xfrm>
            <a:off x="242628" y="818926"/>
            <a:ext cx="4300714" cy="2904951"/>
          </a:xfrm>
          <a:prstGeom prst="rect">
            <a:avLst/>
          </a:prstGeom>
        </p:spPr>
      </p:pic>
      <p:pic>
        <p:nvPicPr>
          <p:cNvPr id="4098" name="Picture 2" descr="Resultado de imagem para radioac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0"/>
            <a:ext cx="684843" cy="5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20538"/>
            <a:ext cx="8964488" cy="857250"/>
          </a:xfrm>
        </p:spPr>
        <p:txBody>
          <a:bodyPr>
            <a:normAutofit/>
          </a:bodyPr>
          <a:lstStyle/>
          <a:p>
            <a:pPr marL="457200" indent="-457200" algn="l">
              <a:buFont typeface="Orator Std" pitchFamily="49" charset="0"/>
              <a:buChar char="▶"/>
            </a:pPr>
            <a:r>
              <a:rPr lang="pt-BR" sz="2800" dirty="0" smtClean="0"/>
              <a:t>Emissão</a:t>
            </a:r>
            <a:endParaRPr lang="pt-BR" sz="2800" dirty="0"/>
          </a:p>
        </p:txBody>
      </p:sp>
      <p:pic>
        <p:nvPicPr>
          <p:cNvPr id="2052" name="Picture 4" descr="emissionnebula2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20679"/>
            <a:ext cx="2160240" cy="36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upload.wikimedia.org/wikipedia/commons/thumb/9/9c/Orion_Nebula_WFI.jpg/800px-Orion_Nebula_WF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15" y="699542"/>
            <a:ext cx="4510170" cy="4324502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3243" y="3916261"/>
            <a:ext cx="2771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Nebulosa de Órion</a:t>
            </a:r>
          </a:p>
          <a:p>
            <a:endParaRPr lang="pt-BR" sz="1100" dirty="0" smtClean="0"/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de Órion</a:t>
            </a:r>
          </a:p>
          <a:p>
            <a:r>
              <a:rPr lang="pt-BR" sz="1100" dirty="0" smtClean="0"/>
              <a:t>Distância: </a:t>
            </a:r>
            <a:r>
              <a:rPr lang="pt-BR" sz="1100" dirty="0" smtClean="0"/>
              <a:t>1.300 al</a:t>
            </a:r>
            <a:endParaRPr lang="pt-BR" sz="1100" dirty="0" smtClean="0"/>
          </a:p>
          <a:p>
            <a:r>
              <a:rPr lang="pt-BR" sz="1100" dirty="0" smtClean="0"/>
              <a:t>Diâmetro</a:t>
            </a:r>
            <a:r>
              <a:rPr lang="pt-BR" sz="1100" dirty="0" smtClean="0"/>
              <a:t>: 24 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4870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20538"/>
            <a:ext cx="8964488" cy="857250"/>
          </a:xfrm>
        </p:spPr>
        <p:txBody>
          <a:bodyPr>
            <a:normAutofit/>
          </a:bodyPr>
          <a:lstStyle/>
          <a:p>
            <a:pPr marL="457200" indent="-457200" algn="l">
              <a:buFont typeface="Orator Std" pitchFamily="49" charset="0"/>
              <a:buChar char="▶"/>
            </a:pPr>
            <a:r>
              <a:rPr lang="pt-BR" sz="2800" dirty="0" smtClean="0"/>
              <a:t>Reflexão</a:t>
            </a:r>
            <a:endParaRPr lang="pt-B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74144" y="4081303"/>
            <a:ext cx="2215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IC2118</a:t>
            </a:r>
          </a:p>
          <a:p>
            <a:endParaRPr lang="pt-BR" sz="1100" dirty="0" smtClean="0"/>
          </a:p>
          <a:p>
            <a:r>
              <a:rPr lang="pt-BR" sz="1100" dirty="0" smtClean="0"/>
              <a:t>Constelação </a:t>
            </a:r>
            <a:r>
              <a:rPr lang="pt-BR" sz="1100" dirty="0" smtClean="0"/>
              <a:t>de </a:t>
            </a:r>
            <a:r>
              <a:rPr lang="pt-BR" sz="1100" dirty="0" smtClean="0"/>
              <a:t>Eridanus</a:t>
            </a:r>
            <a:endParaRPr lang="pt-BR" sz="1100" dirty="0" smtClean="0"/>
          </a:p>
          <a:p>
            <a:r>
              <a:rPr lang="pt-BR" sz="1100" dirty="0" smtClean="0"/>
              <a:t>Distância: </a:t>
            </a:r>
            <a:r>
              <a:rPr lang="pt-BR" sz="1100" dirty="0" smtClean="0"/>
              <a:t>1.000 al</a:t>
            </a:r>
            <a:endParaRPr lang="pt-BR" sz="1100" dirty="0" smtClean="0"/>
          </a:p>
        </p:txBody>
      </p:sp>
      <p:pic>
        <p:nvPicPr>
          <p:cNvPr id="3076" name="Picture 4" descr="reflectionneb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58" y="1261394"/>
            <a:ext cx="3653484" cy="261833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 bwMode="auto">
          <a:xfrm>
            <a:off x="2745258" y="629179"/>
            <a:ext cx="3653485" cy="4390843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FEB2FF"/>
      </a:folHlink>
    </a:clrScheme>
    <a:fontScheme name="Custom 3">
      <a:majorFont>
        <a:latin typeface="Orator Std"/>
        <a:ea typeface=""/>
        <a:cs typeface=""/>
      </a:majorFont>
      <a:minorFont>
        <a:latin typeface="Letter Gothic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3597</TotalTime>
  <Words>581</Words>
  <Application>Microsoft Office PowerPoint</Application>
  <PresentationFormat>On-screen Show (16:9)</PresentationFormat>
  <Paragraphs>172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Nebulosas: Jóias do Universo</vt:lpstr>
      <vt:lpstr>O que são?</vt:lpstr>
      <vt:lpstr>PowerPoint Presentation</vt:lpstr>
      <vt:lpstr>PowerPoint Presentation</vt:lpstr>
      <vt:lpstr>FORMAÇÃO E TIPOS</vt:lpstr>
      <vt:lpstr>Planetária</vt:lpstr>
      <vt:lpstr>Remanescente de Supernova</vt:lpstr>
      <vt:lpstr>Emissão</vt:lpstr>
      <vt:lpstr>Reflexão</vt:lpstr>
      <vt:lpstr>Escura</vt:lpstr>
      <vt:lpstr>Telescópio x foto</vt:lpstr>
      <vt:lpstr>PowerPoint Presentation</vt:lpstr>
      <vt:lpstr>PowerPoint Presentation</vt:lpstr>
      <vt:lpstr>Nebulosas legais!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Referências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Adeus, Cassini</dc:title>
  <dc:creator>Natalia</dc:creator>
  <cp:lastModifiedBy>Natalia</cp:lastModifiedBy>
  <cp:revision>215</cp:revision>
  <dcterms:created xsi:type="dcterms:W3CDTF">2017-08-27T17:52:12Z</dcterms:created>
  <dcterms:modified xsi:type="dcterms:W3CDTF">2017-12-09T19:30:21Z</dcterms:modified>
</cp:coreProperties>
</file>