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3" r:id="rId3"/>
    <p:sldId id="259" r:id="rId4"/>
    <p:sldId id="264" r:id="rId5"/>
    <p:sldId id="265" r:id="rId6"/>
    <p:sldId id="261" r:id="rId7"/>
    <p:sldId id="267" r:id="rId8"/>
    <p:sldId id="268" r:id="rId9"/>
    <p:sldId id="269" r:id="rId10"/>
    <p:sldId id="266" r:id="rId11"/>
    <p:sldId id="270" r:id="rId12"/>
    <p:sldId id="257" r:id="rId13"/>
    <p:sldId id="258" r:id="rId14"/>
    <p:sldId id="272" r:id="rId15"/>
    <p:sldId id="271" r:id="rId16"/>
    <p:sldId id="273" r:id="rId17"/>
    <p:sldId id="274" r:id="rId18"/>
    <p:sldId id="275" r:id="rId19"/>
    <p:sldId id="277" r:id="rId20"/>
    <p:sldId id="278" r:id="rId21"/>
    <p:sldId id="282" r:id="rId22"/>
    <p:sldId id="284" r:id="rId23"/>
    <p:sldId id="260" r:id="rId24"/>
    <p:sldId id="276" r:id="rId25"/>
    <p:sldId id="286" r:id="rId26"/>
    <p:sldId id="280" r:id="rId27"/>
    <p:sldId id="279" r:id="rId28"/>
    <p:sldId id="283" r:id="rId29"/>
    <p:sldId id="285" r:id="rId30"/>
    <p:sldId id="281" r:id="rId31"/>
    <p:sldId id="287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52133"/>
    <a:srgbClr val="162A3A"/>
    <a:srgbClr val="231B2D"/>
    <a:srgbClr val="643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EA6AE-12C8-45A7-B8A9-D8AE183164D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69596-26D8-4CDE-8DDC-FA0482F995D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31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69596-26D8-4CDE-8DDC-FA0482F995D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94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69596-26D8-4CDE-8DDC-FA0482F995D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94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3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0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9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7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2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1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0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3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4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4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8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DD3AF-F505-4780-8D8A-E803743E5E20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8471-D98A-4F08-AB91-50AB2D2103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0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transit_method_multiple_planets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34" r="16963" b="-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233353"/>
            <a:ext cx="6012160" cy="1323439"/>
          </a:xfrm>
          <a:prstGeom prst="rect">
            <a:avLst/>
          </a:prstGeom>
          <a:solidFill>
            <a:srgbClr val="000000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Liberation Mono" pitchFamily="49" charset="0"/>
                <a:cs typeface="Liberation Mono" pitchFamily="49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  <a:cs typeface="Liberation Mono" pitchFamily="49" charset="0"/>
              </a:rPr>
              <a:t>TRAPPIST-1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  <a:cs typeface="Liberation Mono" pitchFamily="49" charset="0"/>
              </a:rPr>
              <a:t> E SEUS 7 PLANETAS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81328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Concepç</a:t>
            </a: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o 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artística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 do 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sistema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 Trappist-1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: www.nasa.gov)</a:t>
            </a:r>
            <a:endParaRPr lang="pt-BR" sz="1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1608" y="1597821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Natália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Palivanas</a:t>
            </a:r>
            <a:endParaRPr lang="pt-BR" sz="2400" b="1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273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Detecçao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de TRAPPIST-1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445" y="1268760"/>
            <a:ext cx="858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F0"/>
                </a:solidFill>
                <a:latin typeface="Letter Gothic Std" pitchFamily="49" charset="0"/>
              </a:rPr>
              <a:t>Trânsito</a:t>
            </a:r>
            <a:r>
              <a:rPr lang="en-US" sz="2800" dirty="0" smtClean="0">
                <a:solidFill>
                  <a:srgbClr val="00B0F0"/>
                </a:solidFill>
                <a:latin typeface="Letter Gothic Std" pitchFamily="49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Letter Gothic Std" pitchFamily="49" charset="0"/>
              </a:rPr>
              <a:t>exoplanetário</a:t>
            </a:r>
            <a:endParaRPr lang="en-US" sz="2800" dirty="0" smtClean="0">
              <a:solidFill>
                <a:srgbClr val="00B0F0"/>
              </a:solidFill>
              <a:latin typeface="Letter Gothic Std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445" y="2060848"/>
            <a:ext cx="858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Técnica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empregada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75% das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detecções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445" y="2852936"/>
            <a:ext cx="858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Monitoramento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brilho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estrela-m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pic>
        <p:nvPicPr>
          <p:cNvPr id="3074" name="Picture 2" descr="Resultado de imagem para video icon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273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Detecçao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de TRAPPIST-1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445" y="1268760"/>
            <a:ext cx="858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F0"/>
                </a:solidFill>
                <a:latin typeface="Letter Gothic Std" pitchFamily="49" charset="0"/>
              </a:rPr>
              <a:t>Trânsito</a:t>
            </a:r>
            <a:r>
              <a:rPr lang="en-US" sz="2800" dirty="0" smtClean="0">
                <a:solidFill>
                  <a:srgbClr val="00B0F0"/>
                </a:solidFill>
                <a:latin typeface="Letter Gothic Std" pitchFamily="49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Letter Gothic Std" pitchFamily="49" charset="0"/>
              </a:rPr>
              <a:t>exoplanetário</a:t>
            </a:r>
            <a:endParaRPr lang="en-US" sz="2800" dirty="0" smtClean="0">
              <a:solidFill>
                <a:srgbClr val="00B0F0"/>
              </a:solidFill>
              <a:latin typeface="Letter Gothic Std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368" y="2060848"/>
            <a:ext cx="858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Proporç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entre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estrela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planeta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raio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).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368" y="4437112"/>
            <a:ext cx="858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Estudo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atmosfera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planeta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368" y="5262299"/>
            <a:ext cx="8585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Órbitas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devem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estar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alinhadas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com 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observador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  <a:sym typeface="Wingdings" pitchFamily="2" charset="2"/>
              </a:rPr>
              <a:t>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68" y="2852936"/>
            <a:ext cx="8585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Se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massa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planeta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for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conhecida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,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é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possível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calcular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sua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densidade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estimar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sua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composiç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5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6628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O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Sistema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TRAPPIST-1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508" y="126876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1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estrela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-vermelha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ultra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fria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+ 7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planetas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508" y="1877923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Da Terra: 39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luz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(370 tri km)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direçao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constelação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Aquário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</p:txBody>
      </p:sp>
      <p:pic>
        <p:nvPicPr>
          <p:cNvPr id="10" name="Picture 2" descr="Resultado de imagem para TRAPPIST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 b="17000"/>
          <a:stretch/>
        </p:blipFill>
        <p:spPr bwMode="auto">
          <a:xfrm>
            <a:off x="143508" y="3011681"/>
            <a:ext cx="8856984" cy="31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500" y="6167045"/>
            <a:ext cx="9123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Letter Gothic Std" pitchFamily="49" charset="0"/>
              </a:rPr>
              <a:t>Concepç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tter Gothic Std" pitchFamily="49" charset="0"/>
              </a:rPr>
              <a:t>artística</a:t>
            </a:r>
            <a:r>
              <a:rPr lang="en-US" dirty="0">
                <a:solidFill>
                  <a:schemeClr val="bg1"/>
                </a:solidFill>
                <a:latin typeface="Letter Gothic Std" pitchFamily="49" charset="0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Letter Gothic Std" pitchFamily="49" charset="0"/>
              </a:rPr>
              <a:t>sistema</a:t>
            </a:r>
            <a:r>
              <a:rPr lang="en-US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Letter Gothic Std" pitchFamily="49" charset="0"/>
              </a:rPr>
              <a:t>Trappist-1 </a:t>
            </a:r>
            <a:r>
              <a:rPr lang="en-US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Letter Gothic Std" pitchFamily="49" charset="0"/>
              </a:rPr>
              <a:t>escala</a:t>
            </a:r>
            <a:r>
              <a:rPr lang="en-US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en-US" dirty="0">
              <a:solidFill>
                <a:schemeClr val="bg1"/>
              </a:solidFill>
              <a:latin typeface="Letter Gothic Std" pitchFamily="49" charset="0"/>
            </a:endParaRPr>
          </a:p>
          <a:p>
            <a:r>
              <a:rPr lang="en-US" dirty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dirty="0">
                <a:solidFill>
                  <a:schemeClr val="bg1"/>
                </a:solidFill>
                <a:latin typeface="Letter Gothic Std" pitchFamily="49" charset="0"/>
              </a:rPr>
              <a:t>: </a:t>
            </a:r>
            <a:r>
              <a:rPr lang="en-US" dirty="0" smtClean="0">
                <a:solidFill>
                  <a:schemeClr val="bg1"/>
                </a:solidFill>
                <a:latin typeface="Letter Gothic Std" pitchFamily="49" charset="0"/>
              </a:rPr>
              <a:t>www.trappist.one)</a:t>
            </a:r>
            <a:endParaRPr lang="pt-BR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0"/>
          <a:stretch/>
        </p:blipFill>
        <p:spPr>
          <a:xfrm>
            <a:off x="1" y="0"/>
            <a:ext cx="9144000" cy="687670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16016" y="2492896"/>
            <a:ext cx="504056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4968044" y="1844824"/>
            <a:ext cx="951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AQUI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20500" y="332656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Localizaç</a:t>
            </a:r>
            <a:r>
              <a:rPr lang="en-US" sz="3200" b="1" dirty="0" err="1" smtClean="0">
                <a:solidFill>
                  <a:schemeClr val="bg1"/>
                </a:solidFill>
                <a:latin typeface="Orator Std" pitchFamily="49" charset="0"/>
              </a:rPr>
              <a:t>Ã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mparison between the Sun and the ultracool dwarf star TRAPPIST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"/>
          <a:stretch/>
        </p:blipFill>
        <p:spPr bwMode="auto">
          <a:xfrm>
            <a:off x="0" y="530792"/>
            <a:ext cx="9143999" cy="62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6950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A Estrela TRAPPIST-1A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00" y="6237312"/>
            <a:ext cx="844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Concepç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do Sol e Trappist-1A </a:t>
            </a:r>
            <a:r>
              <a:rPr lang="en-US" sz="1600" dirty="0" err="1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Letter Gothic Std" pitchFamily="49" charset="0"/>
              </a:rPr>
              <a:t>escala</a:t>
            </a:r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.</a:t>
            </a:r>
          </a:p>
          <a:p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: https://www.eso.org/public/images/eso1615e/)</a:t>
            </a:r>
            <a:endParaRPr lang="pt-BR" sz="16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6950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A Estrela TRAPPIST-1A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010" y="148478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Anã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vermelha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ultra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fria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	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Temperatura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 ~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2300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°C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Raio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 79.000 km (11% do Sol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010" y="2852936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Idade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 3 a 8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bilhões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010" y="3645024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Massa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 1.5 x 10^29 kg (8% do Sol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010" y="4407495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Magnitude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 18.8</a:t>
            </a:r>
          </a:p>
        </p:txBody>
      </p:sp>
      <p:pic>
        <p:nvPicPr>
          <p:cNvPr id="1026" name="Picture 2" descr="Resultado de imagem para hr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9692" r="10368" b="3409"/>
          <a:stretch/>
        </p:blipFill>
        <p:spPr bwMode="auto">
          <a:xfrm>
            <a:off x="5229168" y="4190662"/>
            <a:ext cx="3914832" cy="26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pitzer.caltech.edu/uploaded_files/graphics/fullscreen_graphics/0010/9961/ssc2017-01f_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392"/>
          <a:stretch/>
        </p:blipFill>
        <p:spPr bwMode="auto">
          <a:xfrm>
            <a:off x="0" y="1112958"/>
            <a:ext cx="9144000" cy="52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4695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Exoplanetas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00" y="6300609"/>
            <a:ext cx="844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Concepç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artística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escala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en-US" sz="1600" dirty="0">
              <a:solidFill>
                <a:schemeClr val="bg1"/>
              </a:solidFill>
              <a:latin typeface="Letter Gothic Std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: http://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www.spitzer.caltech.edu)</a:t>
            </a:r>
            <a:endParaRPr lang="pt-BR" sz="16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4695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Zona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Habitável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" y="1196752"/>
            <a:ext cx="9142365" cy="5141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00" y="6300609"/>
            <a:ext cx="844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Concepç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artística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representando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zona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habitável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verde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en-US" sz="1600" dirty="0">
              <a:solidFill>
                <a:schemeClr val="bg1"/>
              </a:solidFill>
              <a:latin typeface="Letter Gothic Std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600" dirty="0" smtClean="0">
                <a:solidFill>
                  <a:schemeClr val="bg1"/>
                </a:solidFill>
                <a:latin typeface="Letter Gothic Std" pitchFamily="49" charset="0"/>
              </a:rPr>
              <a:t>: www.jpl.nasa.gov/spaceimages/details.php?id=PIA21424</a:t>
            </a:r>
            <a:r>
              <a:rPr lang="en-US" sz="1600" dirty="0">
                <a:solidFill>
                  <a:schemeClr val="bg1"/>
                </a:solidFill>
                <a:latin typeface="Letter Gothic Std" pitchFamily="49" charset="0"/>
              </a:rPr>
              <a:t>)</a:t>
            </a:r>
            <a:endParaRPr lang="pt-BR" sz="16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3084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Tem Vida?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12290" name="Picture 2" descr="Resultado de imagem para i want to belie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42" y="116632"/>
            <a:ext cx="25708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6024" y="1517883"/>
            <a:ext cx="601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Nem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sim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nem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Muito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pelo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contrário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992" y="4312341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Problemas</a:t>
            </a:r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:</a:t>
            </a:r>
            <a:endParaRPr lang="pt-BR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5007366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Rotaç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sincronizada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?</a:t>
            </a:r>
            <a:endParaRPr lang="pt-B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5766355"/>
            <a:ext cx="8794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Muito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próximos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da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estrela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: UV e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Raios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-X 	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podem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ter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dizimado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a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atmosfera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2885107"/>
            <a:ext cx="601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Zona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habitável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Rochosos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pic>
        <p:nvPicPr>
          <p:cNvPr id="12292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98700"/>
            <a:ext cx="1877167" cy="12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3084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Tem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Foto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321004"/>
            <a:ext cx="91235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Letter Gothic Std" pitchFamily="49" charset="0"/>
              </a:rPr>
              <a:t>TEM GIF!!!!!!!</a:t>
            </a:r>
            <a:endParaRPr lang="pt-BR" sz="6600" dirty="0">
              <a:solidFill>
                <a:srgbClr val="FF0000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8049" r="18694" b="22254"/>
          <a:stretch/>
        </p:blipFill>
        <p:spPr bwMode="auto">
          <a:xfrm>
            <a:off x="173182" y="879764"/>
            <a:ext cx="8797636" cy="50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4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epler animation of light from TRAPPIST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80" y="2559"/>
            <a:ext cx="6528641" cy="65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00" y="6362164"/>
            <a:ext cx="8446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TRAPPIST-1</a:t>
            </a:r>
            <a:endParaRPr lang="en-US" sz="1400" dirty="0">
              <a:solidFill>
                <a:schemeClr val="bg1"/>
              </a:solidFill>
              <a:latin typeface="Letter Gothic Std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400" dirty="0">
                <a:solidFill>
                  <a:schemeClr val="bg1"/>
                </a:solidFill>
                <a:latin typeface="Letter Gothic Std" pitchFamily="49" charset="0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nasa.gov/image-feature/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ames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kepler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/light-from-an-ultra-cool-neighbor</a:t>
            </a:r>
            <a:r>
              <a:rPr lang="en-US" sz="1400" dirty="0">
                <a:solidFill>
                  <a:schemeClr val="bg1"/>
                </a:solidFill>
                <a:latin typeface="Letter Gothic Std" pitchFamily="49" charset="0"/>
              </a:rPr>
              <a:t>)</a:t>
            </a:r>
            <a:endParaRPr lang="pt-BR" sz="1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1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pace agency has revealed the much-awaited first glimpse at the Trappist-1 system – but, it might not be the alien landscape you’re hoping for. Kepler has been observing Trappist-1 since December, and the newly released dataset accounts for 74 days of monito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6950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TRAPPIST-1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em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números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84784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351 curvas 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trânsito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81493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fotometrias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‘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TRAPPIST-Sul: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678h 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observaç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Spitz: 477h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observação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TRAPPIST-Norte: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206h 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observação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10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telescópios envolvidos em 1498h de observação</a:t>
            </a:r>
          </a:p>
        </p:txBody>
      </p:sp>
    </p:spTree>
    <p:extLst>
      <p:ext uri="{BB962C8B-B14F-4D97-AF65-F5344CB8AC3E}">
        <p14:creationId xmlns:p14="http://schemas.microsoft.com/office/powerpoint/2010/main" val="7049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9206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Por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que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estudar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exoplanetas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1026" name="Picture 2" descr="Resultado de imagem para simpsons with grandp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7802" r="5491" b="7802"/>
          <a:stretch/>
        </p:blipFill>
        <p:spPr bwMode="auto">
          <a:xfrm>
            <a:off x="4572000" y="1420110"/>
            <a:ext cx="4239490" cy="3006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familia dinossau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9" y="1412776"/>
            <a:ext cx="3989809" cy="2993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835" y="4869160"/>
            <a:ext cx="867033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Quanto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mais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astros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diferentes</a:t>
            </a:r>
            <a:endParaRPr lang="en-US" sz="2400" b="1" dirty="0" smtClean="0">
              <a:solidFill>
                <a:schemeClr val="bg1"/>
              </a:solidFill>
              <a:latin typeface="Letter Gothic Std" pitchFamily="49" charset="0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fases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de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vida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estudarmos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,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maior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nosso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entendimento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sobre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o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Universo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,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o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Sistema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Solar e a </a:t>
            </a:r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própria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 Terra.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937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6628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Por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que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TRAPPIST-1A?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594" y="1628800"/>
            <a:ext cx="8794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Proporç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entre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estrela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exoplanetas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 boa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para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método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trânsito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Trânsito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numa anã vermelha = efeito 80x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mais</a:t>
            </a:r>
          </a:p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 intenso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que numa estrela do tipo do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Sol.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553" y="4077072"/>
            <a:ext cx="879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Órbitas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rápidas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594" y="5229200"/>
            <a:ext cx="8794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Anãs-vermelhas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são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as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mais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abundantes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na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Via-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Láctea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9206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Quanto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tempo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para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chegar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lá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594" y="1628800"/>
            <a:ext cx="87948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New Horizons: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817 mil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        Juno: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159 mil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endParaRPr lang="en-US" sz="2400" b="1" dirty="0">
              <a:solidFill>
                <a:srgbClr val="00B0F0"/>
              </a:solidFill>
              <a:latin typeface="Letter Gothic Std" pitchFamily="49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   Voyager 1: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685 mil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    </a:t>
            </a:r>
            <a:r>
              <a:rPr lang="en-US" sz="2400" b="1" dirty="0" err="1" smtClean="0">
                <a:solidFill>
                  <a:srgbClr val="00B0F0"/>
                </a:solidFill>
                <a:latin typeface="Letter Gothic Std" pitchFamily="49" charset="0"/>
              </a:rPr>
              <a:t>Ônibus</a:t>
            </a:r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Letter Gothic Std" pitchFamily="49" charset="0"/>
              </a:rPr>
              <a:t>espacial</a:t>
            </a:r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1.5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milhões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b="1" dirty="0" smtClean="0">
                <a:solidFill>
                  <a:srgbClr val="00B0F0"/>
                </a:solidFill>
                <a:latin typeface="Letter Gothic Std" pitchFamily="49" charset="0"/>
              </a:rPr>
              <a:t>  </a:t>
            </a:r>
            <a:r>
              <a:rPr lang="pt-BR" sz="2400" b="1" dirty="0" smtClean="0">
                <a:solidFill>
                  <a:srgbClr val="00B0F0"/>
                </a:solidFill>
                <a:latin typeface="Letter Gothic Std" pitchFamily="49" charset="0"/>
              </a:rPr>
              <a:t>Breakthrough </a:t>
            </a:r>
            <a:r>
              <a:rPr lang="pt-BR" sz="2400" b="1" dirty="0">
                <a:solidFill>
                  <a:srgbClr val="00B0F0"/>
                </a:solidFill>
                <a:latin typeface="Letter Gothic Std" pitchFamily="49" charset="0"/>
              </a:rPr>
              <a:t>Starshot</a:t>
            </a:r>
            <a:r>
              <a:rPr lang="en-US" sz="2400" b="1" dirty="0">
                <a:solidFill>
                  <a:srgbClr val="00B0F0"/>
                </a:solidFill>
                <a:latin typeface="Letter Gothic Std" pitchFamily="49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200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7140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211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Nomes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33" y="1346804"/>
            <a:ext cx="5547335" cy="532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4266"/>
          <a:stretch/>
        </p:blipFill>
        <p:spPr>
          <a:xfrm>
            <a:off x="1763688" y="1196752"/>
            <a:ext cx="5616624" cy="55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211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Futuro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17410" name="Picture 2" descr="http://www.trappist.one/images/speculogos_white_trans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16" y="1254025"/>
            <a:ext cx="4032448" cy="10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437" y="2319263"/>
            <a:ext cx="8480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Search for Planets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EClipsing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ULtra-COOl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Stars</a:t>
            </a:r>
            <a:endParaRPr lang="pt-B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586" y="3212976"/>
            <a:ext cx="8794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construç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no Cerro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Paranal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(Chile).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Letter Gothic Std" pitchFamily="49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Observará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10x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mais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estrelas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que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o TRAPPIST</a:t>
            </a:r>
          </a:p>
          <a:p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com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maior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precis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211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Futuro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17410" name="Picture 2" descr="http://www.trappist.one/images/speculogos_white_trans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74" y="39842"/>
            <a:ext cx="3600400" cy="9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7" y="1095984"/>
            <a:ext cx="9158197" cy="57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Referências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628800"/>
            <a:ext cx="90364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+mj-lt"/>
              </a:rPr>
              <a:t>http://mensageirosideral.blogfolha.uol.com.br/2017/02/27/astronomia-ha-vida-nos-planetas-de-trappist-1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://mensageirosideral.blogfolha.uol.com.br/2017/03/30/planetas-de-trappist-1-tiveram-tempo-para-desenvolver-vida-complexa-diz-estudo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i="1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i="1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www.youtube.com/watch?v=P8_6wLkEtmE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://www.trappist.one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www.eso.org/public/unitedkingdom/images/eso1706p/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hubblesite.org/image/3986/news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://edition.cnn.com/2017/02/22/world/new-exoplanets-discovery-nasa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://en.wikipedia.org/wiki/Methods_of_detecting_exoplanets#/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media/File:Exoplanet_Discovery_Methods_Bar.png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exoplanets.nasa.gov/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www.trappist.ulg.ac.be/cms/c_3300885/en/trappist-portail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www.planetary.org/explore/space-topics/exoplanets/transit-photometry.html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exoplanetarchive.ipac.caltech.edu/cgi-bin/TblView/nph-tblView?app=ExoTbls&amp;config=planets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://exoplanets.nasa.gov/trappist1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www.youtube.com/watch?v=v5Xr-WkW5JM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nssdc.gsfc.nasa.gov/planetary/factsheet/sunfact.html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www.nasa.gov/image-feature/ames/kepler/light-from-an-ultra-cool-neighbor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www.nasa.gov/feature/ames/kepler/nasas-kepler-provides-another-peek-at-ultra-cool-neighbor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simbad.u-strasbg.fr/simbad/sim-id?Ident=2MASS+J23062928-0502285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://exoplanets.nasa.gov/news/1416/earth-sized-planets-the-newest-weirdest-generation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r>
              <a:rPr lang="pt-BR" sz="14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pt-BR" sz="14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pt-BR" sz="1400" dirty="0" smtClean="0">
                <a:solidFill>
                  <a:schemeClr val="bg1"/>
                </a:solidFill>
                <a:latin typeface="+mj-lt"/>
              </a:rPr>
              <a:t>www.jpl.nasa.gov/spaceimages/details.php?id=PIA21424</a:t>
            </a:r>
          </a:p>
        </p:txBody>
      </p:sp>
    </p:spTree>
    <p:extLst>
      <p:ext uri="{BB962C8B-B14F-4D97-AF65-F5344CB8AC3E}">
        <p14:creationId xmlns:p14="http://schemas.microsoft.com/office/powerpoint/2010/main" val="29336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273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O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que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é um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exoplaneta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?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13285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Planeta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: </a:t>
            </a:r>
            <a:r>
              <a:rPr lang="pt-BR" sz="2400" dirty="0" smtClean="0">
                <a:solidFill>
                  <a:schemeClr val="bg1"/>
                </a:solidFill>
                <a:latin typeface="Letter Gothic Std" pitchFamily="49" charset="0"/>
              </a:rPr>
              <a:t>Corpo </a:t>
            </a:r>
            <a:r>
              <a:rPr lang="pt-BR" sz="2400" dirty="0" smtClean="0">
                <a:solidFill>
                  <a:schemeClr val="accent5"/>
                </a:solidFill>
                <a:latin typeface="Letter Gothic Std" pitchFamily="49" charset="0"/>
              </a:rPr>
              <a:t>esférico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que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Letter Gothic Std" pitchFamily="49" charset="0"/>
              </a:rPr>
              <a:t>domina</a:t>
            </a:r>
            <a:r>
              <a:rPr lang="en-US" sz="2400" dirty="0" smtClean="0">
                <a:solidFill>
                  <a:schemeClr val="accent5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Letter Gothic Std" pitchFamily="49" charset="0"/>
              </a:rPr>
              <a:t>sua</a:t>
            </a:r>
            <a:r>
              <a:rPr lang="en-US" sz="2400" dirty="0" smtClean="0">
                <a:solidFill>
                  <a:schemeClr val="accent5"/>
                </a:solidFill>
                <a:latin typeface="Letter Gothic Std" pitchFamily="49" charset="0"/>
              </a:rPr>
              <a:t> 		    </a:t>
            </a:r>
            <a:r>
              <a:rPr lang="en-US" sz="2400" dirty="0" err="1" smtClean="0">
                <a:solidFill>
                  <a:schemeClr val="accent5"/>
                </a:solidFill>
                <a:latin typeface="Letter Gothic Std" pitchFamily="49" charset="0"/>
              </a:rPr>
              <a:t>órbita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torno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do </a:t>
            </a:r>
            <a:r>
              <a:rPr lang="en-US" sz="2400" dirty="0" smtClean="0">
                <a:solidFill>
                  <a:schemeClr val="accent5"/>
                </a:solidFill>
                <a:latin typeface="Letter Gothic Std" pitchFamily="49" charset="0"/>
              </a:rPr>
              <a:t>Sol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pt-BR" sz="2400" dirty="0" smtClean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645024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Letter Gothic Std" pitchFamily="49" charset="0"/>
              </a:rPr>
              <a:t>Exoplaneta</a:t>
            </a:r>
            <a:r>
              <a:rPr lang="en-US" sz="2400" b="1" dirty="0" smtClean="0">
                <a:solidFill>
                  <a:schemeClr val="bg1"/>
                </a:solidFill>
                <a:latin typeface="Letter Gothic Std" pitchFamily="49" charset="0"/>
              </a:rPr>
              <a:t>:</a:t>
            </a:r>
            <a:r>
              <a:rPr lang="pt-BR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Letter Gothic Std" pitchFamily="49" charset="0"/>
              </a:rPr>
              <a:t>Corpo </a:t>
            </a:r>
            <a:r>
              <a:rPr lang="pt-BR" sz="2400" dirty="0">
                <a:solidFill>
                  <a:schemeClr val="accent5"/>
                </a:solidFill>
                <a:latin typeface="Letter Gothic Std" pitchFamily="49" charset="0"/>
              </a:rPr>
              <a:t>esférico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que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Letter Gothic Std" pitchFamily="49" charset="0"/>
              </a:rPr>
              <a:t>domina</a:t>
            </a:r>
            <a:r>
              <a:rPr lang="en-US" sz="2400" dirty="0">
                <a:solidFill>
                  <a:schemeClr val="accent5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Letter Gothic Std" pitchFamily="49" charset="0"/>
              </a:rPr>
              <a:t>sua</a:t>
            </a:r>
            <a:r>
              <a:rPr lang="en-US" sz="2400" dirty="0">
                <a:solidFill>
                  <a:schemeClr val="accent5"/>
                </a:solidFill>
                <a:latin typeface="Letter Gothic Std" pitchFamily="49" charset="0"/>
              </a:rPr>
              <a:t> 		    </a:t>
            </a:r>
            <a:r>
              <a:rPr lang="en-US" sz="2400" dirty="0" smtClean="0">
                <a:solidFill>
                  <a:schemeClr val="accent5"/>
                </a:solidFill>
                <a:latin typeface="Letter Gothic Std" pitchFamily="49" charset="0"/>
              </a:rPr>
              <a:t>	  </a:t>
            </a:r>
            <a:r>
              <a:rPr lang="en-US" sz="2400" dirty="0" err="1" smtClean="0">
                <a:solidFill>
                  <a:schemeClr val="accent5"/>
                </a:solidFill>
                <a:latin typeface="Letter Gothic Std" pitchFamily="49" charset="0"/>
              </a:rPr>
              <a:t>órbita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torno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de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uma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Letter Gothic Std" pitchFamily="49" charset="0"/>
              </a:rPr>
              <a:t>estrela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		    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 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ou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Letter Gothic Std" pitchFamily="49" charset="0"/>
              </a:rPr>
              <a:t>remanescente</a:t>
            </a:r>
            <a:r>
              <a:rPr lang="en-US" sz="2400" dirty="0">
                <a:solidFill>
                  <a:schemeClr val="bg1"/>
                </a:solidFill>
                <a:latin typeface="Letter Gothic Std" pitchFamily="49" charset="0"/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estrela</a:t>
            </a:r>
            <a:endParaRPr lang="en-US" sz="2400" dirty="0" smtClean="0">
              <a:solidFill>
                <a:schemeClr val="bg1"/>
              </a:solidFill>
              <a:latin typeface="Letter Gothic Std" pitchFamily="49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          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que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não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seja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 o Sol.</a:t>
            </a:r>
            <a:endParaRPr lang="pt-BR" sz="2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4553" y="322871"/>
            <a:ext cx="879489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Letter Gothic Std" pitchFamily="49" charset="0"/>
              </a:rPr>
              <a:t>OBRIGADA! :)</a:t>
            </a:r>
          </a:p>
          <a:p>
            <a:pPr algn="ctr"/>
            <a:endParaRPr lang="en-US" sz="6000" b="1" dirty="0">
              <a:solidFill>
                <a:srgbClr val="0070C0"/>
              </a:solidFill>
              <a:latin typeface="Letter Gothic Std" pitchFamily="49" charset="0"/>
            </a:endParaRPr>
          </a:p>
          <a:p>
            <a:pPr algn="ctr"/>
            <a:endParaRPr lang="en-US" sz="6000" b="1" dirty="0" smtClean="0">
              <a:solidFill>
                <a:srgbClr val="0070C0"/>
              </a:solidFill>
              <a:latin typeface="Letter Gothic Std" pitchFamily="49" charset="0"/>
            </a:endParaRPr>
          </a:p>
          <a:p>
            <a:pPr algn="ctr"/>
            <a:endParaRPr lang="en-US" sz="6000" b="1" dirty="0">
              <a:solidFill>
                <a:srgbClr val="0070C0"/>
              </a:solidFill>
              <a:latin typeface="Letter Gothic Std" pitchFamily="49" charset="0"/>
            </a:endParaRPr>
          </a:p>
          <a:p>
            <a:pPr algn="ctr"/>
            <a:endParaRPr lang="en-US" sz="4000" b="1" dirty="0" smtClean="0">
              <a:solidFill>
                <a:srgbClr val="0070C0"/>
              </a:solidFill>
              <a:latin typeface="Letter Gothic Std" pitchFamily="49" charset="0"/>
            </a:endParaRPr>
          </a:p>
          <a:p>
            <a:pPr algn="ctr"/>
            <a:r>
              <a:rPr lang="en-US" sz="900" b="1" dirty="0" smtClean="0">
                <a:solidFill>
                  <a:srgbClr val="0070C0"/>
                </a:solidFill>
                <a:latin typeface="Letter Gothic Std" pitchFamily="49" charset="0"/>
              </a:rPr>
              <a:t> 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Letter Gothic Std" pitchFamily="49" charset="0"/>
            </a:endParaRPr>
          </a:p>
          <a:p>
            <a:pPr algn="ctr"/>
            <a:endParaRPr lang="en-US" sz="6000" b="1" dirty="0" smtClean="0">
              <a:solidFill>
                <a:srgbClr val="0070C0"/>
              </a:solidFill>
              <a:latin typeface="Letter Gothic Std" pitchFamily="49" charset="0"/>
            </a:endParaRP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natalia.palivanas@gmail.com</a:t>
            </a:r>
            <a:endParaRPr lang="pt-BR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160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: www.google.com)</a:t>
            </a:r>
            <a:endParaRPr lang="pt-BR" sz="1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9044"/>
            <a:ext cx="4824536" cy="6912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06580" y="6545489"/>
            <a:ext cx="2010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Letter Gothic Std" pitchFamily="49" charset="0"/>
              </a:rPr>
              <a:t>Fonte</a:t>
            </a:r>
            <a:r>
              <a:rPr lang="en-US" sz="1400" dirty="0" smtClean="0">
                <a:solidFill>
                  <a:schemeClr val="bg1"/>
                </a:solidFill>
                <a:latin typeface="Letter Gothic Std" pitchFamily="49" charset="0"/>
              </a:rPr>
              <a:t>: nasa.gov)</a:t>
            </a:r>
            <a:endParaRPr lang="pt-BR" sz="14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4695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Linha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do Tempo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0" y="1196752"/>
            <a:ext cx="912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/>
                </a:solidFill>
                <a:latin typeface="Letter Gothic Std" pitchFamily="49" charset="0"/>
              </a:rPr>
              <a:t>2008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Orçamento aprovado para o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TRAPPIST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(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TRAnsiting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Planets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and PlanetesImals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Small 	Telescope)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00" y="3050287"/>
            <a:ext cx="912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/>
                </a:solidFill>
                <a:latin typeface="Letter Gothic Std" pitchFamily="49" charset="0"/>
              </a:rPr>
              <a:t>2010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TRAPPIST-Sul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entra em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operaç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endParaRPr lang="pt-BR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00" y="4507752"/>
            <a:ext cx="9123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/>
                </a:solidFill>
                <a:latin typeface="Letter Gothic Std" pitchFamily="49" charset="0"/>
              </a:rPr>
              <a:t>2013</a:t>
            </a:r>
            <a:endParaRPr lang="pt-BR" sz="2400" b="1" dirty="0">
              <a:solidFill>
                <a:schemeClr val="accent5"/>
              </a:solidFill>
              <a:latin typeface="Letter Gothic Std" pitchFamily="49" charset="0"/>
            </a:endParaRPr>
          </a:p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Registro de um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sistema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binário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 añas-marrons.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Primeiros 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dados coletados da Trappist-1A.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4695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Linha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do Tempo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0" y="1268760"/>
            <a:ext cx="912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5"/>
                </a:solidFill>
                <a:latin typeface="Letter Gothic Std" pitchFamily="49" charset="0"/>
              </a:rPr>
              <a:t>2015</a:t>
            </a:r>
          </a:p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Trânsitos em Trappist-1A.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50" y="2244928"/>
            <a:ext cx="9123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latin typeface="Letter Gothic Std" pitchFamily="49" charset="0"/>
              </a:rPr>
              <a:t>2016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Inauguraç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ã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TRAPPIST-Norte.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Colaboração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com 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Liverpool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, William Herschel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(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La Palma), 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VLT 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(Chile), 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UKIRT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(Hava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í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) 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ó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rio Astron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ômico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Sul-africano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Spitzer, Liverpool e UKIRT: 20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dias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de 	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observação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contínua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00" y="5805264"/>
            <a:ext cx="912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  <a:latin typeface="Letter Gothic Std" pitchFamily="49" charset="0"/>
              </a:rPr>
              <a:t>2017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Anúncio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sobre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sistema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5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595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Telescópios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00" y="1052736"/>
            <a:ext cx="9123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Colaboração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entre o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Observatório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de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Genebra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Universidade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Lieja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para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observação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exoplanetas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itchFamily="49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pequenos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corpos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do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Sistema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itchFamily="49" charset="0"/>
              </a:rPr>
              <a:t> Solar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 bwMode="auto">
          <a:xfrm>
            <a:off x="1248175" y="2622396"/>
            <a:ext cx="6647650" cy="41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59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595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Telescópios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96" y="2709320"/>
            <a:ext cx="4916328" cy="368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/>
          <a:stretch/>
        </p:blipFill>
        <p:spPr>
          <a:xfrm>
            <a:off x="0" y="2708920"/>
            <a:ext cx="4523177" cy="3687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5428" y="1466781"/>
            <a:ext cx="7273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TRAPPIST-Norte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Observatório</a:t>
            </a:r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Oukaimden</a:t>
            </a:r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Marrocos</a:t>
            </a:r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)</a:t>
            </a:r>
            <a:endParaRPr lang="pt-BR" sz="28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595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Telescópios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032" y="1466781"/>
            <a:ext cx="6413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TRAPPIST-</a:t>
            </a:r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Sul</a:t>
            </a:r>
            <a:endParaRPr lang="en-US" sz="2800" dirty="0" smtClean="0">
              <a:solidFill>
                <a:schemeClr val="bg1"/>
              </a:solidFill>
              <a:latin typeface="Letter Gothic Std" pitchFamily="49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Observatório</a:t>
            </a:r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  <a:latin typeface="Letter Gothic Std" pitchFamily="49" charset="0"/>
              </a:rPr>
              <a:t>Silla</a:t>
            </a:r>
            <a:r>
              <a:rPr lang="en-US" sz="2800" dirty="0" smtClean="0">
                <a:solidFill>
                  <a:schemeClr val="bg1"/>
                </a:solidFill>
                <a:latin typeface="Letter Gothic Std" pitchFamily="49" charset="0"/>
              </a:rPr>
              <a:t> (Chile)</a:t>
            </a:r>
            <a:endParaRPr lang="pt-BR" sz="2800" dirty="0">
              <a:solidFill>
                <a:schemeClr val="bg1"/>
              </a:solidFill>
              <a:latin typeface="Letter Gothic Std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8"/>
          <a:stretch/>
        </p:blipFill>
        <p:spPr>
          <a:xfrm>
            <a:off x="3810747" y="2708920"/>
            <a:ext cx="5333253" cy="369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r="9589" b="2835"/>
          <a:stretch/>
        </p:blipFill>
        <p:spPr>
          <a:xfrm>
            <a:off x="0" y="2708920"/>
            <a:ext cx="3940195" cy="3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1945"/>
            <a:ext cx="9144000" cy="1074681"/>
          </a:xfrm>
          <a:prstGeom prst="rect">
            <a:avLst/>
          </a:prstGeom>
          <a:solidFill>
            <a:srgbClr val="15213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20500" y="332656"/>
            <a:ext cx="7595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Orator Std" pitchFamily="49" charset="0"/>
              </a:rPr>
              <a:t>Telescópios</a:t>
            </a:r>
            <a:r>
              <a:rPr lang="en-US" sz="4000" b="1" dirty="0" smtClean="0">
                <a:solidFill>
                  <a:schemeClr val="bg1"/>
                </a:solidFill>
                <a:latin typeface="Orator Std" pitchFamily="49" charset="0"/>
              </a:rPr>
              <a:t> TRAPPIST</a:t>
            </a:r>
            <a:endParaRPr lang="pt-BR" sz="4000" b="1" dirty="0">
              <a:solidFill>
                <a:schemeClr val="bg1"/>
              </a:solidFill>
              <a:latin typeface="Orator Std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9860"/>
            <a:ext cx="3654716" cy="4872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21008"/>
          <a:stretch/>
        </p:blipFill>
        <p:spPr>
          <a:xfrm>
            <a:off x="4628826" y="1220340"/>
            <a:ext cx="4047630" cy="4872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8854" y="6150114"/>
            <a:ext cx="6186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Letter Gothic Std" pitchFamily="49" charset="0"/>
              </a:rPr>
              <a:t>Telescópios</a:t>
            </a:r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Letter Gothic Std" pitchFamily="49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 TRAPPIST-Norte (</a:t>
            </a:r>
            <a:r>
              <a:rPr lang="en-US" sz="2000" dirty="0" err="1" smtClean="0">
                <a:solidFill>
                  <a:schemeClr val="bg1"/>
                </a:solidFill>
                <a:latin typeface="Letter Gothic Std" pitchFamily="49" charset="0"/>
              </a:rPr>
              <a:t>equerda</a:t>
            </a:r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)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e TRAPPIST-</a:t>
            </a:r>
            <a:r>
              <a:rPr lang="en-US" sz="2000" dirty="0" err="1" smtClean="0">
                <a:solidFill>
                  <a:schemeClr val="bg1"/>
                </a:solidFill>
                <a:latin typeface="Letter Gothic Std" pitchFamily="49" charset="0"/>
              </a:rPr>
              <a:t>Sul</a:t>
            </a:r>
            <a:r>
              <a:rPr lang="en-US" sz="2000" dirty="0" smtClean="0">
                <a:solidFill>
                  <a:schemeClr val="bg1"/>
                </a:solidFill>
                <a:latin typeface="Letter Gothic Std" pitchFamily="49" charset="0"/>
              </a:rPr>
              <a:t>.</a:t>
            </a:r>
            <a:endParaRPr lang="pt-BR" sz="2000" dirty="0">
              <a:solidFill>
                <a:schemeClr val="bg1"/>
              </a:solidFill>
              <a:latin typeface="Letter Gothic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595</Words>
  <Application>Microsoft Office PowerPoint</Application>
  <PresentationFormat>On-screen Show (4:3)</PresentationFormat>
  <Paragraphs>170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</dc:creator>
  <cp:lastModifiedBy>Natalia</cp:lastModifiedBy>
  <cp:revision>45</cp:revision>
  <dcterms:created xsi:type="dcterms:W3CDTF">2017-04-01T16:38:38Z</dcterms:created>
  <dcterms:modified xsi:type="dcterms:W3CDTF">2017-04-13T00:31:40Z</dcterms:modified>
</cp:coreProperties>
</file>