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60" r:id="rId5"/>
    <p:sldId id="261" r:id="rId6"/>
    <p:sldId id="262" r:id="rId7"/>
    <p:sldId id="265" r:id="rId8"/>
    <p:sldId id="264" r:id="rId9"/>
    <p:sldId id="263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86" r:id="rId19"/>
    <p:sldId id="276" r:id="rId20"/>
    <p:sldId id="277" r:id="rId21"/>
    <p:sldId id="275" r:id="rId22"/>
    <p:sldId id="280" r:id="rId23"/>
    <p:sldId id="281" r:id="rId24"/>
    <p:sldId id="283" r:id="rId25"/>
    <p:sldId id="282" r:id="rId26"/>
    <p:sldId id="284" r:id="rId27"/>
    <p:sldId id="285" r:id="rId28"/>
    <p:sldId id="259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86856" autoAdjust="0"/>
  </p:normalViewPr>
  <p:slideViewPr>
    <p:cSldViewPr>
      <p:cViewPr>
        <p:scale>
          <a:sx n="50" d="100"/>
          <a:sy n="50" d="100"/>
        </p:scale>
        <p:origin x="-1440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D5C2542-239F-4D0D-AA3C-30B04A275CAC}" type="slidenum">
              <a:rPr lang="en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46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2924BE0-D218-4BBC-902B-FC351105430E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1" dirty="0" smtClean="0"/>
              <a:t>Ford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tinha</a:t>
            </a:r>
            <a:r>
              <a:rPr lang="en-US" sz="2000" b="1" baseline="0" dirty="0" smtClean="0"/>
              <a:t> um </a:t>
            </a:r>
            <a:r>
              <a:rPr lang="en-US" sz="2000" b="1" baseline="0" dirty="0" err="1" smtClean="0"/>
              <a:t>espectrômetro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muito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bom</a:t>
            </a:r>
            <a:r>
              <a:rPr lang="en-US" sz="2000" b="1" baseline="0" dirty="0" smtClean="0"/>
              <a:t>, e </a:t>
            </a:r>
            <a:r>
              <a:rPr lang="en-US" sz="2000" b="1" baseline="0" dirty="0" err="1" smtClean="0"/>
              <a:t>começaram</a:t>
            </a:r>
            <a:r>
              <a:rPr lang="en-US" sz="2000" b="1" baseline="0" dirty="0" smtClean="0"/>
              <a:t> a </a:t>
            </a:r>
            <a:r>
              <a:rPr lang="en-US" sz="2000" b="1" baseline="0" dirty="0" err="1" smtClean="0"/>
              <a:t>estudar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quasares</a:t>
            </a:r>
            <a:r>
              <a:rPr lang="en-US" sz="2000" b="1" baseline="0" dirty="0" smtClean="0"/>
              <a:t>.</a:t>
            </a:r>
          </a:p>
          <a:p>
            <a:r>
              <a:rPr lang="en-US" sz="2000" b="1" baseline="0" dirty="0" err="1" smtClean="0"/>
              <a:t>Porém</a:t>
            </a:r>
            <a:r>
              <a:rPr lang="en-US" sz="2000" b="1" baseline="0" dirty="0" smtClean="0"/>
              <a:t>, </a:t>
            </a:r>
            <a:r>
              <a:rPr lang="en-US" sz="2000" b="1" baseline="0" dirty="0" err="1" smtClean="0"/>
              <a:t>ela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resolveu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focar</a:t>
            </a:r>
            <a:r>
              <a:rPr lang="en-US" sz="2000" b="1" baseline="0" dirty="0" smtClean="0"/>
              <a:t>.</a:t>
            </a:r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14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1" dirty="0" smtClean="0"/>
              <a:t>Ford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tinha</a:t>
            </a:r>
            <a:r>
              <a:rPr lang="en-US" sz="2000" b="1" baseline="0" dirty="0" smtClean="0"/>
              <a:t> um </a:t>
            </a:r>
            <a:r>
              <a:rPr lang="en-US" sz="2000" b="1" baseline="0" dirty="0" err="1" smtClean="0"/>
              <a:t>espectrômetro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muito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bom</a:t>
            </a:r>
            <a:r>
              <a:rPr lang="en-US" sz="2000" b="1" baseline="0" dirty="0" smtClean="0"/>
              <a:t>, e </a:t>
            </a:r>
            <a:r>
              <a:rPr lang="en-US" sz="2000" b="1" baseline="0" dirty="0" err="1" smtClean="0"/>
              <a:t>começaram</a:t>
            </a:r>
            <a:r>
              <a:rPr lang="en-US" sz="2000" b="1" baseline="0" dirty="0" smtClean="0"/>
              <a:t> a </a:t>
            </a:r>
            <a:r>
              <a:rPr lang="en-US" sz="2000" b="1" baseline="0" dirty="0" err="1" smtClean="0"/>
              <a:t>estudar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quasares</a:t>
            </a:r>
            <a:r>
              <a:rPr lang="en-US" sz="2000" b="1" baseline="0" dirty="0" smtClean="0"/>
              <a:t>.</a:t>
            </a:r>
          </a:p>
          <a:p>
            <a:r>
              <a:rPr lang="en-US" sz="2000" b="1" baseline="0" dirty="0" err="1" smtClean="0"/>
              <a:t>Porém</a:t>
            </a:r>
            <a:r>
              <a:rPr lang="en-US" sz="2000" b="1" baseline="0" dirty="0" smtClean="0"/>
              <a:t>, </a:t>
            </a:r>
            <a:r>
              <a:rPr lang="en-US" sz="2000" b="1" baseline="0" dirty="0" err="1" smtClean="0"/>
              <a:t>ela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resolveu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focar</a:t>
            </a:r>
            <a:r>
              <a:rPr lang="en-US" sz="2000" b="1" baseline="0" smtClean="0"/>
              <a:t>.</a:t>
            </a:r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16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dirty="0" smtClean="0"/>
              <a:t>If a halo of dark matter graced each galaxy, she realized, the mass would be spread throughout the galaxy, rather than concentrating in the center. The gravitational force — and the orbital speed — would be similar throughout.</a:t>
            </a:r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17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18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20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dirty="0" smtClean="0"/>
              <a:t>If a halo of dark matter graced each galaxy, she realized, the mass would be spread throughout the galaxy, rather than concentrating in the center. The gravitational force — and the orbital speed — would be similar throughout.</a:t>
            </a:r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21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24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25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26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5EA730-9F82-4D75-9C49-098CC2D053EC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28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Mulheres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eram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permitidas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sair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seus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dormitórios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após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anoitecer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Associaçao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avanço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da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mulher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movimentos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contra a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escravidao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permitida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até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1863).</a:t>
            </a:r>
          </a:p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Morrison: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Projeto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Manhattan,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física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nuclear,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quântica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astrofísica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energia</a:t>
            </a:r>
            <a:endParaRPr lang="en-US" sz="2000" b="0" strike="noStrike" spc="-1" baseline="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Richard Feynman: Nobel de 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física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Hans Bethe: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nobel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física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estudo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nucleosíntese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estrelas</a:t>
            </a:r>
            <a:endParaRPr lang="en-US" sz="2000" b="0" strike="noStrike" spc="-1" baseline="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b="0" strike="noStrike" spc="-1" baseline="0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Decidiu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continuar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pela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má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recepçao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pela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indisponibilidade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tempo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realizar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observaçoes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CA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CA" sz="2000" b="1" dirty="0" smtClean="0"/>
              <a:t>Gérard de </a:t>
            </a:r>
            <a:r>
              <a:rPr lang="en-CA" sz="2000" b="1" dirty="0" err="1" smtClean="0"/>
              <a:t>Vaucouleurs</a:t>
            </a:r>
            <a:r>
              <a:rPr lang="en-CA" sz="2000" b="1" dirty="0" smtClean="0"/>
              <a:t>- </a:t>
            </a:r>
            <a:r>
              <a:rPr lang="en-CA" sz="2000" b="1" dirty="0" err="1" smtClean="0"/>
              <a:t>físico</a:t>
            </a:r>
            <a:r>
              <a:rPr lang="en-CA" sz="2000" b="1" baseline="0" dirty="0" smtClean="0"/>
              <a:t> </a:t>
            </a:r>
            <a:r>
              <a:rPr lang="en-CA" sz="2000" b="1" baseline="0" dirty="0" err="1" smtClean="0"/>
              <a:t>frances</a:t>
            </a:r>
            <a:r>
              <a:rPr lang="en-CA" sz="2000" b="1" baseline="0" dirty="0" smtClean="0"/>
              <a:t>, </a:t>
            </a:r>
            <a:r>
              <a:rPr lang="en-CA" sz="2000" b="1" baseline="0" dirty="0" err="1" smtClean="0"/>
              <a:t>também</a:t>
            </a:r>
            <a:r>
              <a:rPr lang="en-CA" sz="2000" b="1" baseline="0" dirty="0" smtClean="0"/>
              <a:t> propos </a:t>
            </a:r>
            <a:r>
              <a:rPr lang="en-CA" sz="2000" b="1" baseline="0" dirty="0" err="1" smtClean="0"/>
              <a:t>supercluster</a:t>
            </a:r>
            <a:endParaRPr lang="en-CA" sz="2000" b="1" dirty="0"/>
          </a:p>
        </p:txBody>
      </p:sp>
      <p:sp>
        <p:nvSpPr>
          <p:cNvPr id="92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F41C397-0924-4BF1-BB0A-187A33307B46}" type="slidenum">
              <a:rPr lang="en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en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400" cy="882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141560" y="609480"/>
            <a:ext cx="9905400" cy="8829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CA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CA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41560" y="609480"/>
            <a:ext cx="9905400" cy="19044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CA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724280" y="3193200"/>
            <a:ext cx="27424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2"/>
          <p:cNvSpPr/>
          <p:nvPr/>
        </p:nvSpPr>
        <p:spPr>
          <a:xfrm>
            <a:off x="4853880" y="3336840"/>
            <a:ext cx="27424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2" y="1441578"/>
            <a:ext cx="3675016" cy="5413224"/>
          </a:xfrm>
          <a:prstGeom prst="rect">
            <a:avLst/>
          </a:prstGeom>
        </p:spPr>
      </p:pic>
      <p:sp>
        <p:nvSpPr>
          <p:cNvPr id="80" name="CustomShape 3"/>
          <p:cNvSpPr/>
          <p:nvPr/>
        </p:nvSpPr>
        <p:spPr>
          <a:xfrm>
            <a:off x="0" y="-31680"/>
            <a:ext cx="12191400" cy="76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CA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Tahoma"/>
              </a:rPr>
              <a:t>Vera Rubin</a:t>
            </a:r>
            <a:endParaRPr lang="en-CA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CA" sz="4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Tahoma"/>
              </a:rPr>
              <a:t>A </a:t>
            </a:r>
            <a:r>
              <a:rPr lang="en-CA" sz="44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Tahoma"/>
              </a:rPr>
              <a:t>rainha</a:t>
            </a:r>
            <a:r>
              <a:rPr lang="en-CA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Tahoma"/>
              </a:rPr>
              <a:t> das galáxias</a:t>
            </a:r>
            <a:endParaRPr lang="en-CA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3143160" y="6517800"/>
            <a:ext cx="593676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CA" sz="14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Vera Rubin, 1992</a:t>
            </a:r>
            <a:endParaRPr lang="en-CA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/>
          <p:cNvPicPr/>
          <p:nvPr/>
        </p:nvPicPr>
        <p:blipFill>
          <a:blip r:embed="rId4"/>
          <a:stretch/>
        </p:blipFill>
        <p:spPr>
          <a:xfrm>
            <a:off x="10234080" y="-257760"/>
            <a:ext cx="1957320" cy="196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196808" y="764704"/>
            <a:ext cx="11980909" cy="1644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1954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Doutorado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Universidade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Georgetown.</a:t>
            </a:r>
            <a:endParaRPr lang="en-US" sz="24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11982" y="1772405"/>
            <a:ext cx="11980909" cy="8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Tese</a:t>
            </a:r>
            <a:r>
              <a:rPr lang="en-US" sz="2400" b="1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: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galáxias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poderiam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estar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se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aglomerando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grupos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</a:p>
        </p:txBody>
      </p:sp>
      <p:sp>
        <p:nvSpPr>
          <p:cNvPr id="6" name="CustomShape 2"/>
          <p:cNvSpPr/>
          <p:nvPr/>
        </p:nvSpPr>
        <p:spPr>
          <a:xfrm>
            <a:off x="1245779" y="6016144"/>
            <a:ext cx="9700442" cy="8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 </a:t>
            </a:r>
            <a:r>
              <a:rPr lang="en-US" sz="2400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ideia</a:t>
            </a: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da </a:t>
            </a:r>
            <a:r>
              <a:rPr lang="en-US" sz="2400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tese</a:t>
            </a: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foi</a:t>
            </a: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rejeitada</a:t>
            </a: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até</a:t>
            </a: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 </a:t>
            </a:r>
            <a:r>
              <a:rPr lang="en-US" sz="2400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década</a:t>
            </a:r>
            <a:r>
              <a:rPr lang="en-US" sz="2400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1970…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5" y="2204864"/>
            <a:ext cx="10666579" cy="4571390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Vida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Acadê</a:t>
            </a:r>
            <a:r>
              <a:rPr lang="en-US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mica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75326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196815" y="836712"/>
            <a:ext cx="11980909" cy="8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1954 – </a:t>
            </a:r>
            <a:r>
              <a:rPr lang="en-US" sz="2400" b="1" spc="-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Universidade</a:t>
            </a: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de Montgomery County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Professora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física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e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matemática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  <a:endParaRPr lang="en-US" sz="24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196814" y="2708920"/>
            <a:ext cx="11980909" cy="8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1965 – </a:t>
            </a:r>
            <a:r>
              <a:rPr lang="en-US" sz="2400" b="1" spc="-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Observatório</a:t>
            </a: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Palomar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Primeira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mulher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utilizar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os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intrumentos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do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observatório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  <a:endParaRPr lang="en-US" sz="24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70" y="3645024"/>
            <a:ext cx="7552060" cy="3096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CustomShape 2"/>
          <p:cNvSpPr/>
          <p:nvPr/>
        </p:nvSpPr>
        <p:spPr>
          <a:xfrm>
            <a:off x="211982" y="1772816"/>
            <a:ext cx="11980909" cy="8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1955-1965 – </a:t>
            </a:r>
            <a:r>
              <a:rPr lang="en-US" sz="2400" b="1" spc="-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Universidade</a:t>
            </a: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 de Georgetown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Astrônoma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pesquisadora</a:t>
            </a:r>
            <a:r>
              <a:rPr lang="en-US" sz="24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professora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  <a:endParaRPr lang="en-US" sz="24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Carreira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64451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0734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21" y="829605"/>
            <a:ext cx="8490159" cy="56328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72013" y="6485274"/>
            <a:ext cx="6647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Kent Ford, </a:t>
            </a:r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Norbert </a:t>
            </a:r>
            <a:r>
              <a:rPr lang="en-CA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Thonnard</a:t>
            </a:r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, 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Vera </a:t>
            </a:r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C. Rubin</a:t>
            </a:r>
          </a:p>
        </p:txBody>
      </p:sp>
      <p:sp>
        <p:nvSpPr>
          <p:cNvPr id="6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1965 –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Instituto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Carnegie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538183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b="2186"/>
          <a:stretch/>
        </p:blipFill>
        <p:spPr>
          <a:xfrm>
            <a:off x="1892089" y="692697"/>
            <a:ext cx="8407822" cy="57925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387566" y="6485274"/>
            <a:ext cx="54168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Vera no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Observatório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Lowell, 1965.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1965 –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Instituto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Carnegie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51576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t="-203" r="-85" b="12566"/>
          <a:stretch/>
        </p:blipFill>
        <p:spPr>
          <a:xfrm>
            <a:off x="0" y="0"/>
            <a:ext cx="12192000" cy="6825360"/>
          </a:xfrm>
          <a:prstGeom prst="rect">
            <a:avLst/>
          </a:prstGeom>
        </p:spPr>
      </p:pic>
      <p:sp>
        <p:nvSpPr>
          <p:cNvPr id="6" name="CustomShape 2"/>
          <p:cNvSpPr/>
          <p:nvPr/>
        </p:nvSpPr>
        <p:spPr>
          <a:xfrm>
            <a:off x="164992" y="188640"/>
            <a:ext cx="11856640" cy="11474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FFFFFF"/>
              </a:buClr>
            </a:pP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“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Eu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queria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um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problema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pelo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qual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as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pessoas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se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interessariam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,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mas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não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tanto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ponto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me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incomodarem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antes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que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eu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o </a:t>
            </a:r>
            <a:r>
              <a:rPr lang="en-US" sz="2200" b="1" spc="-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finalizasse</a:t>
            </a:r>
            <a:r>
              <a:rPr lang="en-US" sz="2200" b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.”</a:t>
            </a:r>
          </a:p>
          <a:p>
            <a:pPr marL="720" algn="r">
              <a:lnSpc>
                <a:spcPct val="100000"/>
              </a:lnSpc>
              <a:buClr>
                <a:srgbClr val="FFFFFF"/>
              </a:buClr>
            </a:pPr>
            <a:r>
              <a:rPr lang="en-US" sz="2000" i="1" spc="-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Vera Rubin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64697" y="642525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Galáxia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Andrômeda</a:t>
            </a:r>
            <a:endParaRPr lang="en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020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0" b="22141"/>
          <a:stretch/>
        </p:blipFill>
        <p:spPr>
          <a:xfrm>
            <a:off x="0" y="998023"/>
            <a:ext cx="12177724" cy="48619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37040" y="6165502"/>
            <a:ext cx="977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O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resultado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encontrado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condiz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com a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gravitaçao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.</a:t>
            </a:r>
            <a:endParaRPr lang="en-CA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pic>
        <p:nvPicPr>
          <p:cNvPr id="1026" name="Picture 2" descr="Resultado de imagem para neil tyson badas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128628" y="3758485"/>
            <a:ext cx="3926333" cy="29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Velocidade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de </a:t>
            </a:r>
            <a:r>
              <a:rPr lang="en-US" sz="36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</a:rPr>
              <a:t>rotaçÃo</a:t>
            </a:r>
            <a:r>
              <a:rPr lang="en-US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</a:rPr>
              <a:t>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da M31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70664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42987" y="1336332"/>
            <a:ext cx="10306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Física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newtoniana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está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errada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/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incompleta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?</a:t>
            </a:r>
            <a:endParaRPr lang="en-C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6711" y="2833772"/>
            <a:ext cx="9318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Galáxia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de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Andrômeda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“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está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maluca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”?</a:t>
            </a:r>
            <a:endParaRPr lang="en-C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851" y="4283345"/>
            <a:ext cx="98123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Existe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algo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que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não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podemos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“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ver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”,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mas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que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interage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com a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gravidade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local?</a:t>
            </a:r>
            <a:endParaRPr lang="en-CA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Hipóteses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065290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80" y="931865"/>
            <a:ext cx="5861840" cy="5809503"/>
          </a:xfrm>
          <a:prstGeom prst="rect">
            <a:avLst/>
          </a:prstGeom>
        </p:spPr>
      </p:pic>
      <p:sp>
        <p:nvSpPr>
          <p:cNvPr id="10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Velocidades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dos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planetas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no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Sistema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Solar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94707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344" y="864096"/>
            <a:ext cx="5905313" cy="5931676"/>
          </a:xfrm>
          <a:prstGeom prst="rect">
            <a:avLst/>
          </a:prstGeom>
        </p:spPr>
      </p:pic>
      <p:sp>
        <p:nvSpPr>
          <p:cNvPr id="6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Velocidades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dos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planetas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no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Sistema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Solar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82536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72008" y="938706"/>
            <a:ext cx="114966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 algn="just">
              <a:lnSpc>
                <a:spcPct val="100000"/>
              </a:lnSpc>
              <a:buClr>
                <a:srgbClr val="FFFFFF"/>
              </a:buClr>
            </a:pP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Astrônoma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</a:t>
            </a: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pioneira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no </a:t>
            </a: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estudo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da </a:t>
            </a: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rotação</a:t>
            </a:r>
            <a:r>
              <a:rPr lang="en-US" sz="24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de </a:t>
            </a:r>
            <a:r>
              <a:rPr lang="en-US" sz="2400" b="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galáxias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endParaRPr lang="en-US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72008" y="1484784"/>
            <a:ext cx="114966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 algn="just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Primeira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observaç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ã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o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da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evidência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de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matéria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escura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.</a:t>
            </a:r>
            <a:endParaRPr lang="en-US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72008" y="2078978"/>
            <a:ext cx="114966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 algn="just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Observou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mais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de 200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galáxias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.</a:t>
            </a:r>
            <a:endParaRPr lang="en-US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</p:txBody>
      </p:sp>
      <p:pic>
        <p:nvPicPr>
          <p:cNvPr id="1026" name="Picture 2" descr="Vera Rub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738"/>
          <a:stretch/>
        </p:blipFill>
        <p:spPr bwMode="auto">
          <a:xfrm>
            <a:off x="5951984" y="2078978"/>
            <a:ext cx="6004670" cy="45842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Quem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é Vera Rubin?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72008" y="2687138"/>
            <a:ext cx="11496600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 algn="just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Publicou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144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artigos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.</a:t>
            </a:r>
            <a:endParaRPr lang="en-US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138" y="116632"/>
            <a:ext cx="11429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O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mesmo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padrão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de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Andrômeda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foi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observado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outras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galáxias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.</a:t>
            </a:r>
            <a:endParaRPr lang="en-CA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8890" r="8395" b="16163"/>
          <a:stretch/>
        </p:blipFill>
        <p:spPr bwMode="auto">
          <a:xfrm>
            <a:off x="374910" y="980728"/>
            <a:ext cx="1144218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1794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18" y="1336332"/>
            <a:ext cx="899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Física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newtoniana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está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errada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incompleta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?</a:t>
            </a:r>
            <a:endParaRPr lang="en-C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9823" y="2713685"/>
            <a:ext cx="8132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Galáxia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de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Andrômeda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“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está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maluca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”?</a:t>
            </a:r>
            <a:endParaRPr lang="en-C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5022" y="4283345"/>
            <a:ext cx="85619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Existe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algo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que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não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podemos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“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ver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”,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mas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que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interage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com a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gravidade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local?</a:t>
            </a:r>
            <a:endParaRPr lang="en-CA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3" name="&quot;No&quot; Symbol 2"/>
          <p:cNvSpPr/>
          <p:nvPr/>
        </p:nvSpPr>
        <p:spPr>
          <a:xfrm>
            <a:off x="9572372" y="1008137"/>
            <a:ext cx="1179609" cy="1179609"/>
          </a:xfrm>
          <a:prstGeom prst="noSmoking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8982568" y="2385490"/>
            <a:ext cx="1179609" cy="1179609"/>
          </a:xfrm>
          <a:prstGeom prst="noSmoking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0594" y="3829374"/>
            <a:ext cx="9023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latin typeface="Arial Black" pitchFamily="34" charset="0"/>
              </a:rPr>
              <a:t>?</a:t>
            </a:r>
            <a:endParaRPr lang="en-CA" sz="11500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13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Hipóteses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79010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Fritz Zwick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4810"/>
          <a:stretch/>
        </p:blipFill>
        <p:spPr bwMode="auto">
          <a:xfrm>
            <a:off x="263351" y="1287144"/>
            <a:ext cx="4746798" cy="42273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419873" y="1767270"/>
            <a:ext cx="6452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Proposta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1933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por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Fritz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Zwicky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.</a:t>
            </a:r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2047" y="2920007"/>
            <a:ext cx="6268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Completamente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transparente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não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emite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nem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reflete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luz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alguma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.</a:t>
            </a:r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5081" y="4340421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Tem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efeitos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gravitacionais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.</a:t>
            </a:r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1087" y="5641028"/>
            <a:ext cx="2031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Fritz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Zwicky</a:t>
            </a:r>
            <a:endParaRPr lang="en-CA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</a:endParaRPr>
          </a:p>
        </p:txBody>
      </p:sp>
      <p:sp>
        <p:nvSpPr>
          <p:cNvPr id="17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A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matéria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escura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06849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6091"/>
          <a:stretch/>
        </p:blipFill>
        <p:spPr>
          <a:xfrm>
            <a:off x="2495600" y="1"/>
            <a:ext cx="7427569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006239" y="6457891"/>
            <a:ext cx="4185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Aglomerado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de </a:t>
            </a:r>
            <a:r>
              <a:rPr lang="en-CA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Abell</a:t>
            </a:r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</a:rPr>
              <a:t> / NASA</a:t>
            </a:r>
          </a:p>
        </p:txBody>
      </p:sp>
    </p:spTree>
    <p:extLst>
      <p:ext uri="{BB962C8B-B14F-4D97-AF65-F5344CB8AC3E}">
        <p14:creationId xmlns:p14="http://schemas.microsoft.com/office/powerpoint/2010/main" val="5565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53" y="1052736"/>
            <a:ext cx="9552384" cy="537059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Matéria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escura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na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Via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Láctea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45687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Vera e o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lugar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da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mulher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na</a:t>
            </a:r>
            <a:r>
              <a:rPr lang="en-CA" sz="36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</a:t>
            </a: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ciência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1676" y="836712"/>
            <a:ext cx="1192864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1)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Não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há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problemas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ciência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que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possam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ser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resolvidos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um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homem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  e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não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uma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mulher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2) Na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escala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global,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metade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dos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cérebros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são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de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mulheres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3)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Todos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precisamos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permissão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para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fazer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ciência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 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Porém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motivos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que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estão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enraizados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história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,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esta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permissão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é dada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para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mais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homens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do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que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mulheres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23039" y="3607281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Letter Gothic Std" pitchFamily="49" charset="0"/>
              </a:rPr>
              <a:t>Bright Galaxies, Dark Matters</a:t>
            </a:r>
          </a:p>
          <a:p>
            <a:r>
              <a:rPr lang="en-CA" dirty="0" err="1">
                <a:solidFill>
                  <a:schemeClr val="bg1"/>
                </a:solidFill>
                <a:latin typeface="Letter Gothic Std" pitchFamily="49" charset="0"/>
              </a:rPr>
              <a:t>Por</a:t>
            </a:r>
            <a:r>
              <a:rPr lang="en-CA" dirty="0">
                <a:solidFill>
                  <a:schemeClr val="bg1"/>
                </a:solidFill>
                <a:latin typeface="Letter Gothic Std" pitchFamily="49" charset="0"/>
              </a:rPr>
              <a:t> Vera C. Rubin</a:t>
            </a:r>
          </a:p>
        </p:txBody>
      </p:sp>
      <p:pic>
        <p:nvPicPr>
          <p:cNvPr id="20483" name="Picture 3" descr="Resultado de imagem para vera rub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6" y="3645024"/>
            <a:ext cx="4629150" cy="3143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55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CA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Reconhecimento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1676" y="792956"/>
            <a:ext cx="1192864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Membro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Academia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Nacional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Ciências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Academia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Pontífice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Ciências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Sociedade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Filosófica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 Americana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6290" y="2564904"/>
            <a:ext cx="1192864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Premiações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Prêmio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Dickson de Ciências (1993)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Medalha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Nacional de Ciências (1993)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Henry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Norris Russell Lectureship (1994)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Medalha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de Ouro da Royal Astronomical Society (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1996)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ter Gothic Std" pitchFamily="49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Prêmio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Gruber de Cosmologia (2002)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Medalha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Bruce (2003)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Medalha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James Craig Watson (2004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290" y="5745455"/>
            <a:ext cx="1192864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Homenagem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	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ter Gothic Std" pitchFamily="49" charset="0"/>
                <a:cs typeface="Arial" charset="0"/>
              </a:rPr>
              <a:t>Asteroide 5726-Rubin (1988)</a:t>
            </a:r>
          </a:p>
        </p:txBody>
      </p:sp>
    </p:spTree>
    <p:extLst>
      <p:ext uri="{BB962C8B-B14F-4D97-AF65-F5344CB8AC3E}">
        <p14:creationId xmlns:p14="http://schemas.microsoft.com/office/powerpoint/2010/main" val="1042296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11189" r="333" b="4421"/>
          <a:stretch/>
        </p:blipFill>
        <p:spPr>
          <a:xfrm>
            <a:off x="-20040" y="0"/>
            <a:ext cx="12192000" cy="6842520"/>
          </a:xfrm>
          <a:prstGeom prst="rect">
            <a:avLst/>
          </a:prstGeom>
        </p:spPr>
      </p:pic>
      <p:sp>
        <p:nvSpPr>
          <p:cNvPr id="87" name="CustomShape 1"/>
          <p:cNvSpPr/>
          <p:nvPr/>
        </p:nvSpPr>
        <p:spPr>
          <a:xfrm>
            <a:off x="137160" y="68850"/>
            <a:ext cx="4295520" cy="100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CA" sz="6000" b="1" strike="noStrike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Obrigada</a:t>
            </a:r>
            <a:r>
              <a:rPr lang="en-CA" sz="6000" b="1" strike="noStrike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!</a:t>
            </a:r>
            <a:endParaRPr lang="en-CA" sz="1800" b="1" strike="noStrike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46" y="3601362"/>
            <a:ext cx="8167786" cy="310854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“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Não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deixe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que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alguém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te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desencoraje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por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motivos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tolos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como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quem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você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é.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não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se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preocupe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com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prêmios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fama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, a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verdadeira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recompensa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é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encontrar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algo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novo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lá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fora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.”</a:t>
            </a:r>
          </a:p>
          <a:p>
            <a:pPr algn="ctr"/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" y="5848816"/>
            <a:ext cx="80470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Vera C.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Rubin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4920" y="6309795"/>
            <a:ext cx="3877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(23/07/1928- 25/12/2016)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63352" y="743614"/>
            <a:ext cx="11809312" cy="61143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CA" sz="1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Série</a:t>
            </a: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Cosmos – </a:t>
            </a:r>
            <a:r>
              <a:rPr lang="en-CA" sz="1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Episódio</a:t>
            </a: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13 da </a:t>
            </a:r>
            <a:r>
              <a:rPr lang="en-CA" sz="1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primeira</a:t>
            </a: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</a:t>
            </a:r>
            <a:r>
              <a:rPr lang="en-CA" sz="16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temporada</a:t>
            </a:r>
            <a:endParaRPr lang="en-CA" sz="16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r>
              <a:rPr lang="en-CA" sz="1600" strike="noStrike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  <a:ea typeface="DejaVu Sans"/>
              </a:rPr>
              <a:t>http</a:t>
            </a:r>
            <a:r>
              <a:rPr lang="en-CA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  <a:ea typeface="DejaVu Sans"/>
              </a:rPr>
              <a:t>://meiobit.com/357698/dra-vera-rubin-faleceu-a-rainha-das-galaxias-materia-escura/</a:t>
            </a:r>
            <a:endParaRPr lang="en-CA" sz="1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r>
              <a:rPr lang="en-CA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  <a:ea typeface="DejaVu Sans"/>
              </a:rPr>
              <a:t>http://www.astronomy.com/news/2016/12/pioneering-physicist-vera-rubin-dies-at-age-88</a:t>
            </a:r>
            <a:endParaRPr lang="en-CA" sz="1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r>
              <a:rPr lang="en-CA" sz="16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  <a:ea typeface="DejaVu Sans"/>
              </a:rPr>
              <a:t>https://aas.org/posts/news/2017/01/ddas-new-early-career-prize-named-vera-rubin</a:t>
            </a:r>
            <a:endParaRPr lang="en-CA" sz="160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https</a:t>
            </a: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www.aip.org/history-programs/niels-bohr-library/oral-histories/33963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www.bbc.co.uk/science/space/universe/scientists/vera_rubin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https://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en.wikipedia.org/wiki/File:Maria_Mitchell.jpg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https://www.brainpickings.org/2016/04/18/vera-rubin-interview-women-in-science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/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https://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jwa.org/encyclopedia/article/rubin-vera-cooper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https://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dtm.carnegiescience.edu/remembering-vera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www.npr.org/sections/thetwo-way/2016/12/26/507022497/vera-rubin-who-confirmed-existence-of-dark-matter-dies-at-88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https://en.wikipedia.org/wiki/Andromeda_Galaxy#/media/File:Andromeda_Galaxy_(with_h-alpha).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jpg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http://www.universetoday.com/91520/astronomy-without-a-telescope-could-dark-matter-not-matter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/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www.astro.cornell.edu/academics/courses/astro201/rotation_curves.htm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www.science-resources.co.uk/KS3/Physics/Earth_and_Beyond/Orbits.htm#sthash.I1oHyg3C.dpbs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</a:t>
            </a:r>
            <a:r>
              <a:rPr lang="en-CA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www.astronomy.com/news/2016/10/vera-rubin</a:t>
            </a:r>
          </a:p>
          <a:p>
            <a:pPr>
              <a:lnSpc>
                <a:spcPct val="100000"/>
              </a:lnSpc>
            </a:pPr>
            <a:r>
              <a:rPr lang="en-CA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http://www.amnh.org/explore/resource-collections/cosmic-horizons/profile-vera-rubin-and-dark-matter/</a:t>
            </a:r>
            <a:endParaRPr lang="en-CA" sz="16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endParaRPr lang="en-CA" sz="16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endParaRPr lang="en-CA" sz="1600" spc="-1" dirty="0" smtClean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Letter Gothic Std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Imagem</a:t>
            </a:r>
            <a:r>
              <a:rPr lang="en-US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 de </a:t>
            </a:r>
            <a:r>
              <a:rPr lang="en-US" sz="1600" spc="-1" dirty="0" err="1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fundo</a:t>
            </a:r>
            <a:r>
              <a:rPr lang="en-US" sz="16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: https://pt.wikipedia.org/wiki/Hubble_Ultra_Deep_Field#/</a:t>
            </a:r>
            <a:r>
              <a:rPr lang="en-US" sz="1600" spc="-1" dirty="0" smtClean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media/File:Hubble_ultra_deep_field.jpg</a:t>
            </a:r>
          </a:p>
          <a:p>
            <a:pPr>
              <a:lnSpc>
                <a:spcPct val="100000"/>
              </a:lnSpc>
            </a:pPr>
            <a:endParaRPr lang="en-CA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CA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329300" y="31494"/>
            <a:ext cx="353340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CA" sz="40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Referências</a:t>
            </a:r>
            <a:endParaRPr lang="en-CA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407368" y="1455772"/>
            <a:ext cx="11784032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23/07/1928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Nasce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Vera Florence Cooper,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Filadélfia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 </a:t>
            </a:r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408859" y="3152824"/>
            <a:ext cx="11784032" cy="45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1938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Vera e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sua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família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mudam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-se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para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Washington,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onde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sua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curiosidade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e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admiraç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ã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pelo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céu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se </a:t>
            </a:r>
            <a:r>
              <a:rPr lang="en-US" sz="2400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manifestam</a:t>
            </a:r>
            <a:r>
              <a:rPr lang="en-US" sz="24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  <a:endParaRPr lang="en-US" sz="24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O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início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0397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/>
          <a:stretch/>
        </p:blipFill>
        <p:spPr>
          <a:xfrm>
            <a:off x="983432" y="-27384"/>
            <a:ext cx="10286140" cy="6985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3442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Contexto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Histórico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 EUA 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1930s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392" y="980728"/>
            <a:ext cx="11252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Escolas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específicas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para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garotas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. </a:t>
            </a:r>
          </a:p>
          <a:p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Costura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,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culinária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,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atividades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domésticas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  <a:endParaRPr lang="en-C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Mulheres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estudadas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n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ã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o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casam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</a:p>
          <a:p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	</a:t>
            </a:r>
            <a:endParaRPr lang="en-CA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392" y="278092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Profissões</a:t>
            </a:r>
            <a:r>
              <a:rPr lang="en-C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mais</a:t>
            </a:r>
            <a:r>
              <a:rPr lang="en-C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comuns</a:t>
            </a:r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entre </a:t>
            </a:r>
            <a:r>
              <a:rPr lang="en-C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mulheres</a:t>
            </a:r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: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	 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Professora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	 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Enfermeira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  <a:p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	 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Serviço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Social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750" y="4941168"/>
            <a:ext cx="11377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Por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causa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da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Segunda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Guerra Mundial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,</a:t>
            </a:r>
          </a:p>
          <a:p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mais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universidades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começaram</a:t>
            </a:r>
            <a:r>
              <a:rPr lang="en-C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a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aceitar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estudantes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 </a:t>
            </a:r>
            <a:r>
              <a:rPr lang="en-CA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mulheres</a:t>
            </a: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.</a:t>
            </a:r>
          </a:p>
          <a:p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etter Gothic Std" pitchFamily="49" charset="0"/>
                <a:cs typeface="Arial" charset="0"/>
              </a:rPr>
              <a:t>		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etter Gothic Std" pitchFamily="49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09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908720"/>
            <a:ext cx="4908625" cy="58192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CustomShape 2"/>
          <p:cNvSpPr/>
          <p:nvPr/>
        </p:nvSpPr>
        <p:spPr>
          <a:xfrm>
            <a:off x="0" y="1000012"/>
            <a:ext cx="7176120" cy="5727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1818 – 1889.</a:t>
            </a: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Considerada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</a:t>
            </a: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a </a:t>
            </a:r>
            <a:r>
              <a:rPr lang="en-US" sz="2000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primeira</a:t>
            </a: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astrônoma</a:t>
            </a: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profissional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nos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EUA.</a:t>
            </a: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US" sz="20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</a:endParaRP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Associaçao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para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o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avanço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da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mulher</a:t>
            </a: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 e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movimentos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contra 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escravidão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.</a:t>
            </a: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US" sz="20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b="1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1847: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Descobriu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o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cometa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C/1847T1,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que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rendeu-lhe</a:t>
            </a: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uma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medalha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dada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pelo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rei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Dinamarca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343620" indent="-342900">
              <a:lnSpc>
                <a:spcPct val="100000"/>
              </a:lnSpc>
              <a:buClr>
                <a:srgbClr val="FFFFFF"/>
              </a:buClr>
              <a:buFont typeface="Arial" pitchFamily="34" charset="0"/>
              <a:buChar char="•"/>
            </a:pPr>
            <a:r>
              <a:rPr lang="en-US" sz="2000" b="1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1865</a:t>
            </a:r>
            <a:r>
              <a:rPr lang="en-US" sz="2000" b="1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: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Tornou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-se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professora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astronomia</a:t>
            </a: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e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diretora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do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Observatório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Universidade</a:t>
            </a:r>
            <a:endParaRPr lang="en-US" sz="2000" spc="-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Vassar,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onde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lecionou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até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1888.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0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(A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única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mulher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da </a:t>
            </a:r>
            <a:r>
              <a:rPr lang="en-US" sz="20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área</a:t>
            </a:r>
            <a:r>
              <a:rPr lang="en-US" sz="20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.)</a:t>
            </a:r>
          </a:p>
        </p:txBody>
      </p:sp>
      <p:sp>
        <p:nvSpPr>
          <p:cNvPr id="6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Inspiraç</a:t>
            </a:r>
            <a:r>
              <a:rPr lang="en-US" sz="28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Ã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o</a:t>
            </a: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: Maria Mitchell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50397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2"/>
          <p:cNvSpPr/>
          <p:nvPr/>
        </p:nvSpPr>
        <p:spPr>
          <a:xfrm>
            <a:off x="191344" y="836712"/>
            <a:ext cx="12000056" cy="965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1948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Graduaç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ã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Astronomia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Universidade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Vassar.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(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Única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pessoa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neste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curso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daquele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ano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.) </a:t>
            </a:r>
            <a:endParaRPr lang="en-US" sz="24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23739"/>
          <a:stretch/>
        </p:blipFill>
        <p:spPr>
          <a:xfrm>
            <a:off x="8006947" y="1641485"/>
            <a:ext cx="4137725" cy="5171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32856"/>
            <a:ext cx="7219625" cy="42484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894787" y="6386516"/>
            <a:ext cx="624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Observatório</a:t>
            </a:r>
            <a:r>
              <a:rPr lang="en-US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Maria Mitchell, Vassar College.</a:t>
            </a:r>
            <a:endParaRPr lang="en-CA" dirty="0"/>
          </a:p>
        </p:txBody>
      </p:sp>
      <p:sp>
        <p:nvSpPr>
          <p:cNvPr id="10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Vida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Acadê</a:t>
            </a:r>
            <a:r>
              <a:rPr lang="en-US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mica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30433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196815" y="908720"/>
            <a:ext cx="11980909" cy="1644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Tahoma" pitchFamily="34" charset="0"/>
                <a:ea typeface="Tahoma" pitchFamily="34" charset="0"/>
                <a:cs typeface="Tahoma" pitchFamily="34" charset="0"/>
              </a:rPr>
              <a:t>1951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Mestrado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na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Universidade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Cornell, </a:t>
            </a:r>
          </a:p>
          <a:p>
            <a:pPr marL="720">
              <a:buClr>
                <a:srgbClr val="FFFFFF"/>
              </a:buClr>
            </a:pPr>
            <a:r>
              <a:rPr lang="en-US" sz="2400" spc="-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onde</a:t>
            </a:r>
            <a:r>
              <a:rPr lang="en-US" sz="2400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trabalhavam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</a:rPr>
              <a:t> 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Phillip Morrison, Richard Feynman e Hans Bethe.</a:t>
            </a:r>
            <a:endParaRPr lang="en-US" sz="2400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Letter Gothic Std"/>
              <a:ea typeface="DejaVu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132856"/>
            <a:ext cx="1742412" cy="25041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>
          <a:xfrm>
            <a:off x="1631504" y="2115814"/>
            <a:ext cx="1928750" cy="25041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42" y="2132855"/>
            <a:ext cx="2504147" cy="25041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CustomShape 2"/>
          <p:cNvSpPr/>
          <p:nvPr/>
        </p:nvSpPr>
        <p:spPr>
          <a:xfrm>
            <a:off x="196813" y="5127116"/>
            <a:ext cx="11980909" cy="8221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720" algn="ctr">
              <a:lnSpc>
                <a:spcPct val="100000"/>
              </a:lnSpc>
              <a:buClr>
                <a:srgbClr val="FFFFFF"/>
              </a:buClr>
            </a:pPr>
            <a:r>
              <a:rPr lang="en-US" sz="2400" b="1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Tese</a:t>
            </a:r>
            <a:r>
              <a:rPr lang="en-US" sz="2400" b="1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: </a:t>
            </a:r>
            <a:r>
              <a:rPr lang="en-US" sz="2400" b="1" spc="-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“Rotation of the Universe”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Apresentada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para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Sociedade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Americana de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Astronomia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1950.</a:t>
            </a:r>
          </a:p>
          <a:p>
            <a:pPr marL="720">
              <a:lnSpc>
                <a:spcPct val="100000"/>
              </a:lnSpc>
              <a:buClr>
                <a:srgbClr val="FFFFFF"/>
              </a:buClr>
            </a:pP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Galáxias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poderiam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ter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rotaç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Letter Gothic Std" pitchFamily="49" charset="0"/>
              </a:rPr>
              <a:t>ã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em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torno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de um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ponto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comum</a:t>
            </a:r>
            <a:r>
              <a:rPr lang="en-US" sz="2400" spc="-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Letter Gothic Std"/>
                <a:ea typeface="DejaVu Sans"/>
              </a:rPr>
              <a:t>.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-13676" y="0"/>
            <a:ext cx="12191400" cy="54868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Vida </a:t>
            </a:r>
            <a:r>
              <a:rPr lang="en-US" sz="3600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Acadê</a:t>
            </a:r>
            <a:r>
              <a:rPr lang="en-US" sz="3600" b="1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rator Std"/>
                <a:ea typeface="DejaVu Sans"/>
              </a:rPr>
              <a:t>mica</a:t>
            </a:r>
            <a:endParaRPr lang="en-CA" sz="3600" b="1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Orator Std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09864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3096</TotalTime>
  <Words>974</Words>
  <Application>Microsoft Office PowerPoint</Application>
  <PresentationFormat>Custom</PresentationFormat>
  <Paragraphs>196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Natália</dc:creator>
  <dc:description/>
  <cp:lastModifiedBy>Natalia</cp:lastModifiedBy>
  <cp:revision>216</cp:revision>
  <dcterms:created xsi:type="dcterms:W3CDTF">2012-07-30T23:50:35Z</dcterms:created>
  <dcterms:modified xsi:type="dcterms:W3CDTF">2017-02-04T14:48:58Z</dcterms:modified>
  <dc:language>en-CA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32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33</vt:i4>
  </property>
</Properties>
</file>