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85" r:id="rId4"/>
    <p:sldId id="286" r:id="rId5"/>
    <p:sldId id="287" r:id="rId6"/>
    <p:sldId id="266" r:id="rId7"/>
    <p:sldId id="289" r:id="rId8"/>
    <p:sldId id="288" r:id="rId9"/>
    <p:sldId id="291" r:id="rId10"/>
    <p:sldId id="292" r:id="rId11"/>
    <p:sldId id="290" r:id="rId12"/>
    <p:sldId id="294" r:id="rId13"/>
    <p:sldId id="296" r:id="rId14"/>
    <p:sldId id="295" r:id="rId15"/>
    <p:sldId id="293" r:id="rId16"/>
    <p:sldId id="297" r:id="rId17"/>
    <p:sldId id="307" r:id="rId18"/>
    <p:sldId id="298" r:id="rId19"/>
    <p:sldId id="306" r:id="rId20"/>
    <p:sldId id="299" r:id="rId21"/>
    <p:sldId id="300" r:id="rId22"/>
    <p:sldId id="301" r:id="rId23"/>
    <p:sldId id="302" r:id="rId24"/>
    <p:sldId id="303" r:id="rId25"/>
    <p:sldId id="305" r:id="rId26"/>
    <p:sldId id="304" r:id="rId27"/>
    <p:sldId id="280" r:id="rId28"/>
    <p:sldId id="28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81215" autoAdjust="0"/>
  </p:normalViewPr>
  <p:slideViewPr>
    <p:cSldViewPr snapToGrid="0">
      <p:cViewPr varScale="1">
        <p:scale>
          <a:sx n="83" d="100"/>
          <a:sy n="83" d="100"/>
        </p:scale>
        <p:origin x="24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E6553-33D5-4AD1-B723-706591D1EAFC}" type="datetimeFigureOut">
              <a:rPr lang="pt-BR" smtClean="0"/>
              <a:t>11/06/2018</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A7CB1-8883-41DF-9BB8-4A188637E6F7}" type="slidenum">
              <a:rPr lang="pt-BR" smtClean="0"/>
              <a:t>‹nº›</a:t>
            </a:fld>
            <a:endParaRPr lang="pt-BR"/>
          </a:p>
        </p:txBody>
      </p:sp>
    </p:spTree>
    <p:extLst>
      <p:ext uri="{BB962C8B-B14F-4D97-AF65-F5344CB8AC3E}">
        <p14:creationId xmlns:p14="http://schemas.microsoft.com/office/powerpoint/2010/main" val="3258282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491" name="Shape 4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82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região central de nossa galáxia, a Via-Láctea, é conhecida como uma fonte de rádio compacta chamada </a:t>
            </a:r>
            <a:r>
              <a:rPr lang="pt-BR" dirty="0" err="1"/>
              <a:t>Sagitarius</a:t>
            </a:r>
            <a:r>
              <a:rPr lang="pt-BR" dirty="0"/>
              <a:t> A (</a:t>
            </a:r>
            <a:r>
              <a:rPr lang="pt-BR" dirty="0" err="1"/>
              <a:t>Sgr</a:t>
            </a:r>
            <a:r>
              <a:rPr lang="pt-BR" dirty="0"/>
              <a:t> A), localizada no céu na constelação de </a:t>
            </a:r>
            <a:r>
              <a:rPr lang="pt-BR" dirty="0" err="1"/>
              <a:t>Sagittarius</a:t>
            </a:r>
            <a:r>
              <a:rPr lang="pt-BR" dirty="0"/>
              <a:t>. É dividida em três componentes: os remanescentes da supernova </a:t>
            </a:r>
            <a:r>
              <a:rPr lang="pt-BR" dirty="0" err="1"/>
              <a:t>Sagittarius</a:t>
            </a:r>
            <a:r>
              <a:rPr lang="pt-BR" dirty="0"/>
              <a:t> A Leste, a espiral </a:t>
            </a:r>
            <a:r>
              <a:rPr lang="pt-BR" dirty="0" err="1"/>
              <a:t>Sagittarius</a:t>
            </a:r>
            <a:r>
              <a:rPr lang="pt-BR" dirty="0"/>
              <a:t> A Oeste e a forte e compacta fonte de rádio no centro da espiral </a:t>
            </a:r>
            <a:r>
              <a:rPr lang="pt-BR" dirty="0" err="1"/>
              <a:t>Sagittarius</a:t>
            </a:r>
            <a:r>
              <a:rPr lang="pt-BR" dirty="0"/>
              <a:t> A*. As três se sobrepõem.</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22</a:t>
            </a:fld>
            <a:endParaRPr lang="pt-BR"/>
          </a:p>
        </p:txBody>
      </p:sp>
    </p:spTree>
    <p:extLst>
      <p:ext uri="{BB962C8B-B14F-4D97-AF65-F5344CB8AC3E}">
        <p14:creationId xmlns:p14="http://schemas.microsoft.com/office/powerpoint/2010/main" val="170429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estudo publicado na </a:t>
            </a:r>
            <a:r>
              <a:rPr lang="pt-BR" dirty="0" err="1"/>
              <a:t>Nature</a:t>
            </a:r>
            <a:r>
              <a:rPr lang="pt-BR" dirty="0"/>
              <a:t> também dá suporte para uma teoria alimentada pelos cientistas de que, provavelmente, existam milhares de buracos negros ao entorno de buracos negros supermassivos — que são originados pelo colapso de milhões de estrelas ou nuvens de gás e ficam localizados no centro de grandes galáxias, </a:t>
            </a:r>
            <a:r>
              <a:rPr lang="pt-BR" sz="1200" b="0" i="0" kern="1200" dirty="0">
                <a:solidFill>
                  <a:schemeClr val="tx1"/>
                </a:solidFill>
                <a:effectLst/>
                <a:latin typeface="+mn-lt"/>
                <a:ea typeface="+mn-ea"/>
                <a:cs typeface="+mn-cs"/>
              </a:rPr>
              <a:t>supõe-se que existam entre 10 mil e 20 mil deles em uma região de apenas 6 anos-luz de largura</a:t>
            </a:r>
            <a:endParaRPr lang="pt-BR" dirty="0"/>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24</a:t>
            </a:fld>
            <a:endParaRPr lang="pt-BR"/>
          </a:p>
        </p:txBody>
      </p:sp>
    </p:spTree>
    <p:extLst>
      <p:ext uri="{BB962C8B-B14F-4D97-AF65-F5344CB8AC3E}">
        <p14:creationId xmlns:p14="http://schemas.microsoft.com/office/powerpoint/2010/main" val="121937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Cientistas acreditam estar prestes a obter a primeira imagem de um buraco negro. Eles construíram um "telescópio virtual" do tamanho da Terra ao ligar transmissores de rádio a partir de Boston, nos Estados Unidos, para pontos no Polo Sul, no Havaí, nas Américas e na Europa.</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25</a:t>
            </a:fld>
            <a:endParaRPr lang="pt-BR"/>
          </a:p>
        </p:txBody>
      </p:sp>
    </p:spTree>
    <p:extLst>
      <p:ext uri="{BB962C8B-B14F-4D97-AF65-F5344CB8AC3E}">
        <p14:creationId xmlns:p14="http://schemas.microsoft.com/office/powerpoint/2010/main" val="128977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28</a:t>
            </a:fld>
            <a:endParaRPr lang="pt-BR"/>
          </a:p>
        </p:txBody>
      </p:sp>
    </p:spTree>
    <p:extLst>
      <p:ext uri="{BB962C8B-B14F-4D97-AF65-F5344CB8AC3E}">
        <p14:creationId xmlns:p14="http://schemas.microsoft.com/office/powerpoint/2010/main" val="213307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A mitologia grega conta que Zeus teria trazido Héracles para se alimentar no seio de Hera enquanto ela dormia. Confusa com a situação, afinal Héracles não era seu filho, Hera teria acordado enquanto Héracles era amamentado e o teria empurrado, fazendo com que algumas gotas de leite caíssem. Essas gotas de leite seriam a origem da galáxia de acordo com a visão de mundo dos gregos.</a:t>
            </a:r>
            <a:endParaRPr lang="pt-BR" dirty="0"/>
          </a:p>
          <a:p>
            <a:endParaRPr lang="pt-BR" dirty="0"/>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4</a:t>
            </a:fld>
            <a:endParaRPr lang="pt-BR"/>
          </a:p>
        </p:txBody>
      </p:sp>
    </p:spTree>
    <p:extLst>
      <p:ext uri="{BB962C8B-B14F-4D97-AF65-F5344CB8AC3E}">
        <p14:creationId xmlns:p14="http://schemas.microsoft.com/office/powerpoint/2010/main" val="168058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t>No final do século XVIII, o astrônomo alemão William Herschel (1738-1822), que já era famoso por ter descoberto o planeta Urano, mapeou a Via Láctea usando seu telescópio de 1,2 m de diâmetro. Assumindo que todas as estrelas tinham a mesma luminosidade, de forma que as suas diferenças de brilho refletiam suas diferentes distâncias, Herschel contou o número de estrelas que conseguia observar em diferentes direções e concluiu que a Galáxia era um sistema achatado, sendo aproximadamente 5 vezes maior na direção do plano galáctico do que na direção perpendicular a ele. Como ele aparentemente enxergava o mesmo número de estrelas em qualquer linha de visada ao longo do plano, conclui que o Sol deveria estar aproximadamente no centro da Galáxia. </a:t>
            </a:r>
          </a:p>
          <a:p>
            <a:endParaRPr lang="pt-BR" dirty="0"/>
          </a:p>
          <a:p>
            <a:r>
              <a:rPr lang="pt-BR" dirty="0"/>
              <a:t/>
            </a:r>
            <a:br>
              <a:rPr lang="pt-BR" dirty="0"/>
            </a:br>
            <a:endParaRPr lang="pt-BR" dirty="0"/>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6</a:t>
            </a:fld>
            <a:endParaRPr lang="pt-BR"/>
          </a:p>
        </p:txBody>
      </p:sp>
    </p:spTree>
    <p:extLst>
      <p:ext uri="{BB962C8B-B14F-4D97-AF65-F5344CB8AC3E}">
        <p14:creationId xmlns:p14="http://schemas.microsoft.com/office/powerpoint/2010/main" val="53184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Harlow Shapley (1885-1972), estudando a distribuição de sistemas esféricos de estrelas chamados aglomerados globulares, determinou o verdadeiro tamanho da Via Láctea e a posição periférica do Sol nela. Shapley descobriu que os cúmulos globulares (150 deles), que formam um halo em volta na nossa galáxia, estavam concentrados em uma direção; nenhum deles era visto na direção oposta. Ele concluiu que o Sol não está no centro de nossa galáxia. Assumindo que o centro do halo formado pelos cúmulos globulares coincide com o centro de nossa galáxia, ele deduziu que estamos a 30 mil anos-luz do centro da Via Láctea, que está na direção da constelação do Sagitário. Este valor está superestimado, pois estamos a cerca de 23 000 anos-luz</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7</a:t>
            </a:fld>
            <a:endParaRPr lang="pt-BR"/>
          </a:p>
        </p:txBody>
      </p:sp>
    </p:spTree>
    <p:extLst>
      <p:ext uri="{BB962C8B-B14F-4D97-AF65-F5344CB8AC3E}">
        <p14:creationId xmlns:p14="http://schemas.microsoft.com/office/powerpoint/2010/main" val="129968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Região central da Galáxia não pode ser observada através da luz visível, pelo fato de existir uma grande concentração de poeira interestrelar em seu plano. Essa poeira absorve a luz, mas não a radiação infravermelha nem as ondas de rádio. As observações radio astronômicas permitem localizar exatamente o centro, por ser esse o ponto em torno do qual o gás contido no plano da Galáxia gira. O ponto central determinado por essas observações coincide com uma intensa emissão de rádio, denominada Sagittárius A. </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12</a:t>
            </a:fld>
            <a:endParaRPr lang="pt-BR"/>
          </a:p>
        </p:txBody>
      </p:sp>
    </p:spTree>
    <p:extLst>
      <p:ext uri="{BB962C8B-B14F-4D97-AF65-F5344CB8AC3E}">
        <p14:creationId xmlns:p14="http://schemas.microsoft.com/office/powerpoint/2010/main" val="393503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centro da Galáxia fica na região da constelação de Sagitário </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14</a:t>
            </a:fld>
            <a:endParaRPr lang="pt-BR"/>
          </a:p>
        </p:txBody>
      </p:sp>
    </p:spTree>
    <p:extLst>
      <p:ext uri="{BB962C8B-B14F-4D97-AF65-F5344CB8AC3E}">
        <p14:creationId xmlns:p14="http://schemas.microsoft.com/office/powerpoint/2010/main" val="295289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a:t>
            </a:r>
            <a:r>
              <a:rPr lang="pt-BR" dirty="0" err="1"/>
              <a:t>Sgr</a:t>
            </a:r>
            <a:r>
              <a:rPr lang="pt-BR" dirty="0"/>
              <a:t> A*, como também é conhecido, está cercado por um halo de gás e poeira, condições favoráveis para a formação de estrelas supermassivas, que, mais tarde, ao morrerem, podem dar origem a buracos negros.</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15</a:t>
            </a:fld>
            <a:endParaRPr lang="pt-BR"/>
          </a:p>
        </p:txBody>
      </p:sp>
    </p:spTree>
    <p:extLst>
      <p:ext uri="{BB962C8B-B14F-4D97-AF65-F5344CB8AC3E}">
        <p14:creationId xmlns:p14="http://schemas.microsoft.com/office/powerpoint/2010/main" val="78689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radioastronomia é um ramo da astronomia que estuda as radiações </a:t>
            </a:r>
            <a:r>
              <a:rPr lang="pt-BR" dirty="0" err="1"/>
              <a:t>electromagnéticas</a:t>
            </a:r>
            <a:r>
              <a:rPr lang="pt-BR" dirty="0"/>
              <a:t> emitidas ou refletidas pelos corpos celestes. A recepção destas radiações </a:t>
            </a:r>
            <a:r>
              <a:rPr lang="pt-BR" dirty="0" err="1"/>
              <a:t>electromagnéticas</a:t>
            </a:r>
            <a:r>
              <a:rPr lang="pt-BR" dirty="0"/>
              <a:t> é feita por intermédio de radiotelescópios.</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18</a:t>
            </a:fld>
            <a:endParaRPr lang="pt-BR"/>
          </a:p>
        </p:txBody>
      </p:sp>
    </p:spTree>
    <p:extLst>
      <p:ext uri="{BB962C8B-B14F-4D97-AF65-F5344CB8AC3E}">
        <p14:creationId xmlns:p14="http://schemas.microsoft.com/office/powerpoint/2010/main" val="337215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Interferometria de Longa Linha de Base é um tipo de interferometria astronômica usada na radioastronomia, um sinal de uma fonte de rádio astronômica, é coletado em vários radiotelescópios na Terra. A distância entre os radiotelescópios é então calculada usando a diferença de tempo entre as chegadas do sinal de rádio em diferentes telescópios. Isso permite que as observações de um objeto que são feitas simultaneamente por muitos radiotelescópios para ser combinado, emulando um telescópio com um tamanho igual à máxima separação entre os telescópios.</a:t>
            </a:r>
          </a:p>
        </p:txBody>
      </p:sp>
      <p:sp>
        <p:nvSpPr>
          <p:cNvPr id="4" name="Espaço Reservado para Número de Slide 3"/>
          <p:cNvSpPr>
            <a:spLocks noGrp="1"/>
          </p:cNvSpPr>
          <p:nvPr>
            <p:ph type="sldNum" sz="quarter" idx="10"/>
          </p:nvPr>
        </p:nvSpPr>
        <p:spPr/>
        <p:txBody>
          <a:bodyPr/>
          <a:lstStyle/>
          <a:p>
            <a:fld id="{558A7CB1-8883-41DF-9BB8-4A188637E6F7}" type="slidenum">
              <a:rPr lang="pt-BR" smtClean="0"/>
              <a:t>21</a:t>
            </a:fld>
            <a:endParaRPr lang="pt-BR"/>
          </a:p>
        </p:txBody>
      </p:sp>
    </p:spTree>
    <p:extLst>
      <p:ext uri="{BB962C8B-B14F-4D97-AF65-F5344CB8AC3E}">
        <p14:creationId xmlns:p14="http://schemas.microsoft.com/office/powerpoint/2010/main" val="19586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F5463E73-4CFD-4AF1-A8FD-88B385DAB219}" type="datetimeFigureOut">
              <a:rPr lang="pt-BR" smtClean="0"/>
              <a:t>11/06/2018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278589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5463E73-4CFD-4AF1-A8FD-88B385DAB219}" type="datetimeFigureOut">
              <a:rPr lang="pt-BR" smtClean="0"/>
              <a:t>11/06/2018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2469505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5463E73-4CFD-4AF1-A8FD-88B385DAB219}" type="datetimeFigureOut">
              <a:rPr lang="pt-BR" smtClean="0"/>
              <a:t>11/06/2018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1242395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5463E73-4CFD-4AF1-A8FD-88B385DAB219}" type="datetimeFigureOut">
              <a:rPr lang="pt-BR" smtClean="0"/>
              <a:t>11/06/2018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25385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F5463E73-4CFD-4AF1-A8FD-88B385DAB219}" type="datetimeFigureOut">
              <a:rPr lang="pt-BR" smtClean="0"/>
              <a:t>11/06/2018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850620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5463E73-4CFD-4AF1-A8FD-88B385DAB219}" type="datetimeFigureOut">
              <a:rPr lang="pt-BR" smtClean="0"/>
              <a:t>11/06/2018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333963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5463E73-4CFD-4AF1-A8FD-88B385DAB219}" type="datetimeFigureOut">
              <a:rPr lang="pt-BR" smtClean="0"/>
              <a:t>11/06/2018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238678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5463E73-4CFD-4AF1-A8FD-88B385DAB219}" type="datetimeFigureOut">
              <a:rPr lang="pt-BR" smtClean="0"/>
              <a:t>11/06/2018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135780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63E73-4CFD-4AF1-A8FD-88B385DAB219}" type="datetimeFigureOut">
              <a:rPr lang="pt-BR" smtClean="0"/>
              <a:t>11/06/2018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364630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5463E73-4CFD-4AF1-A8FD-88B385DAB219}" type="datetimeFigureOut">
              <a:rPr lang="pt-BR" smtClean="0"/>
              <a:t>11/06/2018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5899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5463E73-4CFD-4AF1-A8FD-88B385DAB219}" type="datetimeFigureOut">
              <a:rPr lang="pt-BR" smtClean="0"/>
              <a:t>11/06/2018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F23E166-BA3A-485E-B9BD-26BDA04122FA}" type="slidenum">
              <a:rPr lang="pt-BR" smtClean="0"/>
              <a:t>‹nº›</a:t>
            </a:fld>
            <a:endParaRPr lang="pt-BR"/>
          </a:p>
        </p:txBody>
      </p:sp>
    </p:spTree>
    <p:extLst>
      <p:ext uri="{BB962C8B-B14F-4D97-AF65-F5344CB8AC3E}">
        <p14:creationId xmlns:p14="http://schemas.microsoft.com/office/powerpoint/2010/main" val="402550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63E73-4CFD-4AF1-A8FD-88B385DAB219}" type="datetimeFigureOut">
              <a:rPr lang="pt-BR" smtClean="0"/>
              <a:t>11/06/2018</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3E166-BA3A-485E-B9BD-26BDA04122FA}" type="slidenum">
              <a:rPr lang="pt-BR" smtClean="0"/>
              <a:t>‹nº›</a:t>
            </a:fld>
            <a:endParaRPr lang="pt-BR"/>
          </a:p>
        </p:txBody>
      </p:sp>
    </p:spTree>
    <p:extLst>
      <p:ext uri="{BB962C8B-B14F-4D97-AF65-F5344CB8AC3E}">
        <p14:creationId xmlns:p14="http://schemas.microsoft.com/office/powerpoint/2010/main" val="426622252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egacurioso.com.br/astronomia/37834-voce-sabe-por-que-a-via-lactea-tem-esse-nome-.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astro.if.ufrgs.br/vialac/centro.htm" TargetMode="External"/><Relationship Id="rId5" Type="http://schemas.openxmlformats.org/officeDocument/2006/relationships/hyperlink" Target="https://revistagalileu.globo.com/Ciencia/noticia/2018/01/primeira-imagem-de-um-buraco-negro-pode-ser-divulgada-em-2018.html" TargetMode="External"/><Relationship Id="rId4" Type="http://schemas.openxmlformats.org/officeDocument/2006/relationships/hyperlink" Target="http://www.bbc.com/portuguese/curiosidades-390381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C0BF25D-14D5-470A-AF18-7DFE4B9C2A94}"/>
              </a:ext>
            </a:extLst>
          </p:cNvPr>
          <p:cNvPicPr>
            <a:picLocks noChangeAspect="1"/>
          </p:cNvPicPr>
          <p:nvPr/>
        </p:nvPicPr>
        <p:blipFill rotWithShape="1">
          <a:blip r:embed="rId2"/>
          <a:srcRect t="7371"/>
          <a:stretch/>
        </p:blipFill>
        <p:spPr>
          <a:xfrm>
            <a:off x="105810" y="119269"/>
            <a:ext cx="2758209" cy="1470992"/>
          </a:xfrm>
          <a:prstGeom prst="rect">
            <a:avLst/>
          </a:prstGeom>
        </p:spPr>
      </p:pic>
      <p:pic>
        <p:nvPicPr>
          <p:cNvPr id="5" name="Imagem 4">
            <a:extLst>
              <a:ext uri="{FF2B5EF4-FFF2-40B4-BE49-F238E27FC236}">
                <a16:creationId xmlns:a16="http://schemas.microsoft.com/office/drawing/2014/main" id="{CEDE4A14-2B15-417F-9988-7E4AB213CEC4}"/>
              </a:ext>
            </a:extLst>
          </p:cNvPr>
          <p:cNvPicPr>
            <a:picLocks noChangeAspect="1"/>
          </p:cNvPicPr>
          <p:nvPr/>
        </p:nvPicPr>
        <p:blipFill rotWithShape="1">
          <a:blip r:embed="rId3"/>
          <a:srcRect t="3910"/>
          <a:stretch/>
        </p:blipFill>
        <p:spPr>
          <a:xfrm>
            <a:off x="6122094" y="0"/>
            <a:ext cx="3021906" cy="1762540"/>
          </a:xfrm>
          <a:prstGeom prst="rect">
            <a:avLst/>
          </a:prstGeom>
        </p:spPr>
      </p:pic>
      <p:pic>
        <p:nvPicPr>
          <p:cNvPr id="6" name="Imagem 5">
            <a:extLst>
              <a:ext uri="{FF2B5EF4-FFF2-40B4-BE49-F238E27FC236}">
                <a16:creationId xmlns:a16="http://schemas.microsoft.com/office/drawing/2014/main" id="{27BB5973-32BF-45D6-ABB5-AEF056C1E809}"/>
              </a:ext>
            </a:extLst>
          </p:cNvPr>
          <p:cNvPicPr>
            <a:picLocks noChangeAspect="1"/>
          </p:cNvPicPr>
          <p:nvPr/>
        </p:nvPicPr>
        <p:blipFill>
          <a:blip r:embed="rId4"/>
          <a:stretch>
            <a:fillRect/>
          </a:stretch>
        </p:blipFill>
        <p:spPr>
          <a:xfrm>
            <a:off x="2337972" y="6400799"/>
            <a:ext cx="4309715" cy="360000"/>
          </a:xfrm>
          <a:prstGeom prst="rect">
            <a:avLst/>
          </a:prstGeom>
        </p:spPr>
      </p:pic>
      <p:sp>
        <p:nvSpPr>
          <p:cNvPr id="7" name="Retângulo 6">
            <a:extLst>
              <a:ext uri="{FF2B5EF4-FFF2-40B4-BE49-F238E27FC236}">
                <a16:creationId xmlns:a16="http://schemas.microsoft.com/office/drawing/2014/main" id="{F573E31A-CFD7-4CC6-A5D4-C5A8EDDA93E7}"/>
              </a:ext>
            </a:extLst>
          </p:cNvPr>
          <p:cNvSpPr/>
          <p:nvPr/>
        </p:nvSpPr>
        <p:spPr>
          <a:xfrm>
            <a:off x="-53009" y="1590261"/>
            <a:ext cx="9250017" cy="4524315"/>
          </a:xfrm>
          <a:prstGeom prst="rect">
            <a:avLst/>
          </a:prstGeom>
          <a:noFill/>
        </p:spPr>
        <p:txBody>
          <a:bodyPr wrap="square" lIns="91440" tIns="45720" rIns="91440" bIns="45720">
            <a:spAutoFit/>
          </a:bodyPr>
          <a:lstStyle/>
          <a:p>
            <a:pPr algn="ctr"/>
            <a:r>
              <a:rPr lang="pt-BR"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 centro </a:t>
            </a:r>
          </a:p>
          <a:p>
            <a:pPr algn="ctr"/>
            <a:r>
              <a:rPr lang="pt-BR"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da </a:t>
            </a:r>
          </a:p>
          <a:p>
            <a:pPr algn="ctr"/>
            <a:r>
              <a:rPr lang="pt-BR"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Via Láctea</a:t>
            </a:r>
          </a:p>
        </p:txBody>
      </p:sp>
    </p:spTree>
    <p:extLst>
      <p:ext uri="{BB962C8B-B14F-4D97-AF65-F5344CB8AC3E}">
        <p14:creationId xmlns:p14="http://schemas.microsoft.com/office/powerpoint/2010/main" val="69858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635">
            <a:extLst>
              <a:ext uri="{FF2B5EF4-FFF2-40B4-BE49-F238E27FC236}">
                <a16:creationId xmlns:a16="http://schemas.microsoft.com/office/drawing/2014/main" id="{3866D1E8-D1D8-4FF3-96EA-F2AB0133B952}"/>
              </a:ext>
            </a:extLst>
          </p:cNvPr>
          <p:cNvPicPr preferRelativeResize="0"/>
          <p:nvPr/>
        </p:nvPicPr>
        <p:blipFill rotWithShape="1">
          <a:blip r:embed="rId2">
            <a:alphaModFix/>
          </a:blip>
          <a:srcRect/>
          <a:stretch/>
        </p:blipFill>
        <p:spPr>
          <a:xfrm>
            <a:off x="0" y="0"/>
            <a:ext cx="6858000" cy="6858000"/>
          </a:xfrm>
          <a:prstGeom prst="rect">
            <a:avLst/>
          </a:prstGeom>
          <a:noFill/>
          <a:ln>
            <a:noFill/>
          </a:ln>
        </p:spPr>
      </p:pic>
      <p:sp>
        <p:nvSpPr>
          <p:cNvPr id="3" name="Shape 636">
            <a:extLst>
              <a:ext uri="{FF2B5EF4-FFF2-40B4-BE49-F238E27FC236}">
                <a16:creationId xmlns:a16="http://schemas.microsoft.com/office/drawing/2014/main" id="{DAC70F5B-056F-4A95-9FF6-5F2427D97A69}"/>
              </a:ext>
            </a:extLst>
          </p:cNvPr>
          <p:cNvSpPr/>
          <p:nvPr/>
        </p:nvSpPr>
        <p:spPr>
          <a:xfrm rot="10800000">
            <a:off x="5357812" y="3429000"/>
            <a:ext cx="571500" cy="1285874"/>
          </a:xfrm>
          <a:prstGeom prst="leftBrace">
            <a:avLst>
              <a:gd name="adj1" fmla="val 3751"/>
              <a:gd name="adj2" fmla="val 50776"/>
            </a:avLst>
          </a:prstGeom>
          <a:noFill/>
          <a:ln w="25400" cap="flat" cmpd="sng">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sp>
        <p:nvSpPr>
          <p:cNvPr id="4" name="Shape 637">
            <a:extLst>
              <a:ext uri="{FF2B5EF4-FFF2-40B4-BE49-F238E27FC236}">
                <a16:creationId xmlns:a16="http://schemas.microsoft.com/office/drawing/2014/main" id="{E018D4A0-5C13-4E93-8D54-B6E8A20511FC}"/>
              </a:ext>
            </a:extLst>
          </p:cNvPr>
          <p:cNvSpPr txBox="1"/>
          <p:nvPr/>
        </p:nvSpPr>
        <p:spPr>
          <a:xfrm>
            <a:off x="6072187" y="3571875"/>
            <a:ext cx="1714500" cy="928686"/>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pt-BR" sz="2800" b="0" i="1" u="none">
                <a:solidFill>
                  <a:schemeClr val="lt1"/>
                </a:solidFill>
                <a:latin typeface="Century Gothic"/>
                <a:ea typeface="Century Gothic"/>
                <a:cs typeface="Century Gothic"/>
                <a:sym typeface="Century Gothic"/>
              </a:rPr>
              <a:t>26 mil anos-luz</a:t>
            </a:r>
          </a:p>
        </p:txBody>
      </p:sp>
      <p:grpSp>
        <p:nvGrpSpPr>
          <p:cNvPr id="5" name="Shape 638">
            <a:extLst>
              <a:ext uri="{FF2B5EF4-FFF2-40B4-BE49-F238E27FC236}">
                <a16:creationId xmlns:a16="http://schemas.microsoft.com/office/drawing/2014/main" id="{887E953E-94DB-4C92-B22E-C40513248311}"/>
              </a:ext>
            </a:extLst>
          </p:cNvPr>
          <p:cNvGrpSpPr/>
          <p:nvPr/>
        </p:nvGrpSpPr>
        <p:grpSpPr>
          <a:xfrm>
            <a:off x="3028821" y="4314695"/>
            <a:ext cx="4400678" cy="1886079"/>
            <a:chOff x="0" y="0"/>
            <a:chExt cx="2147483646" cy="2147483647"/>
          </a:xfrm>
        </p:grpSpPr>
        <p:grpSp>
          <p:nvGrpSpPr>
            <p:cNvPr id="6" name="Shape 639">
              <a:extLst>
                <a:ext uri="{FF2B5EF4-FFF2-40B4-BE49-F238E27FC236}">
                  <a16:creationId xmlns:a16="http://schemas.microsoft.com/office/drawing/2014/main" id="{F009B447-40C2-4589-9296-4F2F112E5ED6}"/>
                </a:ext>
              </a:extLst>
            </p:cNvPr>
            <p:cNvGrpSpPr/>
            <p:nvPr/>
          </p:nvGrpSpPr>
          <p:grpSpPr>
            <a:xfrm>
              <a:off x="0" y="0"/>
              <a:ext cx="2147483646" cy="2147483647"/>
              <a:chOff x="0" y="0"/>
              <a:chExt cx="2147483646" cy="2147483647"/>
            </a:xfrm>
          </p:grpSpPr>
          <p:sp>
            <p:nvSpPr>
              <p:cNvPr id="8" name="Shape 640">
                <a:extLst>
                  <a:ext uri="{FF2B5EF4-FFF2-40B4-BE49-F238E27FC236}">
                    <a16:creationId xmlns:a16="http://schemas.microsoft.com/office/drawing/2014/main" id="{3BE90ED6-F8E0-44F0-877A-C0C09E66BF19}"/>
                  </a:ext>
                </a:extLst>
              </p:cNvPr>
              <p:cNvSpPr/>
              <p:nvPr/>
            </p:nvSpPr>
            <p:spPr>
              <a:xfrm rot="2220000">
                <a:off x="55839990" y="130288671"/>
                <a:ext cx="278885837" cy="650710445"/>
              </a:xfrm>
              <a:prstGeom prst="ellipse">
                <a:avLst/>
              </a:prstGeom>
              <a:noFill/>
              <a:ln w="25400" cap="flat" cmpd="sng">
                <a:solidFill>
                  <a:srgbClr val="FFFF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cxnSp>
            <p:nvCxnSpPr>
              <p:cNvPr id="9" name="Shape 641">
                <a:extLst>
                  <a:ext uri="{FF2B5EF4-FFF2-40B4-BE49-F238E27FC236}">
                    <a16:creationId xmlns:a16="http://schemas.microsoft.com/office/drawing/2014/main" id="{30BA4F07-0009-409A-B66D-720FE9ED5163}"/>
                  </a:ext>
                </a:extLst>
              </p:cNvPr>
              <p:cNvCxnSpPr/>
              <p:nvPr/>
            </p:nvCxnSpPr>
            <p:spPr>
              <a:xfrm>
                <a:off x="305408180" y="655225364"/>
                <a:ext cx="935696649" cy="1215710963"/>
              </a:xfrm>
              <a:prstGeom prst="straightConnector1">
                <a:avLst/>
              </a:prstGeom>
              <a:noFill/>
              <a:ln w="25400" cap="flat" cmpd="sng">
                <a:solidFill>
                  <a:srgbClr val="FFFF00"/>
                </a:solidFill>
                <a:prstDash val="solid"/>
                <a:miter/>
                <a:headEnd type="none" w="med" len="med"/>
                <a:tailEnd type="none" w="med" len="med"/>
              </a:ln>
            </p:spPr>
          </p:cxnSp>
          <p:sp>
            <p:nvSpPr>
              <p:cNvPr id="10" name="Shape 642">
                <a:extLst>
                  <a:ext uri="{FF2B5EF4-FFF2-40B4-BE49-F238E27FC236}">
                    <a16:creationId xmlns:a16="http://schemas.microsoft.com/office/drawing/2014/main" id="{729F235B-886C-49E8-8747-FE684F25843D}"/>
                  </a:ext>
                </a:extLst>
              </p:cNvPr>
              <p:cNvSpPr/>
              <p:nvPr/>
            </p:nvSpPr>
            <p:spPr>
              <a:xfrm>
                <a:off x="1241104701" y="1594387056"/>
                <a:ext cx="906378946" cy="553096590"/>
              </a:xfrm>
              <a:prstGeom prst="roundRect">
                <a:avLst>
                  <a:gd name="adj" fmla="val 16667"/>
                </a:avLst>
              </a:prstGeom>
              <a:noFill/>
              <a:ln w="25400" cap="flat" cmpd="sng">
                <a:solidFill>
                  <a:srgbClr val="FFFF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sp>
            <p:nvSpPr>
              <p:cNvPr id="11" name="Shape 643">
                <a:extLst>
                  <a:ext uri="{FF2B5EF4-FFF2-40B4-BE49-F238E27FC236}">
                    <a16:creationId xmlns:a16="http://schemas.microsoft.com/office/drawing/2014/main" id="{CE6591F4-1707-4675-8595-610FDFA10E9F}"/>
                  </a:ext>
                </a:extLst>
              </p:cNvPr>
              <p:cNvSpPr txBox="1"/>
              <p:nvPr/>
            </p:nvSpPr>
            <p:spPr>
              <a:xfrm>
                <a:off x="1241104701" y="1696944339"/>
                <a:ext cx="906378946" cy="385475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00"/>
                  </a:buClr>
                  <a:buSzPct val="25000"/>
                  <a:buFont typeface="Century Gothic"/>
                  <a:buNone/>
                </a:pPr>
                <a:r>
                  <a:rPr lang="pt-BR" sz="1800" b="0" i="1" u="none">
                    <a:solidFill>
                      <a:srgbClr val="FFFF00"/>
                    </a:solidFill>
                    <a:latin typeface="Century Gothic"/>
                    <a:ea typeface="Century Gothic"/>
                    <a:cs typeface="Century Gothic"/>
                    <a:sym typeface="Century Gothic"/>
                  </a:rPr>
                  <a:t>Posição do Sol</a:t>
                </a:r>
              </a:p>
            </p:txBody>
          </p:sp>
        </p:grpSp>
        <p:sp>
          <p:nvSpPr>
            <p:cNvPr id="7" name="Shape 644">
              <a:extLst>
                <a:ext uri="{FF2B5EF4-FFF2-40B4-BE49-F238E27FC236}">
                  <a16:creationId xmlns:a16="http://schemas.microsoft.com/office/drawing/2014/main" id="{30EF25C4-6884-4CFA-9A8C-F4579B7F03B4}"/>
                </a:ext>
              </a:extLst>
            </p:cNvPr>
            <p:cNvSpPr/>
            <p:nvPr/>
          </p:nvSpPr>
          <p:spPr>
            <a:xfrm>
              <a:off x="160422144" y="374304820"/>
              <a:ext cx="69721458" cy="162677609"/>
            </a:xfrm>
            <a:prstGeom prst="ellipse">
              <a:avLst/>
            </a:prstGeom>
            <a:solidFill>
              <a:srgbClr val="FFFF00"/>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grpSp>
      <p:cxnSp>
        <p:nvCxnSpPr>
          <p:cNvPr id="12" name="Shape 645">
            <a:extLst>
              <a:ext uri="{FF2B5EF4-FFF2-40B4-BE49-F238E27FC236}">
                <a16:creationId xmlns:a16="http://schemas.microsoft.com/office/drawing/2014/main" id="{9B4A2808-9A9C-4590-A8E0-91880CA99CEB}"/>
              </a:ext>
            </a:extLst>
          </p:cNvPr>
          <p:cNvCxnSpPr/>
          <p:nvPr/>
        </p:nvCxnSpPr>
        <p:spPr>
          <a:xfrm>
            <a:off x="3508512" y="3429000"/>
            <a:ext cx="1857375" cy="1587"/>
          </a:xfrm>
          <a:prstGeom prst="straightConnector1">
            <a:avLst/>
          </a:prstGeom>
          <a:noFill/>
          <a:ln w="25400" cap="flat" cmpd="sng">
            <a:solidFill>
              <a:schemeClr val="lt1"/>
            </a:solidFill>
            <a:prstDash val="solid"/>
            <a:miter/>
            <a:headEnd type="none" w="med" len="med"/>
            <a:tailEnd type="none" w="med" len="med"/>
          </a:ln>
        </p:spPr>
      </p:cxnSp>
      <p:cxnSp>
        <p:nvCxnSpPr>
          <p:cNvPr id="13" name="Shape 646">
            <a:extLst>
              <a:ext uri="{FF2B5EF4-FFF2-40B4-BE49-F238E27FC236}">
                <a16:creationId xmlns:a16="http://schemas.microsoft.com/office/drawing/2014/main" id="{7D590180-33AF-4E1B-AA4B-FDB19D1B7711}"/>
              </a:ext>
            </a:extLst>
          </p:cNvPr>
          <p:cNvCxnSpPr/>
          <p:nvPr/>
        </p:nvCxnSpPr>
        <p:spPr>
          <a:xfrm>
            <a:off x="3500437" y="4713287"/>
            <a:ext cx="1857375" cy="1587"/>
          </a:xfrm>
          <a:prstGeom prst="straightConnector1">
            <a:avLst/>
          </a:prstGeom>
          <a:noFill/>
          <a:ln w="25400" cap="flat" cmpd="sng">
            <a:solidFill>
              <a:schemeClr val="lt1"/>
            </a:solidFill>
            <a:prstDash val="solid"/>
            <a:miter/>
            <a:headEnd type="none" w="med" len="med"/>
            <a:tailEnd type="none" w="med" len="med"/>
          </a:ln>
        </p:spPr>
      </p:cxnSp>
      <p:grpSp>
        <p:nvGrpSpPr>
          <p:cNvPr id="14" name="Shape 647">
            <a:extLst>
              <a:ext uri="{FF2B5EF4-FFF2-40B4-BE49-F238E27FC236}">
                <a16:creationId xmlns:a16="http://schemas.microsoft.com/office/drawing/2014/main" id="{56EB743C-94FD-4FF9-85DA-93EE2BA8EEA5}"/>
              </a:ext>
            </a:extLst>
          </p:cNvPr>
          <p:cNvGrpSpPr/>
          <p:nvPr/>
        </p:nvGrpSpPr>
        <p:grpSpPr>
          <a:xfrm>
            <a:off x="1071562" y="1428749"/>
            <a:ext cx="6510338" cy="3821112"/>
            <a:chOff x="0" y="0"/>
            <a:chExt cx="2147483647" cy="2147483647"/>
          </a:xfrm>
        </p:grpSpPr>
        <p:grpSp>
          <p:nvGrpSpPr>
            <p:cNvPr id="15" name="Shape 648">
              <a:extLst>
                <a:ext uri="{FF2B5EF4-FFF2-40B4-BE49-F238E27FC236}">
                  <a16:creationId xmlns:a16="http://schemas.microsoft.com/office/drawing/2014/main" id="{B3EBDA2A-1BB6-42CB-9A48-958DEC555B24}"/>
                </a:ext>
              </a:extLst>
            </p:cNvPr>
            <p:cNvGrpSpPr/>
            <p:nvPr/>
          </p:nvGrpSpPr>
          <p:grpSpPr>
            <a:xfrm>
              <a:off x="405161658" y="90764085"/>
              <a:ext cx="1742321988" cy="503425543"/>
              <a:chOff x="0" y="0"/>
              <a:chExt cx="2147483647" cy="2147483647"/>
            </a:xfrm>
          </p:grpSpPr>
          <p:cxnSp>
            <p:nvCxnSpPr>
              <p:cNvPr id="19" name="Shape 649">
                <a:extLst>
                  <a:ext uri="{FF2B5EF4-FFF2-40B4-BE49-F238E27FC236}">
                    <a16:creationId xmlns:a16="http://schemas.microsoft.com/office/drawing/2014/main" id="{65FD9CA0-D5A5-4200-9739-63638043C1F6}"/>
                  </a:ext>
                </a:extLst>
              </p:cNvPr>
              <p:cNvCxnSpPr/>
              <p:nvPr/>
            </p:nvCxnSpPr>
            <p:spPr>
              <a:xfrm>
                <a:off x="0" y="0"/>
                <a:ext cx="1392346661" cy="1565204085"/>
              </a:xfrm>
              <a:prstGeom prst="straightConnector1">
                <a:avLst/>
              </a:prstGeom>
              <a:noFill/>
              <a:ln w="25400" cap="flat" cmpd="sng">
                <a:solidFill>
                  <a:srgbClr val="FFFF00"/>
                </a:solidFill>
                <a:prstDash val="solid"/>
                <a:miter/>
                <a:headEnd type="none" w="med" len="med"/>
                <a:tailEnd type="none" w="med" len="med"/>
              </a:ln>
            </p:spPr>
          </p:cxnSp>
          <p:sp>
            <p:nvSpPr>
              <p:cNvPr id="20" name="Shape 650">
                <a:extLst>
                  <a:ext uri="{FF2B5EF4-FFF2-40B4-BE49-F238E27FC236}">
                    <a16:creationId xmlns:a16="http://schemas.microsoft.com/office/drawing/2014/main" id="{5B61A0C8-6D34-4BF0-9088-FC890677E8C2}"/>
                  </a:ext>
                </a:extLst>
              </p:cNvPr>
              <p:cNvSpPr/>
              <p:nvPr/>
            </p:nvSpPr>
            <p:spPr>
              <a:xfrm>
                <a:off x="1392346544" y="982910544"/>
                <a:ext cx="755137102" cy="1164573102"/>
              </a:xfrm>
              <a:prstGeom prst="roundRect">
                <a:avLst>
                  <a:gd name="adj" fmla="val 16667"/>
                </a:avLst>
              </a:prstGeom>
              <a:noFill/>
              <a:ln w="25400" cap="flat" cmpd="sng">
                <a:solidFill>
                  <a:srgbClr val="FFFF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sp>
            <p:nvSpPr>
              <p:cNvPr id="21" name="Shape 651">
                <a:extLst>
                  <a:ext uri="{FF2B5EF4-FFF2-40B4-BE49-F238E27FC236}">
                    <a16:creationId xmlns:a16="http://schemas.microsoft.com/office/drawing/2014/main" id="{58AF7EA5-6F84-4C5B-A4FD-F3C6315AC3A7}"/>
                  </a:ext>
                </a:extLst>
              </p:cNvPr>
              <p:cNvSpPr txBox="1"/>
              <p:nvPr/>
            </p:nvSpPr>
            <p:spPr>
              <a:xfrm>
                <a:off x="1392346544" y="1198850138"/>
                <a:ext cx="755137102" cy="81163771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00"/>
                  </a:buClr>
                  <a:buSzPct val="25000"/>
                  <a:buFont typeface="Century Gothic"/>
                  <a:buNone/>
                </a:pPr>
                <a:r>
                  <a:rPr lang="pt-BR" sz="1800" b="0" i="1" u="none">
                    <a:solidFill>
                      <a:srgbClr val="FFFF00"/>
                    </a:solidFill>
                    <a:latin typeface="Century Gothic"/>
                    <a:ea typeface="Century Gothic"/>
                    <a:cs typeface="Century Gothic"/>
                    <a:sym typeface="Century Gothic"/>
                  </a:rPr>
                  <a:t>Braços espirais</a:t>
                </a:r>
              </a:p>
            </p:txBody>
          </p:sp>
        </p:grpSp>
        <p:cxnSp>
          <p:nvCxnSpPr>
            <p:cNvPr id="16" name="Shape 652">
              <a:extLst>
                <a:ext uri="{FF2B5EF4-FFF2-40B4-BE49-F238E27FC236}">
                  <a16:creationId xmlns:a16="http://schemas.microsoft.com/office/drawing/2014/main" id="{655B7450-DA67-47A8-821B-0FACD2A1C899}"/>
                </a:ext>
              </a:extLst>
            </p:cNvPr>
            <p:cNvCxnSpPr/>
            <p:nvPr/>
          </p:nvCxnSpPr>
          <p:spPr>
            <a:xfrm rot="10800000" flipH="1">
              <a:off x="518413836" y="466941259"/>
              <a:ext cx="1016402920" cy="1420042967"/>
            </a:xfrm>
            <a:prstGeom prst="straightConnector1">
              <a:avLst/>
            </a:prstGeom>
            <a:noFill/>
            <a:ln w="25400" cap="flat" cmpd="sng">
              <a:solidFill>
                <a:srgbClr val="FFFF00"/>
              </a:solidFill>
              <a:prstDash val="solid"/>
              <a:miter/>
              <a:headEnd type="none" w="med" len="med"/>
              <a:tailEnd type="none" w="med" len="med"/>
            </a:ln>
          </p:spPr>
        </p:cxnSp>
        <p:sp>
          <p:nvSpPr>
            <p:cNvPr id="17" name="Shape 653">
              <a:extLst>
                <a:ext uri="{FF2B5EF4-FFF2-40B4-BE49-F238E27FC236}">
                  <a16:creationId xmlns:a16="http://schemas.microsoft.com/office/drawing/2014/main" id="{C42C5A20-2982-4B41-ACE2-FEB4BF7D4429}"/>
                </a:ext>
              </a:extLst>
            </p:cNvPr>
            <p:cNvSpPr/>
            <p:nvPr/>
          </p:nvSpPr>
          <p:spPr>
            <a:xfrm>
              <a:off x="337572826" y="586613114"/>
              <a:ext cx="1053420428" cy="1560870532"/>
            </a:xfrm>
            <a:custGeom>
              <a:avLst/>
              <a:gdLst/>
              <a:ahLst/>
              <a:cxnLst/>
              <a:rect l="0" t="0" r="0" b="0"/>
              <a:pathLst>
                <a:path w="120000" h="120000" extrusionOk="0">
                  <a:moveTo>
                    <a:pt x="69487" y="20540"/>
                  </a:moveTo>
                  <a:cubicBezTo>
                    <a:pt x="65769" y="14643"/>
                    <a:pt x="62051" y="8746"/>
                    <a:pt x="55641" y="5798"/>
                  </a:cubicBezTo>
                  <a:cubicBezTo>
                    <a:pt x="49230" y="2850"/>
                    <a:pt x="38632" y="0"/>
                    <a:pt x="31025" y="2850"/>
                  </a:cubicBezTo>
                  <a:cubicBezTo>
                    <a:pt x="23418" y="5700"/>
                    <a:pt x="14871" y="13267"/>
                    <a:pt x="9999" y="22899"/>
                  </a:cubicBezTo>
                  <a:cubicBezTo>
                    <a:pt x="5128" y="32530"/>
                    <a:pt x="0" y="47862"/>
                    <a:pt x="1794" y="60638"/>
                  </a:cubicBezTo>
                  <a:cubicBezTo>
                    <a:pt x="3589" y="73415"/>
                    <a:pt x="13333" y="90122"/>
                    <a:pt x="20769" y="99557"/>
                  </a:cubicBezTo>
                  <a:cubicBezTo>
                    <a:pt x="28205" y="108992"/>
                    <a:pt x="34871" y="114496"/>
                    <a:pt x="46410" y="117248"/>
                  </a:cubicBezTo>
                  <a:cubicBezTo>
                    <a:pt x="57948" y="120000"/>
                    <a:pt x="78461" y="119017"/>
                    <a:pt x="89999" y="116068"/>
                  </a:cubicBezTo>
                  <a:cubicBezTo>
                    <a:pt x="101538" y="113120"/>
                    <a:pt x="111282" y="102407"/>
                    <a:pt x="115641" y="99557"/>
                  </a:cubicBezTo>
                  <a:cubicBezTo>
                    <a:pt x="120000" y="96707"/>
                    <a:pt x="118076" y="97837"/>
                    <a:pt x="116153" y="98968"/>
                  </a:cubicBezTo>
                </a:path>
              </a:pathLst>
            </a:custGeom>
            <a:noFill/>
            <a:ln w="254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sp>
          <p:nvSpPr>
            <p:cNvPr id="18" name="Shape 654">
              <a:extLst>
                <a:ext uri="{FF2B5EF4-FFF2-40B4-BE49-F238E27FC236}">
                  <a16:creationId xmlns:a16="http://schemas.microsoft.com/office/drawing/2014/main" id="{AE42B074-3064-45F4-A24B-E949FC535E4D}"/>
                </a:ext>
              </a:extLst>
            </p:cNvPr>
            <p:cNvSpPr/>
            <p:nvPr/>
          </p:nvSpPr>
          <p:spPr>
            <a:xfrm>
              <a:off x="0" y="0"/>
              <a:ext cx="1231991704" cy="1603056391"/>
            </a:xfrm>
            <a:custGeom>
              <a:avLst/>
              <a:gdLst/>
              <a:ahLst/>
              <a:cxnLst/>
              <a:rect l="0" t="0" r="0" b="0"/>
              <a:pathLst>
                <a:path w="120000" h="120000" extrusionOk="0">
                  <a:moveTo>
                    <a:pt x="59196" y="104976"/>
                  </a:moveTo>
                  <a:cubicBezTo>
                    <a:pt x="60365" y="107320"/>
                    <a:pt x="61534" y="109665"/>
                    <a:pt x="64019" y="111866"/>
                  </a:cubicBezTo>
                  <a:cubicBezTo>
                    <a:pt x="66504" y="114066"/>
                    <a:pt x="69500" y="117129"/>
                    <a:pt x="74104" y="118181"/>
                  </a:cubicBezTo>
                  <a:cubicBezTo>
                    <a:pt x="78708" y="119234"/>
                    <a:pt x="86382" y="120000"/>
                    <a:pt x="91644" y="118181"/>
                  </a:cubicBezTo>
                  <a:cubicBezTo>
                    <a:pt x="96906" y="116363"/>
                    <a:pt x="101291" y="112344"/>
                    <a:pt x="105676" y="107272"/>
                  </a:cubicBezTo>
                  <a:cubicBezTo>
                    <a:pt x="110060" y="102200"/>
                    <a:pt x="115907" y="95789"/>
                    <a:pt x="117953" y="87751"/>
                  </a:cubicBezTo>
                  <a:cubicBezTo>
                    <a:pt x="120000" y="79712"/>
                    <a:pt x="118611" y="66124"/>
                    <a:pt x="117953" y="59043"/>
                  </a:cubicBezTo>
                  <a:cubicBezTo>
                    <a:pt x="117296" y="51961"/>
                    <a:pt x="116199" y="51196"/>
                    <a:pt x="114007" y="45263"/>
                  </a:cubicBezTo>
                  <a:cubicBezTo>
                    <a:pt x="111814" y="39330"/>
                    <a:pt x="110499" y="30526"/>
                    <a:pt x="104799" y="23444"/>
                  </a:cubicBezTo>
                  <a:cubicBezTo>
                    <a:pt x="99098" y="16363"/>
                    <a:pt x="90694" y="5550"/>
                    <a:pt x="79805" y="2775"/>
                  </a:cubicBezTo>
                  <a:cubicBezTo>
                    <a:pt x="68915" y="0"/>
                    <a:pt x="51084" y="1244"/>
                    <a:pt x="39464" y="6794"/>
                  </a:cubicBezTo>
                  <a:cubicBezTo>
                    <a:pt x="27844" y="12344"/>
                    <a:pt x="16662" y="27846"/>
                    <a:pt x="10085" y="36076"/>
                  </a:cubicBezTo>
                  <a:cubicBezTo>
                    <a:pt x="3507" y="44306"/>
                    <a:pt x="1753" y="50239"/>
                    <a:pt x="0" y="56172"/>
                  </a:cubicBezTo>
                </a:path>
              </a:pathLst>
            </a:custGeom>
            <a:noFill/>
            <a:ln w="254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grpSp>
    </p:spTree>
    <p:extLst>
      <p:ext uri="{BB962C8B-B14F-4D97-AF65-F5344CB8AC3E}">
        <p14:creationId xmlns:p14="http://schemas.microsoft.com/office/powerpoint/2010/main" val="18308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1DD9DB1-E20B-4550-8EE7-D8BD47E4B26B}"/>
              </a:ext>
            </a:extLst>
          </p:cNvPr>
          <p:cNvSpPr>
            <a:spLocks noGrp="1"/>
          </p:cNvSpPr>
          <p:nvPr>
            <p:ph type="title"/>
          </p:nvPr>
        </p:nvSpPr>
        <p:spPr>
          <a:xfrm>
            <a:off x="628650" y="755722"/>
            <a:ext cx="7886700" cy="478996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O </a:t>
            </a:r>
            <a:b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b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centro </a:t>
            </a:r>
            <a:b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b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da</a:t>
            </a:r>
            <a:b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b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 Galáxia</a:t>
            </a:r>
          </a:p>
        </p:txBody>
      </p:sp>
    </p:spTree>
    <p:extLst>
      <p:ext uri="{BB962C8B-B14F-4D97-AF65-F5344CB8AC3E}">
        <p14:creationId xmlns:p14="http://schemas.microsoft.com/office/powerpoint/2010/main" val="41386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FD0BA4B-2E97-4D00-A623-0D38F8A1E7C1}"/>
              </a:ext>
            </a:extLst>
          </p:cNvPr>
          <p:cNvPicPr>
            <a:picLocks noChangeAspect="1"/>
          </p:cNvPicPr>
          <p:nvPr/>
        </p:nvPicPr>
        <p:blipFill>
          <a:blip r:embed="rId3"/>
          <a:stretch>
            <a:fillRect/>
          </a:stretch>
        </p:blipFill>
        <p:spPr>
          <a:xfrm>
            <a:off x="27751" y="907366"/>
            <a:ext cx="9088498" cy="5950634"/>
          </a:xfrm>
          <a:prstGeom prst="rect">
            <a:avLst/>
          </a:prstGeom>
        </p:spPr>
      </p:pic>
    </p:spTree>
    <p:extLst>
      <p:ext uri="{BB962C8B-B14F-4D97-AF65-F5344CB8AC3E}">
        <p14:creationId xmlns:p14="http://schemas.microsoft.com/office/powerpoint/2010/main" val="22100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ntro">
            <a:extLst>
              <a:ext uri="{FF2B5EF4-FFF2-40B4-BE49-F238E27FC236}">
                <a16:creationId xmlns:a16="http://schemas.microsoft.com/office/drawing/2014/main" id="{457185DF-1328-4BD5-A45F-39AC81763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9" y="435071"/>
            <a:ext cx="3444767" cy="5713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roIR">
            <a:extLst>
              <a:ext uri="{FF2B5EF4-FFF2-40B4-BE49-F238E27FC236}">
                <a16:creationId xmlns:a16="http://schemas.microsoft.com/office/drawing/2014/main" id="{CD83519C-4EFB-4156-B13A-2697A8363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735894"/>
            <a:ext cx="4041913" cy="304490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2232D59-7954-44B8-8102-0B60808AB9C4}"/>
              </a:ext>
            </a:extLst>
          </p:cNvPr>
          <p:cNvSpPr txBox="1"/>
          <p:nvPr/>
        </p:nvSpPr>
        <p:spPr>
          <a:xfrm>
            <a:off x="336304" y="6149008"/>
            <a:ext cx="3737113" cy="400110"/>
          </a:xfrm>
          <a:prstGeom prst="rect">
            <a:avLst/>
          </a:prstGeom>
          <a:noFill/>
        </p:spPr>
        <p:txBody>
          <a:bodyPr wrap="square" rtlCol="0">
            <a:spAutoFit/>
          </a:bodyPr>
          <a:lstStyle/>
          <a:p>
            <a:pPr algn="ctr"/>
            <a:r>
              <a:rPr lang="pt-BR" sz="2000" dirty="0"/>
              <a:t>Luz visível</a:t>
            </a:r>
          </a:p>
        </p:txBody>
      </p:sp>
      <p:sp>
        <p:nvSpPr>
          <p:cNvPr id="6" name="CaixaDeTexto 5">
            <a:extLst>
              <a:ext uri="{FF2B5EF4-FFF2-40B4-BE49-F238E27FC236}">
                <a16:creationId xmlns:a16="http://schemas.microsoft.com/office/drawing/2014/main" id="{5A1B3E53-F15D-4896-8720-2FF59967E692}"/>
              </a:ext>
            </a:extLst>
          </p:cNvPr>
          <p:cNvSpPr txBox="1"/>
          <p:nvPr/>
        </p:nvSpPr>
        <p:spPr>
          <a:xfrm>
            <a:off x="4778238" y="4780801"/>
            <a:ext cx="3737113" cy="707886"/>
          </a:xfrm>
          <a:prstGeom prst="rect">
            <a:avLst/>
          </a:prstGeom>
          <a:noFill/>
        </p:spPr>
        <p:txBody>
          <a:bodyPr wrap="square" rtlCol="0">
            <a:spAutoFit/>
          </a:bodyPr>
          <a:lstStyle/>
          <a:p>
            <a:pPr algn="ctr"/>
            <a:r>
              <a:rPr lang="pt-BR" sz="2000" dirty="0"/>
              <a:t>Infravermelho</a:t>
            </a:r>
          </a:p>
          <a:p>
            <a:pPr algn="ctr"/>
            <a:r>
              <a:rPr lang="pt-BR" sz="2000" dirty="0"/>
              <a:t>Poeira em vermelho</a:t>
            </a:r>
          </a:p>
        </p:txBody>
      </p:sp>
    </p:spTree>
    <p:extLst>
      <p:ext uri="{BB962C8B-B14F-4D97-AF65-F5344CB8AC3E}">
        <p14:creationId xmlns:p14="http://schemas.microsoft.com/office/powerpoint/2010/main" val="31321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7D2CA79-4F30-4E50-805C-31B2ED9D9DC0}"/>
              </a:ext>
            </a:extLst>
          </p:cNvPr>
          <p:cNvPicPr>
            <a:picLocks noChangeAspect="1"/>
          </p:cNvPicPr>
          <p:nvPr/>
        </p:nvPicPr>
        <p:blipFill rotWithShape="1">
          <a:blip r:embed="rId3"/>
          <a:srcRect l="16232" t="4180" r="17101" b="5340"/>
          <a:stretch/>
        </p:blipFill>
        <p:spPr>
          <a:xfrm>
            <a:off x="0" y="0"/>
            <a:ext cx="9144000" cy="6977270"/>
          </a:xfrm>
          <a:prstGeom prst="rect">
            <a:avLst/>
          </a:prstGeom>
        </p:spPr>
      </p:pic>
    </p:spTree>
    <p:extLst>
      <p:ext uri="{BB962C8B-B14F-4D97-AF65-F5344CB8AC3E}">
        <p14:creationId xmlns:p14="http://schemas.microsoft.com/office/powerpoint/2010/main" val="30031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m para sagittarius a">
            <a:extLst>
              <a:ext uri="{FF2B5EF4-FFF2-40B4-BE49-F238E27FC236}">
                <a16:creationId xmlns:a16="http://schemas.microsoft.com/office/drawing/2014/main" id="{208D58A4-C621-4975-B69F-B30F9045A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03" t="5258" r="2643" b="8428"/>
          <a:stretch/>
        </p:blipFill>
        <p:spPr bwMode="auto">
          <a:xfrm>
            <a:off x="0" y="1033669"/>
            <a:ext cx="9144000" cy="432447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4C362D3-2912-489A-A6D3-B132D3C36EFF}"/>
              </a:ext>
            </a:extLst>
          </p:cNvPr>
          <p:cNvSpPr txBox="1"/>
          <p:nvPr/>
        </p:nvSpPr>
        <p:spPr>
          <a:xfrm>
            <a:off x="4778238" y="5470388"/>
            <a:ext cx="3737113" cy="400110"/>
          </a:xfrm>
          <a:prstGeom prst="rect">
            <a:avLst/>
          </a:prstGeom>
          <a:noFill/>
        </p:spPr>
        <p:txBody>
          <a:bodyPr wrap="square" rtlCol="0">
            <a:spAutoFit/>
          </a:bodyPr>
          <a:lstStyle/>
          <a:p>
            <a:pPr algn="ctr"/>
            <a:r>
              <a:rPr lang="pt-BR" sz="2000" dirty="0"/>
              <a:t>Alta taxa de formação estrelar</a:t>
            </a:r>
          </a:p>
        </p:txBody>
      </p:sp>
    </p:spTree>
    <p:extLst>
      <p:ext uri="{BB962C8B-B14F-4D97-AF65-F5344CB8AC3E}">
        <p14:creationId xmlns:p14="http://schemas.microsoft.com/office/powerpoint/2010/main" val="573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A213-0BC2-4C31-A254-173BBE234A02}"/>
              </a:ext>
            </a:extLst>
          </p:cNvPr>
          <p:cNvSpPr txBox="1">
            <a:spLocks/>
          </p:cNvSpPr>
          <p:nvPr/>
        </p:nvSpPr>
        <p:spPr>
          <a:xfrm>
            <a:off x="0" y="0"/>
            <a:ext cx="9144000" cy="68580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endParaRPr>
          </a:p>
          <a:p>
            <a:pPr algn="ct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Como </a:t>
            </a:r>
          </a:p>
          <a:p>
            <a:pPr algn="ct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estudamos </a:t>
            </a:r>
          </a:p>
          <a:p>
            <a:pPr algn="ct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o centro </a:t>
            </a:r>
          </a:p>
          <a:p>
            <a:pPr algn="ctr"/>
            <a:r>
              <a:rPr lang="pt-BR"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da Galáxia ?</a:t>
            </a:r>
          </a:p>
        </p:txBody>
      </p:sp>
    </p:spTree>
    <p:extLst>
      <p:ext uri="{BB962C8B-B14F-4D97-AF65-F5344CB8AC3E}">
        <p14:creationId xmlns:p14="http://schemas.microsoft.com/office/powerpoint/2010/main" val="191860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6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sultado de imagem para espectro eletromagnÃ©tico">
            <a:extLst>
              <a:ext uri="{FF2B5EF4-FFF2-40B4-BE49-F238E27FC236}">
                <a16:creationId xmlns:a16="http://schemas.microsoft.com/office/drawing/2014/main" id="{71D095AE-EDA5-4600-AA24-38C20AA1F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0ACC8-101A-436B-A0C7-8EE527CF4117}"/>
              </a:ext>
            </a:extLst>
          </p:cNvPr>
          <p:cNvSpPr txBox="1">
            <a:spLocks/>
          </p:cNvSpPr>
          <p:nvPr/>
        </p:nvSpPr>
        <p:spPr>
          <a:xfrm>
            <a:off x="628650" y="137954"/>
            <a:ext cx="7886700"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Radioastronomia</a:t>
            </a:r>
          </a:p>
        </p:txBody>
      </p:sp>
      <p:pic>
        <p:nvPicPr>
          <p:cNvPr id="2054" name="Picture 6" descr="https://upload.wikimedia.org/wikipedia/commons/thumb/5/52/Mount_Pleasant_Radio_Telescope.jpg/800px-Mount_Pleasant_Radio_Telescope.jpg">
            <a:extLst>
              <a:ext uri="{FF2B5EF4-FFF2-40B4-BE49-F238E27FC236}">
                <a16:creationId xmlns:a16="http://schemas.microsoft.com/office/drawing/2014/main" id="{86B1F6A5-728D-465B-B39A-B27CE963D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85" y="976992"/>
            <a:ext cx="6455229" cy="429272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92EBC2B-DBC7-4774-9C01-2A9425763F58}"/>
              </a:ext>
            </a:extLst>
          </p:cNvPr>
          <p:cNvSpPr/>
          <p:nvPr/>
        </p:nvSpPr>
        <p:spPr>
          <a:xfrm>
            <a:off x="1094014" y="5269719"/>
            <a:ext cx="6705600" cy="1384995"/>
          </a:xfrm>
          <a:prstGeom prst="rect">
            <a:avLst/>
          </a:prstGeom>
        </p:spPr>
        <p:txBody>
          <a:bodyPr wrap="square">
            <a:spAutoFit/>
          </a:bodyPr>
          <a:lstStyle/>
          <a:p>
            <a:pPr algn="ctr"/>
            <a:r>
              <a:rPr lang="pt-BR" sz="2800" dirty="0"/>
              <a:t>O radiotelescópio de 26 metros no Observatório </a:t>
            </a:r>
            <a:r>
              <a:rPr lang="pt-BR" sz="2800" dirty="0" err="1"/>
              <a:t>Mount</a:t>
            </a:r>
            <a:r>
              <a:rPr lang="pt-BR" sz="2800" dirty="0"/>
              <a:t> </a:t>
            </a:r>
            <a:r>
              <a:rPr lang="pt-BR" sz="2800" dirty="0" err="1"/>
              <a:t>Pleasant</a:t>
            </a:r>
            <a:r>
              <a:rPr lang="pt-BR" sz="2800" dirty="0"/>
              <a:t>, Tasmânia, Austrália.</a:t>
            </a:r>
          </a:p>
        </p:txBody>
      </p:sp>
    </p:spTree>
    <p:extLst>
      <p:ext uri="{BB962C8B-B14F-4D97-AF65-F5344CB8AC3E}">
        <p14:creationId xmlns:p14="http://schemas.microsoft.com/office/powerpoint/2010/main" val="23039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os maiores radiotelescÃ³pios do mundo">
            <a:extLst>
              <a:ext uri="{FF2B5EF4-FFF2-40B4-BE49-F238E27FC236}">
                <a16:creationId xmlns:a16="http://schemas.microsoft.com/office/drawing/2014/main" id="{0A2AC0AA-4902-40CC-B0E6-9200C0FFC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10" t="3967" r="6957" b="4511"/>
          <a:stretch/>
        </p:blipFill>
        <p:spPr bwMode="auto">
          <a:xfrm>
            <a:off x="762000" y="106017"/>
            <a:ext cx="7620000" cy="557916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D27BE3E-850D-423C-A5AF-F4897EA69F7B}"/>
              </a:ext>
            </a:extLst>
          </p:cNvPr>
          <p:cNvSpPr/>
          <p:nvPr/>
        </p:nvSpPr>
        <p:spPr>
          <a:xfrm>
            <a:off x="828260" y="5849037"/>
            <a:ext cx="7480852" cy="830997"/>
          </a:xfrm>
          <a:prstGeom prst="rect">
            <a:avLst/>
          </a:prstGeom>
        </p:spPr>
        <p:txBody>
          <a:bodyPr wrap="square">
            <a:spAutoFit/>
          </a:bodyPr>
          <a:lstStyle/>
          <a:p>
            <a:pPr algn="ctr"/>
            <a:r>
              <a:rPr lang="pt-BR" sz="2400" dirty="0"/>
              <a:t>Radiotelescópio chinês tem </a:t>
            </a:r>
            <a:r>
              <a:rPr lang="pt-BR" sz="2400" dirty="0" err="1"/>
              <a:t>bácia</a:t>
            </a:r>
            <a:r>
              <a:rPr lang="pt-BR" sz="2400" dirty="0"/>
              <a:t> de 500 metros de diâmetro</a:t>
            </a:r>
          </a:p>
        </p:txBody>
      </p:sp>
    </p:spTree>
    <p:extLst>
      <p:ext uri="{BB962C8B-B14F-4D97-AF65-F5344CB8AC3E}">
        <p14:creationId xmlns:p14="http://schemas.microsoft.com/office/powerpoint/2010/main" val="27374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EE4650-DAA3-4030-9ED6-0AFC78332377}"/>
              </a:ext>
            </a:extLst>
          </p:cNvPr>
          <p:cNvSpPr>
            <a:spLocks noGrp="1"/>
          </p:cNvSpPr>
          <p:nvPr>
            <p:ph type="title"/>
          </p:nvPr>
        </p:nvSpPr>
        <p:spPr>
          <a:xfrm>
            <a:off x="628650" y="7322"/>
            <a:ext cx="7886700"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Nossa Galáxia</a:t>
            </a:r>
          </a:p>
        </p:txBody>
      </p:sp>
      <p:pic>
        <p:nvPicPr>
          <p:cNvPr id="4" name="Shape 499" descr="http://www.capturingthenight.com/blog/wp-content/uploads/2013/02/slide61.jpg">
            <a:extLst>
              <a:ext uri="{FF2B5EF4-FFF2-40B4-BE49-F238E27FC236}">
                <a16:creationId xmlns:a16="http://schemas.microsoft.com/office/drawing/2014/main" id="{55FC0C43-52EC-45FC-8B47-6C1FA6BEC058}"/>
              </a:ext>
            </a:extLst>
          </p:cNvPr>
          <p:cNvPicPr preferRelativeResize="0"/>
          <p:nvPr/>
        </p:nvPicPr>
        <p:blipFill rotWithShape="1">
          <a:blip r:embed="rId2">
            <a:alphaModFix/>
          </a:blip>
          <a:srcRect/>
          <a:stretch/>
        </p:blipFill>
        <p:spPr>
          <a:xfrm>
            <a:off x="41275" y="1166191"/>
            <a:ext cx="9067799" cy="5691808"/>
          </a:xfrm>
          <a:prstGeom prst="rect">
            <a:avLst/>
          </a:prstGeom>
          <a:noFill/>
          <a:ln>
            <a:noFill/>
          </a:ln>
        </p:spPr>
      </p:pic>
    </p:spTree>
    <p:extLst>
      <p:ext uri="{BB962C8B-B14F-4D97-AF65-F5344CB8AC3E}">
        <p14:creationId xmlns:p14="http://schemas.microsoft.com/office/powerpoint/2010/main" val="34392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RÃ¡dio ObservatÃ³rio de Itapetinga">
            <a:extLst>
              <a:ext uri="{FF2B5EF4-FFF2-40B4-BE49-F238E27FC236}">
                <a16:creationId xmlns:a16="http://schemas.microsoft.com/office/drawing/2014/main" id="{D642BFB8-1E7E-4B98-BAD9-14B9DF330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95" y="351064"/>
            <a:ext cx="7179809" cy="524438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E155E95-12AB-4243-8E25-9BCB0C1904D7}"/>
              </a:ext>
            </a:extLst>
          </p:cNvPr>
          <p:cNvSpPr/>
          <p:nvPr/>
        </p:nvSpPr>
        <p:spPr>
          <a:xfrm>
            <a:off x="2231166" y="5742606"/>
            <a:ext cx="4681666" cy="523220"/>
          </a:xfrm>
          <a:prstGeom prst="rect">
            <a:avLst/>
          </a:prstGeom>
        </p:spPr>
        <p:txBody>
          <a:bodyPr wrap="none">
            <a:spAutoFit/>
          </a:bodyPr>
          <a:lstStyle/>
          <a:p>
            <a:r>
              <a:rPr lang="pt-BR" sz="2800" dirty="0"/>
              <a:t>Radiobservatório do Itapetinga</a:t>
            </a:r>
          </a:p>
        </p:txBody>
      </p:sp>
    </p:spTree>
    <p:extLst>
      <p:ext uri="{BB962C8B-B14F-4D97-AF65-F5344CB8AC3E}">
        <p14:creationId xmlns:p14="http://schemas.microsoft.com/office/powerpoint/2010/main" val="23017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26039-D265-454B-95B9-213783E952B6}"/>
              </a:ext>
            </a:extLst>
          </p:cNvPr>
          <p:cNvSpPr txBox="1">
            <a:spLocks/>
          </p:cNvSpPr>
          <p:nvPr/>
        </p:nvSpPr>
        <p:spPr>
          <a:xfrm>
            <a:off x="212271" y="137954"/>
            <a:ext cx="8637816" cy="1325563"/>
          </a:xfrm>
          <a:prstGeom prst="rect">
            <a:avLst/>
          </a:prstGeom>
        </p:spPr>
        <p:txBody>
          <a:bodyPr>
            <a:normAutofit fontScale="92500" lnSpcReduction="10000"/>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Interferometria de longa base</a:t>
            </a:r>
          </a:p>
        </p:txBody>
      </p:sp>
      <p:pic>
        <p:nvPicPr>
          <p:cNvPr id="4098" name="Picture 2" descr="Resultado de imagem para interferometria de longa base">
            <a:extLst>
              <a:ext uri="{FF2B5EF4-FFF2-40B4-BE49-F238E27FC236}">
                <a16:creationId xmlns:a16="http://schemas.microsoft.com/office/drawing/2014/main" id="{0FB0B9CF-059E-456C-BBD5-67324B55A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310" y="1463517"/>
            <a:ext cx="6131380" cy="478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5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DFA5BE-EFE4-404F-B858-6251AD9D8D50}"/>
              </a:ext>
            </a:extLst>
          </p:cNvPr>
          <p:cNvSpPr txBox="1">
            <a:spLocks/>
          </p:cNvSpPr>
          <p:nvPr/>
        </p:nvSpPr>
        <p:spPr>
          <a:xfrm>
            <a:off x="212271" y="137954"/>
            <a:ext cx="8637816"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Sagittárius A*</a:t>
            </a:r>
          </a:p>
        </p:txBody>
      </p:sp>
      <p:pic>
        <p:nvPicPr>
          <p:cNvPr id="5122" name="Picture 2" descr="https://www.nasa.gov/sites/default/files/thumbnails/image/h-817-sgra_3paneld.jpg">
            <a:extLst>
              <a:ext uri="{FF2B5EF4-FFF2-40B4-BE49-F238E27FC236}">
                <a16:creationId xmlns:a16="http://schemas.microsoft.com/office/drawing/2014/main" id="{8485A3A5-A39A-494E-9637-F39D6608C3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40" t="40714" r="25662" b="9047"/>
          <a:stretch/>
        </p:blipFill>
        <p:spPr bwMode="auto">
          <a:xfrm>
            <a:off x="1722664" y="994238"/>
            <a:ext cx="5698672" cy="572580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CE02C09-F6F0-4760-8719-0640A7BCE659}"/>
              </a:ext>
            </a:extLst>
          </p:cNvPr>
          <p:cNvSpPr txBox="1"/>
          <p:nvPr/>
        </p:nvSpPr>
        <p:spPr>
          <a:xfrm>
            <a:off x="4098471" y="2792186"/>
            <a:ext cx="1012372" cy="461665"/>
          </a:xfrm>
          <a:prstGeom prst="rect">
            <a:avLst/>
          </a:prstGeom>
          <a:noFill/>
        </p:spPr>
        <p:txBody>
          <a:bodyPr wrap="square" rtlCol="0">
            <a:spAutoFit/>
          </a:bodyPr>
          <a:lstStyle/>
          <a:p>
            <a:pPr algn="ctr"/>
            <a:r>
              <a:rPr lang="pt-BR" sz="2400" b="1" dirty="0" err="1">
                <a:solidFill>
                  <a:srgbClr val="FFFF00"/>
                </a:solidFill>
              </a:rPr>
              <a:t>Sgr</a:t>
            </a:r>
            <a:r>
              <a:rPr lang="pt-BR" sz="2400" b="1" dirty="0">
                <a:solidFill>
                  <a:srgbClr val="FFFF00"/>
                </a:solidFill>
              </a:rPr>
              <a:t> A*</a:t>
            </a:r>
          </a:p>
        </p:txBody>
      </p:sp>
      <p:cxnSp>
        <p:nvCxnSpPr>
          <p:cNvPr id="5" name="Conector de Seta Reta 4">
            <a:extLst>
              <a:ext uri="{FF2B5EF4-FFF2-40B4-BE49-F238E27FC236}">
                <a16:creationId xmlns:a16="http://schemas.microsoft.com/office/drawing/2014/main" id="{739E2C78-7291-40B4-B332-24B5272CD08C}"/>
              </a:ext>
            </a:extLst>
          </p:cNvPr>
          <p:cNvCxnSpPr>
            <a:cxnSpLocks/>
          </p:cNvCxnSpPr>
          <p:nvPr/>
        </p:nvCxnSpPr>
        <p:spPr>
          <a:xfrm>
            <a:off x="4572000" y="3253851"/>
            <a:ext cx="0" cy="69766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3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69813-A4E8-4FE0-94F6-6FFB4D575D8F}"/>
              </a:ext>
            </a:extLst>
          </p:cNvPr>
          <p:cNvSpPr txBox="1">
            <a:spLocks/>
          </p:cNvSpPr>
          <p:nvPr/>
        </p:nvSpPr>
        <p:spPr>
          <a:xfrm>
            <a:off x="212271" y="137954"/>
            <a:ext cx="8637816" cy="5919946"/>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pt-BR"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Sagittárius A* </a:t>
            </a:r>
          </a:p>
          <a:p>
            <a:pPr algn="ctr">
              <a:lnSpc>
                <a:spcPct val="150000"/>
              </a:lnSpc>
            </a:pPr>
            <a:r>
              <a:rPr lang="pt-BR"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e seus </a:t>
            </a:r>
          </a:p>
          <a:p>
            <a:pPr algn="ctr">
              <a:lnSpc>
                <a:spcPct val="150000"/>
              </a:lnSpc>
            </a:pPr>
            <a:r>
              <a:rPr lang="pt-BR"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“filhotes”</a:t>
            </a:r>
          </a:p>
        </p:txBody>
      </p:sp>
    </p:spTree>
    <p:extLst>
      <p:ext uri="{BB962C8B-B14F-4D97-AF65-F5344CB8AC3E}">
        <p14:creationId xmlns:p14="http://schemas.microsoft.com/office/powerpoint/2010/main" val="12142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hypescience.com/wp-content/uploads/2018/04/buracos-negros-centro-via-lactea-838x503.jpg">
            <a:extLst>
              <a:ext uri="{FF2B5EF4-FFF2-40B4-BE49-F238E27FC236}">
                <a16:creationId xmlns:a16="http://schemas.microsoft.com/office/drawing/2014/main" id="{CB602097-EF27-4D37-A654-9BD868128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858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7C0EF8F-A04F-4898-B3E2-72C6695E7D1D}"/>
              </a:ext>
            </a:extLst>
          </p:cNvPr>
          <p:cNvSpPr/>
          <p:nvPr/>
        </p:nvSpPr>
        <p:spPr>
          <a:xfrm>
            <a:off x="440871" y="5685750"/>
            <a:ext cx="8262258" cy="830997"/>
          </a:xfrm>
          <a:prstGeom prst="rect">
            <a:avLst/>
          </a:prstGeom>
        </p:spPr>
        <p:txBody>
          <a:bodyPr wrap="square">
            <a:spAutoFit/>
          </a:bodyPr>
          <a:lstStyle/>
          <a:p>
            <a:pPr algn="ctr"/>
            <a:r>
              <a:rPr lang="pt-BR" sz="2400" dirty="0"/>
              <a:t>Ilustração artística dos doze sistemas de buracos negros detectados pela pesquisa</a:t>
            </a:r>
          </a:p>
        </p:txBody>
      </p:sp>
    </p:spTree>
    <p:extLst>
      <p:ext uri="{BB962C8B-B14F-4D97-AF65-F5344CB8AC3E}">
        <p14:creationId xmlns:p14="http://schemas.microsoft.com/office/powerpoint/2010/main" val="25064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E6D3F1C-1AD2-47C0-81DB-A22461C7C543}"/>
              </a:ext>
            </a:extLst>
          </p:cNvPr>
          <p:cNvSpPr/>
          <p:nvPr/>
        </p:nvSpPr>
        <p:spPr>
          <a:xfrm>
            <a:off x="1533379" y="5905890"/>
            <a:ext cx="6077241" cy="584775"/>
          </a:xfrm>
          <a:prstGeom prst="rect">
            <a:avLst/>
          </a:prstGeom>
        </p:spPr>
        <p:txBody>
          <a:bodyPr wrap="none">
            <a:spAutoFit/>
          </a:bodyPr>
          <a:lstStyle/>
          <a:p>
            <a:r>
              <a:rPr lang="pt-BR" sz="3200" dirty="0"/>
              <a:t>Telescópio do Horizonte de Eventos</a:t>
            </a:r>
          </a:p>
        </p:txBody>
      </p:sp>
      <p:pic>
        <p:nvPicPr>
          <p:cNvPr id="8194" name="Picture 2" descr="simulaÃ§Ã£o buraco negro">
            <a:extLst>
              <a:ext uri="{FF2B5EF4-FFF2-40B4-BE49-F238E27FC236}">
                <a16:creationId xmlns:a16="http://schemas.microsoft.com/office/drawing/2014/main" id="{598FBF9C-57E1-4D8C-BE37-4C8469C9D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20"/>
          <a:stretch/>
        </p:blipFill>
        <p:spPr bwMode="auto">
          <a:xfrm>
            <a:off x="571499" y="160905"/>
            <a:ext cx="8392887" cy="574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67C9BAA-16B5-4187-8A28-E4938515BF03}"/>
              </a:ext>
            </a:extLst>
          </p:cNvPr>
          <p:cNvPicPr>
            <a:picLocks noChangeAspect="1"/>
          </p:cNvPicPr>
          <p:nvPr/>
        </p:nvPicPr>
        <p:blipFill>
          <a:blip r:embed="rId2"/>
          <a:stretch>
            <a:fillRect/>
          </a:stretch>
        </p:blipFill>
        <p:spPr>
          <a:xfrm>
            <a:off x="142875" y="1909762"/>
            <a:ext cx="8858250" cy="3038475"/>
          </a:xfrm>
          <a:prstGeom prst="rect">
            <a:avLst/>
          </a:prstGeom>
        </p:spPr>
      </p:pic>
    </p:spTree>
    <p:extLst>
      <p:ext uri="{BB962C8B-B14F-4D97-AF65-F5344CB8AC3E}">
        <p14:creationId xmlns:p14="http://schemas.microsoft.com/office/powerpoint/2010/main" val="10959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4A3592B-CF69-456C-9738-3BDFFD80C490}"/>
              </a:ext>
            </a:extLst>
          </p:cNvPr>
          <p:cNvSpPr txBox="1">
            <a:spLocks/>
          </p:cNvSpPr>
          <p:nvPr/>
        </p:nvSpPr>
        <p:spPr>
          <a:xfrm>
            <a:off x="453473" y="2087217"/>
            <a:ext cx="8412232" cy="214022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13800" b="1" dirty="0">
                <a:ln/>
              </a:rPr>
              <a:t>Obrigado !</a:t>
            </a:r>
          </a:p>
        </p:txBody>
      </p:sp>
    </p:spTree>
    <p:extLst>
      <p:ext uri="{BB962C8B-B14F-4D97-AF65-F5344CB8AC3E}">
        <p14:creationId xmlns:p14="http://schemas.microsoft.com/office/powerpoint/2010/main" val="34040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B6E5BE-076D-4803-BF42-AF47D648793C}"/>
              </a:ext>
            </a:extLst>
          </p:cNvPr>
          <p:cNvSpPr>
            <a:spLocks noGrp="1"/>
          </p:cNvSpPr>
          <p:nvPr>
            <p:ph type="title"/>
          </p:nvPr>
        </p:nvSpPr>
        <p:spPr>
          <a:xfrm>
            <a:off x="628650" y="0"/>
            <a:ext cx="7886700" cy="681796"/>
          </a:xfrm>
        </p:spPr>
        <p:txBody>
          <a:bodyPr>
            <a:normAutofit fontScale="90000"/>
          </a:bodyPr>
          <a:lstStyle/>
          <a:p>
            <a:pPr algn="ctr"/>
            <a:r>
              <a:rPr lang="pt-BR" dirty="0"/>
              <a:t>Referências</a:t>
            </a:r>
          </a:p>
        </p:txBody>
      </p:sp>
      <p:sp>
        <p:nvSpPr>
          <p:cNvPr id="3" name="Espaço Reservado para Conteúdo 2">
            <a:extLst>
              <a:ext uri="{FF2B5EF4-FFF2-40B4-BE49-F238E27FC236}">
                <a16:creationId xmlns:a16="http://schemas.microsoft.com/office/drawing/2014/main" id="{452E11DF-B807-4F47-8AF4-873077AF426F}"/>
              </a:ext>
            </a:extLst>
          </p:cNvPr>
          <p:cNvSpPr>
            <a:spLocks noGrp="1"/>
          </p:cNvSpPr>
          <p:nvPr>
            <p:ph idx="1"/>
          </p:nvPr>
        </p:nvSpPr>
        <p:spPr>
          <a:xfrm>
            <a:off x="628650" y="834887"/>
            <a:ext cx="7886700" cy="5342076"/>
          </a:xfrm>
        </p:spPr>
        <p:txBody>
          <a:bodyPr>
            <a:normAutofit/>
          </a:bodyPr>
          <a:lstStyle/>
          <a:p>
            <a:pPr>
              <a:lnSpc>
                <a:spcPct val="150000"/>
              </a:lnSpc>
            </a:pPr>
            <a:r>
              <a:rPr lang="pt-BR" sz="2000" dirty="0">
                <a:hlinkClick r:id="rId3">
                  <a:extLst>
                    <a:ext uri="{A12FA001-AC4F-418D-AE19-62706E023703}">
                      <ahyp:hlinkClr xmlns:ahyp="http://schemas.microsoft.com/office/drawing/2018/hyperlinkcolor" xmlns="" val="tx"/>
                    </a:ext>
                  </a:extLst>
                </a:hlinkClick>
              </a:rPr>
              <a:t>https://www.megacurioso.com.br/astronomia/37834-voce-sabe-por-que-a-via-lactea-tem-esse-nome-.htm</a:t>
            </a:r>
            <a:endParaRPr lang="pt-BR" sz="2000" dirty="0"/>
          </a:p>
          <a:p>
            <a:pPr>
              <a:lnSpc>
                <a:spcPct val="150000"/>
              </a:lnSpc>
            </a:pPr>
            <a:r>
              <a:rPr lang="pt-BR" sz="2000" dirty="0">
                <a:hlinkClick r:id="rId4">
                  <a:extLst>
                    <a:ext uri="{A12FA001-AC4F-418D-AE19-62706E023703}">
                      <ahyp:hlinkClr xmlns:ahyp="http://schemas.microsoft.com/office/drawing/2018/hyperlinkcolor" xmlns="" val="tx"/>
                    </a:ext>
                  </a:extLst>
                </a:hlinkClick>
              </a:rPr>
              <a:t>http://www.bbc.com/portuguese/curiosidades-39038105</a:t>
            </a:r>
            <a:endParaRPr lang="pt-BR" sz="2000" dirty="0"/>
          </a:p>
          <a:p>
            <a:pPr>
              <a:lnSpc>
                <a:spcPct val="150000"/>
              </a:lnSpc>
            </a:pPr>
            <a:r>
              <a:rPr lang="pt-BR" sz="2000" dirty="0">
                <a:hlinkClick r:id="rId5">
                  <a:extLst>
                    <a:ext uri="{A12FA001-AC4F-418D-AE19-62706E023703}">
                      <ahyp:hlinkClr xmlns:ahyp="http://schemas.microsoft.com/office/drawing/2018/hyperlinkcolor" xmlns="" val="tx"/>
                    </a:ext>
                  </a:extLst>
                </a:hlinkClick>
              </a:rPr>
              <a:t>https://revistagalileu.globo.com/Ciencia/noticia/2018/01/primeira-imagem-de-um-buraco-negro-pode-ser-divulgada-em-2018.html</a:t>
            </a:r>
            <a:endParaRPr lang="pt-BR" sz="2000" dirty="0"/>
          </a:p>
          <a:p>
            <a:pPr>
              <a:lnSpc>
                <a:spcPct val="150000"/>
              </a:lnSpc>
            </a:pPr>
            <a:r>
              <a:rPr lang="pt-BR" sz="2000" dirty="0">
                <a:hlinkClick r:id="rId6">
                  <a:extLst>
                    <a:ext uri="{A12FA001-AC4F-418D-AE19-62706E023703}">
                      <ahyp:hlinkClr xmlns:ahyp="http://schemas.microsoft.com/office/drawing/2018/hyperlinkcolor" xmlns="" val="tx"/>
                    </a:ext>
                  </a:extLst>
                </a:hlinkClick>
              </a:rPr>
              <a:t>http://astro.if.ufrgs.br/vialac/centro.htm</a:t>
            </a:r>
            <a:endParaRPr lang="pt-BR" sz="2000" dirty="0"/>
          </a:p>
          <a:p>
            <a:pPr>
              <a:lnSpc>
                <a:spcPct val="150000"/>
              </a:lnSpc>
            </a:pPr>
            <a:r>
              <a:rPr lang="pt-BR" sz="2000" dirty="0"/>
              <a:t>Livro Astronomia e Astrofísica IAG – USP</a:t>
            </a:r>
          </a:p>
          <a:p>
            <a:pPr>
              <a:lnSpc>
                <a:spcPct val="150000"/>
              </a:lnSpc>
            </a:pPr>
            <a:r>
              <a:rPr lang="pt-BR" sz="2000" dirty="0"/>
              <a:t>Livro Astronomia e Astrofísica -Kepler de Souza Oliveira Filho (S.O. Kepler) e Maria de Fátima Oliveira Saraiva</a:t>
            </a:r>
          </a:p>
          <a:p>
            <a:pPr>
              <a:lnSpc>
                <a:spcPct val="150000"/>
              </a:lnSpc>
            </a:pPr>
            <a:endParaRPr lang="pt-BR" sz="2000" dirty="0"/>
          </a:p>
        </p:txBody>
      </p:sp>
    </p:spTree>
    <p:extLst>
      <p:ext uri="{BB962C8B-B14F-4D97-AF65-F5344CB8AC3E}">
        <p14:creationId xmlns:p14="http://schemas.microsoft.com/office/powerpoint/2010/main" val="387329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Shape 493" descr="C:\Documents and Settings\andre silva\Meus documentos\CONCURSO_CDCC\apresentações\Imagens\Estrut Galáxia\Via_lactea_ceu.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94" name="Shape 494"/>
          <p:cNvSpPr txBox="1"/>
          <p:nvPr/>
        </p:nvSpPr>
        <p:spPr>
          <a:xfrm>
            <a:off x="0" y="6581775"/>
            <a:ext cx="9144000" cy="27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DADEB"/>
              </a:buClr>
              <a:buSzPct val="25000"/>
              <a:buFont typeface="Century Gothic"/>
              <a:buNone/>
            </a:pPr>
            <a:r>
              <a:rPr lang="pt-BR" sz="1200" b="0" i="1" u="none">
                <a:solidFill>
                  <a:srgbClr val="ADADEB"/>
                </a:solidFill>
                <a:latin typeface="Century Gothic"/>
                <a:ea typeface="Century Gothic"/>
                <a:cs typeface="Century Gothic"/>
                <a:sym typeface="Century Gothic"/>
              </a:rPr>
              <a:t>Crédito da imagem: Alex Cherney, disponível em http://apod.nasa.gov/apod/ap100823.html </a:t>
            </a:r>
          </a:p>
        </p:txBody>
      </p:sp>
    </p:spTree>
    <p:extLst>
      <p:ext uri="{BB962C8B-B14F-4D97-AF65-F5344CB8AC3E}">
        <p14:creationId xmlns:p14="http://schemas.microsoft.com/office/powerpoint/2010/main" val="38659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5665327-D802-4EDC-BA04-DB604D34507B}"/>
              </a:ext>
            </a:extLst>
          </p:cNvPr>
          <p:cNvSpPr>
            <a:spLocks noGrp="1"/>
          </p:cNvSpPr>
          <p:nvPr>
            <p:ph type="title"/>
          </p:nvPr>
        </p:nvSpPr>
        <p:spPr>
          <a:xfrm>
            <a:off x="628650" y="7322"/>
            <a:ext cx="7886700"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“Ciclo de Leite”</a:t>
            </a:r>
          </a:p>
        </p:txBody>
      </p:sp>
      <p:pic>
        <p:nvPicPr>
          <p:cNvPr id="1026" name="Picture 2" descr="https://img.ibxk.com.br/2013/8/materias/1204280028184627.jpg?w=1040">
            <a:extLst>
              <a:ext uri="{FF2B5EF4-FFF2-40B4-BE49-F238E27FC236}">
                <a16:creationId xmlns:a16="http://schemas.microsoft.com/office/drawing/2014/main" id="{83FE672B-6086-4E57-A296-54B7978820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69129" y="1120851"/>
            <a:ext cx="5965340" cy="537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2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m para via lactea vista da terra">
            <a:extLst>
              <a:ext uri="{FF2B5EF4-FFF2-40B4-BE49-F238E27FC236}">
                <a16:creationId xmlns:a16="http://schemas.microsoft.com/office/drawing/2014/main" id="{726E9848-9746-45DB-AD9C-0B22D8F8C7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76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desenho galileu com luneta">
            <a:extLst>
              <a:ext uri="{FF2B5EF4-FFF2-40B4-BE49-F238E27FC236}">
                <a16:creationId xmlns:a16="http://schemas.microsoft.com/office/drawing/2014/main" id="{62698EFC-7198-4607-BB40-FF8388FB18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06" b="89844" l="9961" r="89844">
                        <a14:foregroundMark x1="41699" y1="7715" x2="41699" y2="7715"/>
                        <a14:foregroundMark x1="51367" y1="3906" x2="51367" y2="3906"/>
                        <a14:foregroundMark x1="47656" y1="56445" x2="47656" y2="56445"/>
                        <a14:foregroundMark x1="57910" y1="56250" x2="57910" y2="56250"/>
                        <a14:foregroundMark x1="59863" y1="53906" x2="59863" y2="53906"/>
                        <a14:foregroundMark x1="54785" y1="75781" x2="54785" y2="75781"/>
                        <a14:foregroundMark x1="51563" y1="76172" x2="51563" y2="76172"/>
                        <a14:foregroundMark x1="26855" y1="7520" x2="26855" y2="7520"/>
                        <a14:foregroundMark x1="24512" y1="10449" x2="24512" y2="10449"/>
                        <a14:foregroundMark x1="24121" y1="13867" x2="24121" y2="13867"/>
                        <a14:foregroundMark x1="72754" y1="6348" x2="72754" y2="6348"/>
                        <a14:foregroundMark x1="73926" y1="9668" x2="73926" y2="9668"/>
                        <a14:foregroundMark x1="75293" y1="13574" x2="75293" y2="13574"/>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00530" y="3001617"/>
            <a:ext cx="3654288" cy="3654288"/>
          </a:xfrm>
          <a:prstGeom prst="rect">
            <a:avLst/>
          </a:prstGeom>
          <a:noFill/>
          <a:extLst>
            <a:ext uri="{909E8E84-426E-40DD-AFC4-6F175D3DCCD1}">
              <a14:hiddenFill xmlns:a14="http://schemas.microsoft.com/office/drawing/2010/main">
                <a:solidFill>
                  <a:srgbClr val="FFFFFF"/>
                </a:solidFill>
              </a14:hiddenFill>
            </a:ext>
          </a:extLst>
        </p:spPr>
      </p:pic>
      <p:sp>
        <p:nvSpPr>
          <p:cNvPr id="3" name="Balão de Fala: Oval 2">
            <a:extLst>
              <a:ext uri="{FF2B5EF4-FFF2-40B4-BE49-F238E27FC236}">
                <a16:creationId xmlns:a16="http://schemas.microsoft.com/office/drawing/2014/main" id="{7BB27200-D783-40B4-AD85-9C83DAEA777F}"/>
              </a:ext>
            </a:extLst>
          </p:cNvPr>
          <p:cNvSpPr/>
          <p:nvPr/>
        </p:nvSpPr>
        <p:spPr>
          <a:xfrm>
            <a:off x="4253948" y="2226366"/>
            <a:ext cx="2451652" cy="1391478"/>
          </a:xfrm>
          <a:prstGeom prst="wedgeEllipseCallout">
            <a:avLst>
              <a:gd name="adj1" fmla="val 59915"/>
              <a:gd name="adj2" fmla="val 7027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764A4B8-4B38-44E2-A6F6-FF61EE6A2FF7}"/>
              </a:ext>
            </a:extLst>
          </p:cNvPr>
          <p:cNvSpPr txBox="1"/>
          <p:nvPr/>
        </p:nvSpPr>
        <p:spPr>
          <a:xfrm>
            <a:off x="4376531" y="2568162"/>
            <a:ext cx="2206486" cy="707886"/>
          </a:xfrm>
          <a:prstGeom prst="rect">
            <a:avLst/>
          </a:prstGeom>
          <a:noFill/>
        </p:spPr>
        <p:txBody>
          <a:bodyPr wrap="square" rtlCol="0">
            <a:spAutoFit/>
          </a:bodyPr>
          <a:lstStyle/>
          <a:p>
            <a:pPr algn="ctr"/>
            <a:r>
              <a:rPr lang="pt-BR" sz="2000" dirty="0"/>
              <a:t>É feita de Estrelas!</a:t>
            </a:r>
          </a:p>
          <a:p>
            <a:pPr algn="ctr"/>
            <a:r>
              <a:rPr lang="pt-BR" sz="2000" dirty="0"/>
              <a:t>Muitas estrelas!!!</a:t>
            </a:r>
          </a:p>
        </p:txBody>
      </p:sp>
    </p:spTree>
    <p:extLst>
      <p:ext uri="{BB962C8B-B14F-4D97-AF65-F5344CB8AC3E}">
        <p14:creationId xmlns:p14="http://schemas.microsoft.com/office/powerpoint/2010/main" val="175748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m para Herschel  via lactea">
            <a:extLst>
              <a:ext uri="{FF2B5EF4-FFF2-40B4-BE49-F238E27FC236}">
                <a16:creationId xmlns:a16="http://schemas.microsoft.com/office/drawing/2014/main" id="{AEC8BFDE-7FD9-4F1A-9CB1-E28D94426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26667" r="3233" b="29468"/>
          <a:stretch/>
        </p:blipFill>
        <p:spPr bwMode="auto">
          <a:xfrm>
            <a:off x="490329" y="3429000"/>
            <a:ext cx="8653671" cy="30082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m para william herschel">
            <a:extLst>
              <a:ext uri="{FF2B5EF4-FFF2-40B4-BE49-F238E27FC236}">
                <a16:creationId xmlns:a16="http://schemas.microsoft.com/office/drawing/2014/main" id="{A52F6A32-B749-42AC-86CF-13FA163B78B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8788" y="0"/>
            <a:ext cx="2803525" cy="3429971"/>
          </a:xfrm>
          <a:prstGeom prst="rect">
            <a:avLst/>
          </a:prstGeom>
          <a:noFill/>
          <a:extLst>
            <a:ext uri="{909E8E84-426E-40DD-AFC4-6F175D3DCCD1}">
              <a14:hiddenFill xmlns:a14="http://schemas.microsoft.com/office/drawing/2010/main">
                <a:solidFill>
                  <a:srgbClr val="FFFFFF"/>
                </a:solidFill>
              </a14:hiddenFill>
            </a:ext>
          </a:extLst>
        </p:spPr>
      </p:pic>
      <p:sp>
        <p:nvSpPr>
          <p:cNvPr id="17" name="Balão de Fala: Oval 16">
            <a:extLst>
              <a:ext uri="{FF2B5EF4-FFF2-40B4-BE49-F238E27FC236}">
                <a16:creationId xmlns:a16="http://schemas.microsoft.com/office/drawing/2014/main" id="{CA4B2850-E0DC-4187-829C-7FCD055DC2B6}"/>
              </a:ext>
            </a:extLst>
          </p:cNvPr>
          <p:cNvSpPr/>
          <p:nvPr/>
        </p:nvSpPr>
        <p:spPr>
          <a:xfrm>
            <a:off x="4002157" y="323022"/>
            <a:ext cx="2451652" cy="1391478"/>
          </a:xfrm>
          <a:prstGeom prst="wedgeEllipseCallout">
            <a:avLst>
              <a:gd name="adj1" fmla="val -67653"/>
              <a:gd name="adj2" fmla="val 3789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6925EBD6-62EE-4A79-844F-B9F5FE90A9C7}"/>
              </a:ext>
            </a:extLst>
          </p:cNvPr>
          <p:cNvSpPr txBox="1"/>
          <p:nvPr/>
        </p:nvSpPr>
        <p:spPr>
          <a:xfrm>
            <a:off x="4124740" y="664818"/>
            <a:ext cx="2206486" cy="707886"/>
          </a:xfrm>
          <a:prstGeom prst="rect">
            <a:avLst/>
          </a:prstGeom>
          <a:noFill/>
        </p:spPr>
        <p:txBody>
          <a:bodyPr wrap="square" rtlCol="0">
            <a:spAutoFit/>
          </a:bodyPr>
          <a:lstStyle/>
          <a:p>
            <a:pPr algn="ctr"/>
            <a:r>
              <a:rPr lang="pt-BR" sz="2000" dirty="0"/>
              <a:t>Estamos no centro da Galáxia !</a:t>
            </a:r>
          </a:p>
        </p:txBody>
      </p:sp>
      <p:sp>
        <p:nvSpPr>
          <p:cNvPr id="19" name="CaixaDeTexto 18">
            <a:extLst>
              <a:ext uri="{FF2B5EF4-FFF2-40B4-BE49-F238E27FC236}">
                <a16:creationId xmlns:a16="http://schemas.microsoft.com/office/drawing/2014/main" id="{34055368-46C9-40C9-8AFC-FB8B3E4F1BE4}"/>
              </a:ext>
            </a:extLst>
          </p:cNvPr>
          <p:cNvSpPr txBox="1"/>
          <p:nvPr/>
        </p:nvSpPr>
        <p:spPr>
          <a:xfrm>
            <a:off x="927307" y="3429000"/>
            <a:ext cx="2206486" cy="400110"/>
          </a:xfrm>
          <a:prstGeom prst="rect">
            <a:avLst/>
          </a:prstGeom>
          <a:noFill/>
        </p:spPr>
        <p:txBody>
          <a:bodyPr wrap="square" rtlCol="0">
            <a:spAutoFit/>
          </a:bodyPr>
          <a:lstStyle/>
          <a:p>
            <a:pPr algn="ctr"/>
            <a:r>
              <a:rPr lang="pt-BR" sz="2000" dirty="0"/>
              <a:t>Willian Herschel</a:t>
            </a:r>
          </a:p>
        </p:txBody>
      </p:sp>
      <p:cxnSp>
        <p:nvCxnSpPr>
          <p:cNvPr id="3" name="Conector de Seta Reta 2">
            <a:extLst>
              <a:ext uri="{FF2B5EF4-FFF2-40B4-BE49-F238E27FC236}">
                <a16:creationId xmlns:a16="http://schemas.microsoft.com/office/drawing/2014/main" id="{16294F3F-EE32-4BC9-95B8-57BB94F96654}"/>
              </a:ext>
            </a:extLst>
          </p:cNvPr>
          <p:cNvCxnSpPr/>
          <p:nvPr/>
        </p:nvCxnSpPr>
        <p:spPr>
          <a:xfrm flipV="1">
            <a:off x="4267200" y="3140765"/>
            <a:ext cx="1431235" cy="190831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65E8CCDB-F9EC-444C-ADCF-717AC631773A}"/>
              </a:ext>
            </a:extLst>
          </p:cNvPr>
          <p:cNvSpPr/>
          <p:nvPr/>
        </p:nvSpPr>
        <p:spPr>
          <a:xfrm>
            <a:off x="4177200" y="4959078"/>
            <a:ext cx="180000" cy="180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FF00"/>
              </a:solidFill>
            </a:endParaRPr>
          </a:p>
        </p:txBody>
      </p:sp>
      <p:sp>
        <p:nvSpPr>
          <p:cNvPr id="23" name="CaixaDeTexto 22">
            <a:extLst>
              <a:ext uri="{FF2B5EF4-FFF2-40B4-BE49-F238E27FC236}">
                <a16:creationId xmlns:a16="http://schemas.microsoft.com/office/drawing/2014/main" id="{A66E8265-D37A-4659-A536-5165102C68DF}"/>
              </a:ext>
            </a:extLst>
          </p:cNvPr>
          <p:cNvSpPr txBox="1"/>
          <p:nvPr/>
        </p:nvSpPr>
        <p:spPr>
          <a:xfrm>
            <a:off x="5191539" y="2706429"/>
            <a:ext cx="1593573" cy="400110"/>
          </a:xfrm>
          <a:prstGeom prst="rect">
            <a:avLst/>
          </a:prstGeom>
          <a:noFill/>
        </p:spPr>
        <p:txBody>
          <a:bodyPr wrap="square" rtlCol="0">
            <a:spAutoFit/>
          </a:bodyPr>
          <a:lstStyle/>
          <a:p>
            <a:pPr algn="ctr"/>
            <a:r>
              <a:rPr lang="pt-BR" sz="2000" dirty="0"/>
              <a:t>Sistema Solar</a:t>
            </a:r>
          </a:p>
        </p:txBody>
      </p:sp>
    </p:spTree>
    <p:extLst>
      <p:ext uri="{BB962C8B-B14F-4D97-AF65-F5344CB8AC3E}">
        <p14:creationId xmlns:p14="http://schemas.microsoft.com/office/powerpoint/2010/main" val="39363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D0D2240-714F-408A-AB17-676F38878F54}"/>
              </a:ext>
            </a:extLst>
          </p:cNvPr>
          <p:cNvSpPr>
            <a:spLocks noGrp="1"/>
          </p:cNvSpPr>
          <p:nvPr>
            <p:ph type="title"/>
          </p:nvPr>
        </p:nvSpPr>
        <p:spPr>
          <a:xfrm>
            <a:off x="628650" y="7322"/>
            <a:ext cx="7886700"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O mapa da Galáxia</a:t>
            </a:r>
          </a:p>
        </p:txBody>
      </p:sp>
      <p:pic>
        <p:nvPicPr>
          <p:cNvPr id="5122" name="Picture 2" descr="Resultado de imagem para harlow shapley">
            <a:extLst>
              <a:ext uri="{FF2B5EF4-FFF2-40B4-BE49-F238E27FC236}">
                <a16:creationId xmlns:a16="http://schemas.microsoft.com/office/drawing/2014/main" id="{DE17F4CF-9F59-4A37-84EC-A93ECD569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8" y="1662529"/>
            <a:ext cx="4095335" cy="427440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877AD501-CC26-4F64-8BB7-A0569C71E56F}"/>
              </a:ext>
            </a:extLst>
          </p:cNvPr>
          <p:cNvSpPr txBox="1"/>
          <p:nvPr/>
        </p:nvSpPr>
        <p:spPr>
          <a:xfrm>
            <a:off x="477078" y="5949574"/>
            <a:ext cx="3737113" cy="400110"/>
          </a:xfrm>
          <a:prstGeom prst="rect">
            <a:avLst/>
          </a:prstGeom>
          <a:noFill/>
        </p:spPr>
        <p:txBody>
          <a:bodyPr wrap="square" rtlCol="0">
            <a:spAutoFit/>
          </a:bodyPr>
          <a:lstStyle/>
          <a:p>
            <a:pPr algn="ctr"/>
            <a:r>
              <a:rPr lang="pt-BR" sz="2000" dirty="0"/>
              <a:t>Harlow Shapley - 1917</a:t>
            </a:r>
          </a:p>
        </p:txBody>
      </p:sp>
      <p:sp>
        <p:nvSpPr>
          <p:cNvPr id="7" name="CaixaDeTexto 6">
            <a:extLst>
              <a:ext uri="{FF2B5EF4-FFF2-40B4-BE49-F238E27FC236}">
                <a16:creationId xmlns:a16="http://schemas.microsoft.com/office/drawing/2014/main" id="{2128E373-C1FD-437A-82BF-85912CCF4ABA}"/>
              </a:ext>
            </a:extLst>
          </p:cNvPr>
          <p:cNvSpPr txBox="1"/>
          <p:nvPr/>
        </p:nvSpPr>
        <p:spPr>
          <a:xfrm>
            <a:off x="4778237" y="2148126"/>
            <a:ext cx="3737113" cy="28050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400" dirty="0"/>
              <a:t>Distribuição dos aglomerados globulares</a:t>
            </a:r>
          </a:p>
          <a:p>
            <a:pPr marL="342900" indent="-342900">
              <a:lnSpc>
                <a:spcPct val="150000"/>
              </a:lnSpc>
              <a:buFont typeface="Arial" panose="020B0604020202020204" pitchFamily="34" charset="0"/>
              <a:buChar char="•"/>
            </a:pPr>
            <a:endParaRPr lang="pt-BR" sz="2400" dirty="0"/>
          </a:p>
          <a:p>
            <a:pPr marL="342900" indent="-342900">
              <a:lnSpc>
                <a:spcPct val="150000"/>
              </a:lnSpc>
              <a:buFont typeface="Arial" panose="020B0604020202020204" pitchFamily="34" charset="0"/>
              <a:buChar char="•"/>
            </a:pPr>
            <a:r>
              <a:rPr lang="pt-BR" sz="2400" dirty="0"/>
              <a:t>O centro da distribuição é o centro da Galáxia</a:t>
            </a:r>
          </a:p>
        </p:txBody>
      </p:sp>
    </p:spTree>
    <p:extLst>
      <p:ext uri="{BB962C8B-B14F-4D97-AF65-F5344CB8AC3E}">
        <p14:creationId xmlns:p14="http://schemas.microsoft.com/office/powerpoint/2010/main" val="32965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36FC94F-E264-408D-8178-DA682A0184A5}"/>
              </a:ext>
            </a:extLst>
          </p:cNvPr>
          <p:cNvPicPr>
            <a:picLocks noChangeAspect="1"/>
          </p:cNvPicPr>
          <p:nvPr/>
        </p:nvPicPr>
        <p:blipFill>
          <a:blip r:embed="rId2"/>
          <a:stretch>
            <a:fillRect/>
          </a:stretch>
        </p:blipFill>
        <p:spPr>
          <a:xfrm>
            <a:off x="0" y="0"/>
            <a:ext cx="9197009" cy="6858000"/>
          </a:xfrm>
          <a:prstGeom prst="rect">
            <a:avLst/>
          </a:prstGeom>
        </p:spPr>
      </p:pic>
    </p:spTree>
    <p:extLst>
      <p:ext uri="{BB962C8B-B14F-4D97-AF65-F5344CB8AC3E}">
        <p14:creationId xmlns:p14="http://schemas.microsoft.com/office/powerpoint/2010/main" val="39750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605">
            <a:extLst>
              <a:ext uri="{FF2B5EF4-FFF2-40B4-BE49-F238E27FC236}">
                <a16:creationId xmlns:a16="http://schemas.microsoft.com/office/drawing/2014/main" id="{0548DD87-99C3-4CF1-9C03-3B404263354F}"/>
              </a:ext>
            </a:extLst>
          </p:cNvPr>
          <p:cNvPicPr preferRelativeResize="0"/>
          <p:nvPr/>
        </p:nvPicPr>
        <p:blipFill rotWithShape="1">
          <a:blip r:embed="rId2">
            <a:alphaModFix/>
          </a:blip>
          <a:srcRect/>
          <a:stretch/>
        </p:blipFill>
        <p:spPr>
          <a:xfrm>
            <a:off x="2354537" y="414338"/>
            <a:ext cx="6643687" cy="6029324"/>
          </a:xfrm>
          <a:prstGeom prst="rect">
            <a:avLst/>
          </a:prstGeom>
          <a:noFill/>
          <a:ln>
            <a:noFill/>
          </a:ln>
        </p:spPr>
      </p:pic>
      <p:sp>
        <p:nvSpPr>
          <p:cNvPr id="8" name="Shape 607">
            <a:extLst>
              <a:ext uri="{FF2B5EF4-FFF2-40B4-BE49-F238E27FC236}">
                <a16:creationId xmlns:a16="http://schemas.microsoft.com/office/drawing/2014/main" id="{4298C950-1864-46DB-A3C8-06F88475910D}"/>
              </a:ext>
            </a:extLst>
          </p:cNvPr>
          <p:cNvSpPr txBox="1"/>
          <p:nvPr/>
        </p:nvSpPr>
        <p:spPr>
          <a:xfrm>
            <a:off x="-145774" y="5514975"/>
            <a:ext cx="9001125" cy="928686"/>
          </a:xfrm>
          <a:prstGeom prst="rect">
            <a:avLst/>
          </a:prstGeom>
          <a:noFill/>
          <a:ln>
            <a:noFill/>
          </a:ln>
        </p:spPr>
        <p:txBody>
          <a:bodyPr lIns="92075" tIns="46025" rIns="92075" bIns="46025" anchor="ctr" anchorCtr="0">
            <a:noAutofit/>
          </a:bodyPr>
          <a:lstStyle/>
          <a:p>
            <a:pPr marL="0" marR="0" lvl="0" indent="0" algn="r" rtl="0">
              <a:lnSpc>
                <a:spcPct val="100000"/>
              </a:lnSpc>
              <a:spcBef>
                <a:spcPts val="0"/>
              </a:spcBef>
              <a:spcAft>
                <a:spcPts val="0"/>
              </a:spcAft>
              <a:buClr>
                <a:srgbClr val="A5A5E9"/>
              </a:buClr>
              <a:buSzPct val="25000"/>
              <a:buFont typeface="Century Gothic"/>
              <a:buNone/>
            </a:pPr>
            <a:r>
              <a:rPr lang="pt-BR" sz="4000" b="0" i="1" u="none">
                <a:solidFill>
                  <a:srgbClr val="A5A5E9"/>
                </a:solidFill>
                <a:latin typeface="Century Gothic"/>
                <a:ea typeface="Century Gothic"/>
                <a:cs typeface="Century Gothic"/>
                <a:sym typeface="Century Gothic"/>
              </a:rPr>
              <a:t>(visão artística)</a:t>
            </a:r>
          </a:p>
        </p:txBody>
      </p:sp>
      <p:sp>
        <p:nvSpPr>
          <p:cNvPr id="9" name="Shape 608">
            <a:extLst>
              <a:ext uri="{FF2B5EF4-FFF2-40B4-BE49-F238E27FC236}">
                <a16:creationId xmlns:a16="http://schemas.microsoft.com/office/drawing/2014/main" id="{067C0BC6-2CD3-4B39-A337-74B28803983F}"/>
              </a:ext>
            </a:extLst>
          </p:cNvPr>
          <p:cNvSpPr/>
          <p:nvPr/>
        </p:nvSpPr>
        <p:spPr>
          <a:xfrm>
            <a:off x="2211662" y="585788"/>
            <a:ext cx="571500" cy="5643561"/>
          </a:xfrm>
          <a:prstGeom prst="leftBrace">
            <a:avLst>
              <a:gd name="adj1" fmla="val 1436"/>
              <a:gd name="adj2" fmla="val 50000"/>
            </a:avLst>
          </a:prstGeom>
          <a:noFill/>
          <a:ln w="25400" cap="flat" cmpd="sng">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1" u="none">
              <a:solidFill>
                <a:srgbClr val="FFFFFF"/>
              </a:solidFill>
              <a:latin typeface="Arial Black"/>
              <a:ea typeface="Arial Black"/>
              <a:cs typeface="Arial Black"/>
              <a:sym typeface="Arial Black"/>
            </a:endParaRPr>
          </a:p>
        </p:txBody>
      </p:sp>
      <p:sp>
        <p:nvSpPr>
          <p:cNvPr id="10" name="Shape 609">
            <a:extLst>
              <a:ext uri="{FF2B5EF4-FFF2-40B4-BE49-F238E27FC236}">
                <a16:creationId xmlns:a16="http://schemas.microsoft.com/office/drawing/2014/main" id="{ABFF4FC4-87F0-41D4-A2A7-0E3C0FA8C4A8}"/>
              </a:ext>
            </a:extLst>
          </p:cNvPr>
          <p:cNvSpPr txBox="1"/>
          <p:nvPr/>
        </p:nvSpPr>
        <p:spPr>
          <a:xfrm>
            <a:off x="292376" y="2871788"/>
            <a:ext cx="2062162" cy="928686"/>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pt-BR" sz="2800" b="0" i="1" u="none">
                <a:solidFill>
                  <a:schemeClr val="lt1"/>
                </a:solidFill>
                <a:latin typeface="Century Gothic"/>
                <a:ea typeface="Century Gothic"/>
                <a:cs typeface="Century Gothic"/>
                <a:sym typeface="Century Gothic"/>
              </a:rPr>
              <a:t>100 mil anos-luz</a:t>
            </a:r>
          </a:p>
        </p:txBody>
      </p:sp>
    </p:spTree>
    <p:extLst>
      <p:ext uri="{BB962C8B-B14F-4D97-AF65-F5344CB8AC3E}">
        <p14:creationId xmlns:p14="http://schemas.microsoft.com/office/powerpoint/2010/main" val="30275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2719</TotalTime>
  <Words>1017</Words>
  <Application>Microsoft Office PowerPoint</Application>
  <PresentationFormat>Apresentação na tela (4:3)</PresentationFormat>
  <Paragraphs>76</Paragraphs>
  <Slides>28</Slides>
  <Notes>13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28</vt:i4>
      </vt:variant>
    </vt:vector>
  </HeadingPairs>
  <TitlesOfParts>
    <vt:vector size="34" baseType="lpstr">
      <vt:lpstr>Arial</vt:lpstr>
      <vt:lpstr>Arial Black</vt:lpstr>
      <vt:lpstr>Calibri</vt:lpstr>
      <vt:lpstr>Calibri Light</vt:lpstr>
      <vt:lpstr>Century Gothic</vt:lpstr>
      <vt:lpstr>Office Theme</vt:lpstr>
      <vt:lpstr>Apresentação do PowerPoint</vt:lpstr>
      <vt:lpstr>Nossa Galáxia</vt:lpstr>
      <vt:lpstr>Apresentação do PowerPoint</vt:lpstr>
      <vt:lpstr>“Ciclo de Leite”</vt:lpstr>
      <vt:lpstr>Apresentação do PowerPoint</vt:lpstr>
      <vt:lpstr>Apresentação do PowerPoint</vt:lpstr>
      <vt:lpstr>O mapa da Galáxia</vt:lpstr>
      <vt:lpstr>Apresentação do PowerPoint</vt:lpstr>
      <vt:lpstr>Apresentação do PowerPoint</vt:lpstr>
      <vt:lpstr>Apresentação do PowerPoint</vt:lpstr>
      <vt:lpstr>O  centro  da  Galáxia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Giovana Calisto Bertolino</dc:creator>
  <cp:lastModifiedBy>Observatório</cp:lastModifiedBy>
  <cp:revision>52</cp:revision>
  <dcterms:created xsi:type="dcterms:W3CDTF">2017-09-19T01:55:57Z</dcterms:created>
  <dcterms:modified xsi:type="dcterms:W3CDTF">2018-06-11T11:28:41Z</dcterms:modified>
</cp:coreProperties>
</file>