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sldIdLst>
    <p:sldId id="256" r:id="rId2"/>
    <p:sldId id="259" r:id="rId3"/>
    <p:sldId id="336" r:id="rId4"/>
    <p:sldId id="271" r:id="rId5"/>
    <p:sldId id="292" r:id="rId6"/>
    <p:sldId id="260" r:id="rId7"/>
    <p:sldId id="337" r:id="rId8"/>
    <p:sldId id="265" r:id="rId9"/>
    <p:sldId id="353" r:id="rId10"/>
    <p:sldId id="268" r:id="rId11"/>
    <p:sldId id="266" r:id="rId12"/>
    <p:sldId id="267" r:id="rId13"/>
    <p:sldId id="274" r:id="rId14"/>
    <p:sldId id="263" r:id="rId15"/>
    <p:sldId id="338" r:id="rId16"/>
    <p:sldId id="305" r:id="rId17"/>
    <p:sldId id="307" r:id="rId18"/>
    <p:sldId id="306" r:id="rId19"/>
    <p:sldId id="339" r:id="rId20"/>
    <p:sldId id="301" r:id="rId21"/>
    <p:sldId id="283" r:id="rId22"/>
    <p:sldId id="289" r:id="rId23"/>
    <p:sldId id="288" r:id="rId24"/>
    <p:sldId id="286" r:id="rId25"/>
    <p:sldId id="285" r:id="rId26"/>
    <p:sldId id="284" r:id="rId27"/>
    <p:sldId id="290" r:id="rId28"/>
    <p:sldId id="291" r:id="rId29"/>
    <p:sldId id="340" r:id="rId30"/>
    <p:sldId id="276" r:id="rId31"/>
    <p:sldId id="293" r:id="rId32"/>
    <p:sldId id="299" r:id="rId33"/>
    <p:sldId id="341" r:id="rId34"/>
    <p:sldId id="302" r:id="rId35"/>
    <p:sldId id="343" r:id="rId36"/>
    <p:sldId id="300" r:id="rId37"/>
    <p:sldId id="298" r:id="rId38"/>
    <p:sldId id="318" r:id="rId39"/>
    <p:sldId id="311" r:id="rId40"/>
    <p:sldId id="342" r:id="rId41"/>
    <p:sldId id="312" r:id="rId42"/>
    <p:sldId id="317" r:id="rId43"/>
    <p:sldId id="316" r:id="rId44"/>
    <p:sldId id="315" r:id="rId45"/>
    <p:sldId id="314" r:id="rId46"/>
    <p:sldId id="313" r:id="rId47"/>
    <p:sldId id="264" r:id="rId48"/>
    <p:sldId id="344" r:id="rId49"/>
    <p:sldId id="304" r:id="rId50"/>
    <p:sldId id="325" r:id="rId51"/>
    <p:sldId id="324" r:id="rId52"/>
    <p:sldId id="323" r:id="rId53"/>
    <p:sldId id="322" r:id="rId54"/>
    <p:sldId id="303" r:id="rId55"/>
    <p:sldId id="345" r:id="rId56"/>
    <p:sldId id="348" r:id="rId57"/>
    <p:sldId id="326" r:id="rId58"/>
    <p:sldId id="349" r:id="rId59"/>
    <p:sldId id="319" r:id="rId60"/>
    <p:sldId id="320" r:id="rId61"/>
    <p:sldId id="347" r:id="rId62"/>
    <p:sldId id="321" r:id="rId63"/>
    <p:sldId id="328" r:id="rId64"/>
    <p:sldId id="261" r:id="rId65"/>
    <p:sldId id="346" r:id="rId66"/>
    <p:sldId id="327" r:id="rId67"/>
    <p:sldId id="329" r:id="rId68"/>
    <p:sldId id="330" r:id="rId69"/>
    <p:sldId id="331" r:id="rId70"/>
    <p:sldId id="332" r:id="rId71"/>
    <p:sldId id="350" r:id="rId72"/>
    <p:sldId id="333" r:id="rId73"/>
    <p:sldId id="351" r:id="rId74"/>
    <p:sldId id="352" r:id="rId75"/>
    <p:sldId id="334" r:id="rId76"/>
    <p:sldId id="257" r:id="rId77"/>
    <p:sldId id="335" r:id="rId78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21363F"/>
    <a:srgbClr val="152329"/>
    <a:srgbClr val="F4EE00"/>
    <a:srgbClr val="EEEDF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2957" autoAdjust="0"/>
    <p:restoredTop sz="96782" autoAdjust="0"/>
  </p:normalViewPr>
  <p:slideViewPr>
    <p:cSldViewPr>
      <p:cViewPr varScale="1">
        <p:scale>
          <a:sx n="116" d="100"/>
          <a:sy n="116" d="100"/>
        </p:scale>
        <p:origin x="-346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91E7EC-96CC-45F9-8BC4-FA7EC5BB6CE0}" type="datetimeFigureOut">
              <a:rPr lang="pt-BR" smtClean="0"/>
              <a:t>22/09/2018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16E18E-7587-49BD-9673-CBB42AC6239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7784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CA742-15A0-4092-BB98-3C627666BF84}" type="datetimeFigureOut">
              <a:rPr lang="pt-BR" smtClean="0"/>
              <a:t>21/09/2018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121D-DC59-4EAE-A438-CB11242D86E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2354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CA742-15A0-4092-BB98-3C627666BF84}" type="datetimeFigureOut">
              <a:rPr lang="pt-BR" smtClean="0"/>
              <a:t>21/09/2018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121D-DC59-4EAE-A438-CB11242D86E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8025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CA742-15A0-4092-BB98-3C627666BF84}" type="datetimeFigureOut">
              <a:rPr lang="pt-BR" smtClean="0"/>
              <a:t>21/09/2018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121D-DC59-4EAE-A438-CB11242D86E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7818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CA742-15A0-4092-BB98-3C627666BF84}" type="datetimeFigureOut">
              <a:rPr lang="pt-BR" smtClean="0"/>
              <a:t>21/09/2018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121D-DC59-4EAE-A438-CB11242D86E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4908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CA742-15A0-4092-BB98-3C627666BF84}" type="datetimeFigureOut">
              <a:rPr lang="pt-BR" smtClean="0"/>
              <a:t>21/09/2018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121D-DC59-4EAE-A438-CB11242D86E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6607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CA742-15A0-4092-BB98-3C627666BF84}" type="datetimeFigureOut">
              <a:rPr lang="pt-BR" smtClean="0"/>
              <a:t>21/09/2018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121D-DC59-4EAE-A438-CB11242D86E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0104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CA742-15A0-4092-BB98-3C627666BF84}" type="datetimeFigureOut">
              <a:rPr lang="pt-BR" smtClean="0"/>
              <a:t>21/09/2018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121D-DC59-4EAE-A438-CB11242D86E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611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CA742-15A0-4092-BB98-3C627666BF84}" type="datetimeFigureOut">
              <a:rPr lang="pt-BR" smtClean="0"/>
              <a:t>21/09/2018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121D-DC59-4EAE-A438-CB11242D86E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6612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CA742-15A0-4092-BB98-3C627666BF84}" type="datetimeFigureOut">
              <a:rPr lang="pt-BR" smtClean="0"/>
              <a:t>21/09/2018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121D-DC59-4EAE-A438-CB11242D86E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89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CA742-15A0-4092-BB98-3C627666BF84}" type="datetimeFigureOut">
              <a:rPr lang="pt-BR" smtClean="0"/>
              <a:t>21/09/2018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121D-DC59-4EAE-A438-CB11242D86E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0196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CA742-15A0-4092-BB98-3C627666BF84}" type="datetimeFigureOut">
              <a:rPr lang="pt-BR" smtClean="0"/>
              <a:t>21/09/2018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121D-DC59-4EAE-A438-CB11242D86E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8006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5000"/>
                    </a14:imgEffect>
                    <a14:imgEffect>
                      <a14:saturation sat="66000"/>
                    </a14:imgEffect>
                    <a14:imgEffect>
                      <a14:brightnessContrast bright="-57000" contrast="-4000"/>
                    </a14:imgEffect>
                  </a14:imgLayer>
                </a14:imgProps>
              </a:ext>
            </a:extLst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4CA742-15A0-4092-BB98-3C627666BF84}" type="datetimeFigureOut">
              <a:rPr lang="pt-BR" smtClean="0"/>
              <a:t>21/09/2018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5121D-DC59-4EAE-A438-CB11242D86E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02845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gif"/><Relationship Id="rId18" Type="http://schemas.openxmlformats.org/officeDocument/2006/relationships/image" Target="../media/image26.gif"/><Relationship Id="rId3" Type="http://schemas.openxmlformats.org/officeDocument/2006/relationships/image" Target="../media/image11.gif"/><Relationship Id="rId21" Type="http://schemas.openxmlformats.org/officeDocument/2006/relationships/image" Target="../media/image29.jpe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17" Type="http://schemas.openxmlformats.org/officeDocument/2006/relationships/image" Target="../media/image25.gif"/><Relationship Id="rId2" Type="http://schemas.openxmlformats.org/officeDocument/2006/relationships/image" Target="../media/image10.gif"/><Relationship Id="rId16" Type="http://schemas.openxmlformats.org/officeDocument/2006/relationships/image" Target="../media/image24.gif"/><Relationship Id="rId20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openxmlformats.org/officeDocument/2006/relationships/image" Target="../media/image23.gif"/><Relationship Id="rId10" Type="http://schemas.openxmlformats.org/officeDocument/2006/relationships/image" Target="../media/image18.gif"/><Relationship Id="rId19" Type="http://schemas.openxmlformats.org/officeDocument/2006/relationships/image" Target="../media/image27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gif"/><Relationship Id="rId22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sa.gov/content/goddard/hubble-space-telescope-optics-system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hubblesite.org/the_telescope/hubble_essentials/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gif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hubblesite.org/images/news/release/1994-05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hubblesite.org/the_telescope/nuts_.and._bolts/optics/costar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hubblesite.org/images/news/release/1994-05" TargetMode="External"/><Relationship Id="rId4" Type="http://schemas.openxmlformats.org/officeDocument/2006/relationships/image" Target="../media/image5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s://www.spacetelescope.org/about/history/aberration_problem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5.jpeg"/><Relationship Id="rId4" Type="http://schemas.openxmlformats.org/officeDocument/2006/relationships/image" Target="../media/image62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://www.stsci.edu/hst/wfc3/ins_performance/ground/components/filter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2" Type="http://schemas.openxmlformats.org/officeDocument/2006/relationships/hyperlink" Target="INSANE51%20x%20Double%20exposure%203D%20Piece.mp4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ow%20Hubble%20images%20are%20manipulated%20-%20Business%20Insider.webm" TargetMode="External"/><Relationship Id="rId5" Type="http://schemas.openxmlformats.org/officeDocument/2006/relationships/image" Target="../media/image70.png"/><Relationship Id="rId4" Type="http://schemas.openxmlformats.org/officeDocument/2006/relationships/hyperlink" Target="CMYK%20Coasters%20-%20YouTube.webm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bs.org/wgbh/nova/space/hubble-telescope.html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://spacetelescopelive.org/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hubblesite.org/image/179/news_release/1994-34" TargetMode="External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s://www.spacetelescope.org/videos/opo1332a/" TargetMode="Externa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://hubblesite.org/image/690/news_release/1998-26" TargetMode="Externa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://hubblesite.org/image/1140/news/60-kuiper-belt-objects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://hubblesite.org/image/2427/news_release/2008-39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s://www.spacetelescope.org/images/potw1431a/" TargetMode="Externa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acetelescope.org/images/heic1808b/" TargetMode="External"/><Relationship Id="rId2" Type="http://schemas.openxmlformats.org/officeDocument/2006/relationships/hyperlink" Target="https://www.spacetelescope.org/news/heic1808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pt.wikipedia.org/wiki/Ficheiro:Campo_ultra_profundo_3d.gif" TargetMode="External"/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hyperlink" Target="https://www.nasa.gov/feature/goddard/2018/hubble-paints-picture-of-the-evolving-universe" TargetMode="Externa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pace.com/40018-hubble-space-telescope-artists-video.html" TargetMode="External"/><Relationship Id="rId13" Type="http://schemas.openxmlformats.org/officeDocument/2006/relationships/hyperlink" Target="https://youtu.be/fDwkDZ5dx-c" TargetMode="External"/><Relationship Id="rId3" Type="http://schemas.openxmlformats.org/officeDocument/2006/relationships/hyperlink" Target="https://eol.jsc.nasa.gov/SearchPhotos/photo.pl?mission=ISS028&amp;roll=E&amp;frame=20072" TargetMode="External"/><Relationship Id="rId7" Type="http://schemas.openxmlformats.org/officeDocument/2006/relationships/hyperlink" Target="https://www.spacetelescope.org/images/hubble_diagram/" TargetMode="External"/><Relationship Id="rId12" Type="http://schemas.openxmlformats.org/officeDocument/2006/relationships/hyperlink" Target="https://www.youtube.com/watch?v=3j4GCRH9w7o" TargetMode="External"/><Relationship Id="rId2" Type="http://schemas.openxmlformats.org/officeDocument/2006/relationships/hyperlink" Target="https://www.nasa.gov/feature/goddard/2018/hubble-paints-picture-of-the-evolving-univers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olotow.com/magazine/insane51-x-double-exposure-3d-piece/" TargetMode="External"/><Relationship Id="rId11" Type="http://schemas.openxmlformats.org/officeDocument/2006/relationships/hyperlink" Target="https://www.imax.com/movies/hubble" TargetMode="External"/><Relationship Id="rId5" Type="http://schemas.openxmlformats.org/officeDocument/2006/relationships/hyperlink" Target="https://en.wikipedia.org/wiki/List_of_space_telescopes" TargetMode="External"/><Relationship Id="rId10" Type="http://schemas.openxmlformats.org/officeDocument/2006/relationships/hyperlink" Target="https://www.spacetelescope.org/about/general/instruments/" TargetMode="External"/><Relationship Id="rId4" Type="http://schemas.openxmlformats.org/officeDocument/2006/relationships/hyperlink" Target="https://apod.nasa.gov/apod/ap000725.html" TargetMode="External"/><Relationship Id="rId9" Type="http://schemas.openxmlformats.org/officeDocument/2006/relationships/hyperlink" Target="https://www.space.com/22086-how-hubble-space-telescope-photos-work.html" TargetMode="Externa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sa.gov/content/earths-atmospheric-layers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723878"/>
            <a:ext cx="9144001" cy="1224136"/>
          </a:xfrm>
          <a:solidFill>
            <a:srgbClr val="000000">
              <a:alpha val="69020"/>
            </a:srgb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r>
              <a:rPr lang="en-US" sz="4800" dirty="0" smtClean="0">
                <a:solidFill>
                  <a:srgbClr val="EEEDF3"/>
                </a:solidFill>
              </a:rPr>
              <a:t>HUBBLE: DESVENDANDO O UNIVERSO</a:t>
            </a:r>
            <a:endParaRPr lang="pt-BR" sz="4800" dirty="0">
              <a:solidFill>
                <a:srgbClr val="EEEDF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72200" y="4686404"/>
            <a:ext cx="28232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Natália</a:t>
            </a:r>
            <a:r>
              <a:rPr lang="en-US" sz="1100" dirty="0" smtClean="0"/>
              <a:t> </a:t>
            </a:r>
            <a:r>
              <a:rPr lang="en-US" sz="1100" dirty="0" err="1" smtClean="0"/>
              <a:t>Palivanas</a:t>
            </a:r>
            <a:r>
              <a:rPr lang="en-US" sz="1100" dirty="0" smtClean="0"/>
              <a:t> | natalia.palivanas@usp.br</a:t>
            </a:r>
            <a:endParaRPr lang="pt-BR" sz="1100" dirty="0"/>
          </a:p>
        </p:txBody>
      </p:sp>
    </p:spTree>
    <p:extLst>
      <p:ext uri="{BB962C8B-B14F-4D97-AF65-F5344CB8AC3E}">
        <p14:creationId xmlns:p14="http://schemas.microsoft.com/office/powerpoint/2010/main" val="46500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is figure depicts radiation and the Earth’s atmosphere. Vertically from top to bottom, the Troposphere (weather), Stratosphere (ozone layer at 20 – 30 km; jets fly at 10 km), Mesosphere (meteors burn up), and Thermosphere (aurora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740" y="0"/>
            <a:ext cx="582452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24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593" y="1069851"/>
            <a:ext cx="4254815" cy="3003798"/>
          </a:xfrm>
          <a:prstGeom prst="rect">
            <a:avLst/>
          </a:prstGeom>
          <a:ln>
            <a:solidFill>
              <a:schemeClr val="bg1">
                <a:lumMod val="85000"/>
                <a:lumOff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9596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0" y="1108710"/>
            <a:ext cx="2926080" cy="2926080"/>
          </a:xfrm>
          <a:prstGeom prst="rect">
            <a:avLst/>
          </a:prstGeom>
          <a:ln>
            <a:solidFill>
              <a:schemeClr val="bg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0641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AS 2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916" y="1852457"/>
            <a:ext cx="1660357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SAS-3 layout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1" r="7452"/>
          <a:stretch/>
        </p:blipFill>
        <p:spPr bwMode="auto">
          <a:xfrm>
            <a:off x="131086" y="1873252"/>
            <a:ext cx="1479177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Cos-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868479"/>
            <a:ext cx="142499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X-Ray Explorer Satellit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6" y="483518"/>
            <a:ext cx="1161291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6" name="Picture 22" descr="Heao 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37" y="1874039"/>
            <a:ext cx="152470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Aryabhata Satellit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263" y="1873252"/>
            <a:ext cx="137196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Far Ultraviolet Camera Spectrograph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019" y="484305"/>
            <a:ext cx="96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OAO-3 in the clean room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019" y="485262"/>
            <a:ext cx="1271107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2" name="Picture 28" descr="International Ultraviolet Explorer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707" y="1851670"/>
            <a:ext cx="1777021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ANS backup flightarticle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126" y="483518"/>
            <a:ext cx="1083323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Ariel-5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426" y="483518"/>
            <a:ext cx="1147199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Heao1 photo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316" y="482523"/>
            <a:ext cx="113311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8" name="Picture 24" descr="Corsa-b hakucho.g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438" y="482523"/>
            <a:ext cx="1117572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0" name="Picture 26" descr="HEAO-3.gif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010" y="482523"/>
            <a:ext cx="1040515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7504" y="483517"/>
            <a:ext cx="8928992" cy="2470521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-35274"/>
            <a:ext cx="936104" cy="72008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70’s</a:t>
            </a:r>
            <a:endParaRPr lang="pt-BR" sz="3200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Granat.gif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5" y="3651990"/>
            <a:ext cx="1155941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Astro-b tenma.gif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665" y="3651990"/>
            <a:ext cx="1674914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Astron.gif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22"/>
          <a:stretch/>
        </p:blipFill>
        <p:spPr bwMode="auto">
          <a:xfrm>
            <a:off x="2917579" y="3651990"/>
            <a:ext cx="123598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Exosat.jp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85"/>
          <a:stretch/>
        </p:blipFill>
        <p:spPr bwMode="auto">
          <a:xfrm>
            <a:off x="4170776" y="3651534"/>
            <a:ext cx="97648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ipparcos-testing-estec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197" y="3651534"/>
            <a:ext cx="91576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IRAS overview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341" y="3651534"/>
            <a:ext cx="157015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Cobe vision1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818" y="3651990"/>
            <a:ext cx="1587646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97661" y="3651534"/>
            <a:ext cx="8928992" cy="108000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79512" y="3147478"/>
            <a:ext cx="936104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80’s</a:t>
            </a:r>
            <a:endParaRPr lang="pt-BR" sz="3200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660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05176"/>
            <a:ext cx="9144000" cy="1021556"/>
          </a:xfrm>
          <a:solidFill>
            <a:schemeClr val="tx1">
              <a:lumMod val="10000"/>
            </a:schemeClr>
          </a:solidFill>
        </p:spPr>
        <p:txBody>
          <a:bodyPr anchor="b"/>
          <a:lstStyle/>
          <a:p>
            <a:r>
              <a:rPr lang="en-US" b="0" dirty="0" smtClean="0"/>
              <a:t>       Como O HUBBLE </a:t>
            </a:r>
            <a:r>
              <a:rPr lang="en-US" b="0" dirty="0" err="1" smtClean="0"/>
              <a:t>funciona</a:t>
            </a:r>
            <a:r>
              <a:rPr lang="en-US" b="0" dirty="0" smtClean="0"/>
              <a:t>?</a:t>
            </a:r>
            <a:endParaRPr lang="pt-BR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455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2136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294" y="195486"/>
            <a:ext cx="91217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b="1" dirty="0" smtClean="0">
                <a:latin typeface="Calibri Light" pitchFamily="34" charset="0"/>
                <a:cs typeface="Calibri Light" pitchFamily="34" charset="0"/>
              </a:rPr>
              <a:t>SLIDE 15: 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O Hubble é um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telescópio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tipo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refletor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Cassegrain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Ele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contém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dois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espelhos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hiperbólicos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(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na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imagem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: primary mirror e secondary mirror)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polidos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com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precisão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nanométrica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refletem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imagem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até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instrumentos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 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espelho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primário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tem 2,4m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diâmetro</a:t>
            </a:r>
            <a:r>
              <a:rPr lang="en-US" sz="1200" dirty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garante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uma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resolução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0,05’’ –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equivalente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enxergar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uma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moeda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1 centavo a 138km.</a:t>
            </a:r>
          </a:p>
          <a:p>
            <a:pPr algn="just"/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Para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evitar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variação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temperatura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telescópio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no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espaço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poderia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distorcer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danificar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espelhos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o Hubble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foi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coberto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com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uma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camada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isolante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térmico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uma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fina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camada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alumínio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espelhos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mantidos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aquecidos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a </a:t>
            </a:r>
            <a:r>
              <a:rPr lang="en-US" sz="1200" dirty="0" err="1">
                <a:latin typeface="Calibri Light" pitchFamily="34" charset="0"/>
                <a:cs typeface="Calibri Light" pitchFamily="34" charset="0"/>
              </a:rPr>
              <a:t>cerca</a:t>
            </a:r>
            <a:r>
              <a:rPr lang="en-US" sz="1200" dirty="0">
                <a:latin typeface="Calibri Light" pitchFamily="34" charset="0"/>
                <a:cs typeface="Calibri Light" pitchFamily="34" charset="0"/>
              </a:rPr>
              <a:t> de 15</a:t>
            </a:r>
            <a:r>
              <a:rPr lang="pt-BR" sz="1200" dirty="0" smtClean="0">
                <a:latin typeface="Calibri Light" pitchFamily="34" charset="0"/>
                <a:cs typeface="Calibri Light" pitchFamily="34" charset="0"/>
              </a:rPr>
              <a:t>°C.</a:t>
            </a:r>
          </a:p>
          <a:p>
            <a:pPr algn="just"/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O Hubble tem 5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baias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onde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podem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ser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encaixados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5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instrumentos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diferentes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intrumentos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constantemente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trocados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por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outros com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finalidades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diferentes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ou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versões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mais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tecnológicas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um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mesmo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instrumento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</a:t>
            </a:r>
            <a:endParaRPr lang="pt-BR" sz="1200" dirty="0" smtClean="0">
              <a:latin typeface="Calibri Light" pitchFamily="34" charset="0"/>
              <a:cs typeface="Calibri Light" pitchFamily="34" charset="0"/>
            </a:endParaRPr>
          </a:p>
          <a:p>
            <a:pPr algn="just"/>
            <a:endParaRPr lang="en-US" sz="1200" dirty="0">
              <a:latin typeface="Calibri Light" pitchFamily="34" charset="0"/>
              <a:cs typeface="Calibri Light" pitchFamily="34" charset="0"/>
            </a:endParaRPr>
          </a:p>
          <a:p>
            <a:pPr algn="just"/>
            <a:r>
              <a:rPr lang="en-US" sz="1200" b="1" dirty="0" smtClean="0">
                <a:latin typeface="Calibri Light" pitchFamily="34" charset="0"/>
                <a:cs typeface="Calibri Light" pitchFamily="34" charset="0"/>
              </a:rPr>
              <a:t>SLIDE 17: 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Para 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envio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dados, o Hubble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utiliza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programa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pt-PT" sz="1200" dirty="0" smtClean="0">
                <a:latin typeface="Calibri Light" pitchFamily="34" charset="0"/>
                <a:cs typeface="Calibri Light" pitchFamily="34" charset="0"/>
              </a:rPr>
              <a:t>Tracking </a:t>
            </a:r>
            <a:r>
              <a:rPr lang="pt-PT" sz="1200" dirty="0">
                <a:latin typeface="Calibri Light" pitchFamily="34" charset="0"/>
                <a:cs typeface="Calibri Light" pitchFamily="34" charset="0"/>
              </a:rPr>
              <a:t>and Data Relay Satellite </a:t>
            </a:r>
            <a:r>
              <a:rPr lang="pt-PT" sz="1200" dirty="0" smtClean="0">
                <a:latin typeface="Calibri Light" pitchFamily="34" charset="0"/>
                <a:cs typeface="Calibri Light" pitchFamily="34" charset="0"/>
              </a:rPr>
              <a:t>System (Sistema de rastreamento e transmissão de dados por satélite): cerca de duas vezes por dia, o telescópio envia seus dados para um satélite em órbita da Terra, que por sua vez envia os dados para antenas terrestres em White Sands/Novo México. Em seguida, os 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dados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enviados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para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o </a:t>
            </a:r>
            <a:r>
              <a:rPr lang="pt-BR" sz="1200" dirty="0" smtClean="0">
                <a:latin typeface="Calibri Light" pitchFamily="34" charset="0"/>
                <a:cs typeface="Calibri Light" pitchFamily="34" charset="0"/>
              </a:rPr>
              <a:t>Goddard Space Flight Center que, finalmente os envia para </a:t>
            </a:r>
            <a:r>
              <a:rPr lang="pt-BR" sz="1200" dirty="0">
                <a:latin typeface="Calibri Light" pitchFamily="34" charset="0"/>
                <a:cs typeface="Calibri Light" pitchFamily="34" charset="0"/>
              </a:rPr>
              <a:t>o </a:t>
            </a:r>
            <a:r>
              <a:rPr lang="pt-BR" sz="1200" dirty="0">
                <a:latin typeface="Calibri Light" pitchFamily="34" charset="0"/>
                <a:cs typeface="Calibri Light" pitchFamily="34" charset="0"/>
              </a:rPr>
              <a:t>Space Telescope Science Institute </a:t>
            </a:r>
            <a:r>
              <a:rPr lang="pt-BR" sz="1200" dirty="0" smtClean="0">
                <a:latin typeface="Calibri Light" pitchFamily="34" charset="0"/>
                <a:cs typeface="Calibri Light" pitchFamily="34" charset="0"/>
              </a:rPr>
              <a:t>para arquivamento e distribuição.</a:t>
            </a:r>
          </a:p>
          <a:p>
            <a:pPr algn="just"/>
            <a:endParaRPr lang="en-US" sz="1200" dirty="0">
              <a:latin typeface="Calibri Light" pitchFamily="34" charset="0"/>
              <a:cs typeface="Calibri Light" pitchFamily="34" charset="0"/>
            </a:endParaRPr>
          </a:p>
          <a:p>
            <a:pPr algn="just"/>
            <a:endParaRPr lang="en-US" sz="1200" dirty="0">
              <a:latin typeface="Calibri Light" pitchFamily="34" charset="0"/>
              <a:cs typeface="Calibri Light" pitchFamily="34" charset="0"/>
            </a:endParaRPr>
          </a:p>
          <a:p>
            <a:pPr algn="just"/>
            <a:endParaRPr lang="en-US" sz="1200" dirty="0">
              <a:latin typeface="Calibri Light" pitchFamily="34" charset="0"/>
              <a:cs typeface="Calibri Light" pitchFamily="34" charset="0"/>
            </a:endParaRPr>
          </a:p>
          <a:p>
            <a:pPr algn="just"/>
            <a:endParaRPr lang="en-US" sz="1200" dirty="0">
              <a:latin typeface="Calibri Light" pitchFamily="34" charset="0"/>
              <a:cs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954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6" descr="https://www.nasa.gov/sites/default/files/thumbnails/image/hstlightpathcrosssec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509"/>
            <a:ext cx="9143999" cy="402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4189600"/>
            <a:ext cx="50943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dirty="0">
                <a:hlinkClick r:id="rId3"/>
              </a:rPr>
              <a:t>https://</a:t>
            </a:r>
            <a:r>
              <a:rPr lang="pt-BR" sz="1000" dirty="0" smtClean="0">
                <a:hlinkClick r:id="rId3"/>
              </a:rPr>
              <a:t>www.nasa.gov/content/goddard/hubble-space-telescope-optics-system</a:t>
            </a:r>
            <a:r>
              <a:rPr lang="pt-BR" sz="1000" dirty="0" smtClean="0"/>
              <a:t> 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409488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7975" y="915566"/>
            <a:ext cx="3600000" cy="900000"/>
          </a:xfrm>
          <a:prstGeom prst="rect">
            <a:avLst/>
          </a:prstGeom>
          <a:solidFill>
            <a:schemeClr val="tx1">
              <a:lumMod val="1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 smtClean="0"/>
              <a:t>RESOLUÇÃO: 0,05’’</a:t>
            </a:r>
            <a:endParaRPr lang="pt-BR" sz="2400" b="1" dirty="0"/>
          </a:p>
        </p:txBody>
      </p:sp>
      <p:sp>
        <p:nvSpPr>
          <p:cNvPr id="4" name="AutoShape 5" descr="Resultado de imagem para 1 centavo"/>
          <p:cNvSpPr>
            <a:spLocks noChangeAspect="1" noChangeArrowheads="1"/>
          </p:cNvSpPr>
          <p:nvPr/>
        </p:nvSpPr>
        <p:spPr bwMode="auto">
          <a:xfrm>
            <a:off x="155575" y="-1820863"/>
            <a:ext cx="3810000" cy="380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7" descr="Resultado de imagem para 1 centavo"/>
          <p:cNvSpPr>
            <a:spLocks noChangeAspect="1" noChangeArrowheads="1"/>
          </p:cNvSpPr>
          <p:nvPr/>
        </p:nvSpPr>
        <p:spPr bwMode="auto">
          <a:xfrm>
            <a:off x="307975" y="-1668463"/>
            <a:ext cx="3810000" cy="380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560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554" y="-4160"/>
            <a:ext cx="4200446" cy="514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912" y="3363838"/>
            <a:ext cx="756592" cy="754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873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hubblesite.org/the_telescope/hubble_essentials/graphics/telescope_essentials_data2_l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691" y="14802"/>
            <a:ext cx="2210618" cy="511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677309" y="4897279"/>
            <a:ext cx="335918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dirty="0"/>
              <a:t> </a:t>
            </a:r>
            <a:r>
              <a:rPr lang="pt-BR" sz="1000" dirty="0">
                <a:hlinkClick r:id="rId3"/>
              </a:rPr>
              <a:t>http://hubblesite.org/the_telescope/hubble_essentials</a:t>
            </a:r>
            <a:r>
              <a:rPr lang="pt-BR" sz="1000" dirty="0" smtClean="0">
                <a:hlinkClick r:id="rId3"/>
              </a:rPr>
              <a:t>/</a:t>
            </a:r>
            <a:r>
              <a:rPr lang="pt-BR" sz="1000" dirty="0" smtClean="0"/>
              <a:t> 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14481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2136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95486"/>
            <a:ext cx="912170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1970, a NASA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definiu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dois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comitês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para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planejamento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objetivos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um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telescópio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espacial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 </a:t>
            </a:r>
          </a:p>
          <a:p>
            <a:pPr algn="just"/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orçamento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conseguido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pela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NASA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para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projeto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foi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metade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proposto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Começam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então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esforços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para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reduzir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custos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telescópio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espacial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: 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projeto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espelho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foi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reduzido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3 metros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diâmetro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para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2,4 metros, 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uma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parceiria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foi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feita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com a ESA (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Agência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Espacial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Européia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),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contribuiu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com parte do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investimento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obra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produziu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painéis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solares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alguns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dos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primeiros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instrumentos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compuseram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telescópio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troca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astrônomos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europeus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receberam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15% do tempo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observação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do Hubble.</a:t>
            </a:r>
          </a:p>
          <a:p>
            <a:pPr algn="just"/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projeto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chamado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LST-Large Space Telescope (Grande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Telescópio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Espacial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)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foi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aprovado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b="1" dirty="0" smtClean="0">
                <a:latin typeface="Calibri Light" pitchFamily="34" charset="0"/>
                <a:cs typeface="Calibri Light" pitchFamily="34" charset="0"/>
              </a:rPr>
              <a:t>1977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por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um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orçamento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aproximadamente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40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milhões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dólares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lançamento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previsto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para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1983.</a:t>
            </a:r>
          </a:p>
          <a:p>
            <a:pPr algn="just"/>
            <a:endParaRPr lang="en-US" sz="1200" dirty="0">
              <a:latin typeface="Calibri Light" pitchFamily="34" charset="0"/>
              <a:cs typeface="Calibri Light" pitchFamily="34" charset="0"/>
            </a:endParaRPr>
          </a:p>
          <a:p>
            <a:pPr algn="just"/>
            <a:r>
              <a:rPr lang="en-US" sz="1200" b="1" dirty="0" smtClean="0">
                <a:latin typeface="Calibri Light" pitchFamily="34" charset="0"/>
                <a:cs typeface="Calibri Light" pitchFamily="34" charset="0"/>
              </a:rPr>
              <a:t>1978: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Começa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treinamento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equipe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seria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responsável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por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levar</a:t>
            </a:r>
            <a:r>
              <a:rPr lang="en-US" sz="1200" dirty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telescópio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espaço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</a:t>
            </a:r>
            <a:endParaRPr lang="en-US" sz="1200" b="1" dirty="0" smtClean="0">
              <a:latin typeface="Calibri Light" pitchFamily="34" charset="0"/>
              <a:cs typeface="Calibri Light" pitchFamily="34" charset="0"/>
            </a:endParaRPr>
          </a:p>
          <a:p>
            <a:pPr algn="just"/>
            <a:endParaRPr lang="en-US" sz="1200" dirty="0" smtClean="0">
              <a:latin typeface="Calibri Light" pitchFamily="34" charset="0"/>
              <a:cs typeface="Calibri Light" pitchFamily="34" charset="0"/>
            </a:endParaRPr>
          </a:p>
          <a:p>
            <a:pPr algn="just"/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1979: 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construção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espelho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é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concluída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</a:t>
            </a:r>
          </a:p>
          <a:p>
            <a:pPr algn="just"/>
            <a:endParaRPr lang="en-US" sz="1200" dirty="0">
              <a:latin typeface="Calibri Light" pitchFamily="34" charset="0"/>
              <a:cs typeface="Calibri Light" pitchFamily="34" charset="0"/>
            </a:endParaRPr>
          </a:p>
          <a:p>
            <a:pPr algn="just"/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1981: É </a:t>
            </a:r>
            <a:r>
              <a:rPr lang="en-US" sz="1200" dirty="0" err="1">
                <a:latin typeface="Calibri Light" pitchFamily="34" charset="0"/>
                <a:cs typeface="Calibri Light" pitchFamily="34" charset="0"/>
              </a:rPr>
              <a:t>inaugurado</a:t>
            </a:r>
            <a:r>
              <a:rPr lang="en-US" sz="1200" dirty="0">
                <a:latin typeface="Calibri Light" pitchFamily="34" charset="0"/>
                <a:cs typeface="Calibri Light" pitchFamily="34" charset="0"/>
              </a:rPr>
              <a:t> o </a:t>
            </a:r>
            <a:r>
              <a:rPr lang="en-US" sz="1200" dirty="0" err="1">
                <a:latin typeface="Calibri Light" pitchFamily="34" charset="0"/>
                <a:cs typeface="Calibri Light" pitchFamily="34" charset="0"/>
              </a:rPr>
              <a:t>STScI</a:t>
            </a:r>
            <a:r>
              <a:rPr lang="en-US" sz="1200" dirty="0">
                <a:latin typeface="Calibri Light" pitchFamily="34" charset="0"/>
                <a:cs typeface="Calibri Light" pitchFamily="34" charset="0"/>
              </a:rPr>
              <a:t> (</a:t>
            </a:r>
            <a:r>
              <a:rPr lang="pt-BR" sz="1200" dirty="0">
                <a:latin typeface="Calibri Light" pitchFamily="34" charset="0"/>
                <a:cs typeface="Calibri Light" pitchFamily="34" charset="0"/>
              </a:rPr>
              <a:t>Space </a:t>
            </a:r>
            <a:r>
              <a:rPr lang="pt-BR" sz="1200" dirty="0">
                <a:latin typeface="Calibri Light" pitchFamily="34" charset="0"/>
                <a:cs typeface="Calibri Light" pitchFamily="34" charset="0"/>
              </a:rPr>
              <a:t>Telescope Science </a:t>
            </a:r>
            <a:r>
              <a:rPr lang="pt-BR" sz="1200" dirty="0" smtClean="0">
                <a:latin typeface="Calibri Light" pitchFamily="34" charset="0"/>
                <a:cs typeface="Calibri Light" pitchFamily="34" charset="0"/>
              </a:rPr>
              <a:t>Institute) – centro científico de operações do telescópio espacial Hubble.</a:t>
            </a:r>
          </a:p>
          <a:p>
            <a:pPr algn="just"/>
            <a:endParaRPr lang="en-US" sz="1200" dirty="0">
              <a:latin typeface="Calibri Light" pitchFamily="34" charset="0"/>
              <a:cs typeface="Calibri Light" pitchFamily="34" charset="0"/>
            </a:endParaRPr>
          </a:p>
          <a:p>
            <a:pPr algn="just"/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1983: 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projeto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é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renomeado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para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HST (Hubble Space Telescope –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Telescópio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Espacial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Hubble). É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uma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homenagem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astrônomo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Edwin Hubble,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revolucionou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astronomia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no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século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20 com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observações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indicavam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universo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está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expansão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</a:t>
            </a:r>
          </a:p>
          <a:p>
            <a:pPr algn="just"/>
            <a:endParaRPr lang="en-US" sz="1200" dirty="0">
              <a:latin typeface="Calibri Light" pitchFamily="34" charset="0"/>
              <a:cs typeface="Calibri Light" pitchFamily="34" charset="0"/>
            </a:endParaRPr>
          </a:p>
          <a:p>
            <a:pPr algn="just"/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1984: É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inaugurada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a base 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STECF (</a:t>
            </a:r>
            <a:r>
              <a:rPr lang="pt-BR" sz="1200" dirty="0">
                <a:latin typeface="Calibri Light" pitchFamily="34" charset="0"/>
                <a:cs typeface="Calibri Light" pitchFamily="34" charset="0"/>
              </a:rPr>
              <a:t>Space Telescope European Coordinating </a:t>
            </a:r>
            <a:r>
              <a:rPr lang="pt-BR" sz="1200" dirty="0" smtClean="0">
                <a:latin typeface="Calibri Light" pitchFamily="34" charset="0"/>
                <a:cs typeface="Calibri Light" pitchFamily="34" charset="0"/>
              </a:rPr>
              <a:t>Facility), responsável por suporte e serviços para o projeto do HST. Foi encerrada em 2010.</a:t>
            </a:r>
          </a:p>
          <a:p>
            <a:pPr algn="just"/>
            <a:endParaRPr lang="en-US" sz="1200" dirty="0">
              <a:latin typeface="Calibri Light" pitchFamily="34" charset="0"/>
              <a:cs typeface="Calibri Light" pitchFamily="34" charset="0"/>
            </a:endParaRPr>
          </a:p>
          <a:p>
            <a:pPr algn="just"/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1985: 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telescópio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projeto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estão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finalmente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prontos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Aparentemente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tudo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pronto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para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colocar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o Hubble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órbita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1986.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Porém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neste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ano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uma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tragédia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ocorre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: 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ônibus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espacial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Challenger explode,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levando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vida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toda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sua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tripulação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colocando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hiato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programa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espacial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americano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 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lançamento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foi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adiado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para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1990.</a:t>
            </a:r>
          </a:p>
          <a:p>
            <a:pPr algn="just"/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Desde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sua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aprovação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até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lançamento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orçamento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projeto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do HST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aumentou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10x: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foi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400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milhões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dólares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para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4,7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bilhões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dólares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48447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05176"/>
            <a:ext cx="9144000" cy="1021556"/>
          </a:xfrm>
          <a:solidFill>
            <a:schemeClr val="tx1">
              <a:lumMod val="10000"/>
            </a:schemeClr>
          </a:solidFill>
        </p:spPr>
        <p:txBody>
          <a:bodyPr anchor="b"/>
          <a:lstStyle/>
          <a:p>
            <a:r>
              <a:rPr lang="en-US" b="0" dirty="0"/>
              <a:t> </a:t>
            </a:r>
            <a:r>
              <a:rPr lang="en-US" b="0" dirty="0" smtClean="0"/>
              <a:t>      Um </a:t>
            </a:r>
            <a:r>
              <a:rPr lang="en-US" b="0" dirty="0" err="1" smtClean="0"/>
              <a:t>pouco</a:t>
            </a:r>
            <a:r>
              <a:rPr lang="en-US" b="0" dirty="0" smtClean="0"/>
              <a:t> de </a:t>
            </a:r>
            <a:r>
              <a:rPr lang="en-US" b="0" dirty="0" err="1" smtClean="0"/>
              <a:t>história</a:t>
            </a:r>
            <a:endParaRPr lang="pt-BR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532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05176"/>
            <a:ext cx="9144000" cy="1021556"/>
          </a:xfrm>
          <a:solidFill>
            <a:schemeClr val="tx1">
              <a:lumMod val="10000"/>
            </a:schemeClr>
          </a:solidFill>
        </p:spPr>
        <p:txBody>
          <a:bodyPr anchor="b"/>
          <a:lstStyle/>
          <a:p>
            <a:r>
              <a:rPr lang="en-US" b="0" dirty="0" smtClean="0"/>
              <a:t>       </a:t>
            </a:r>
            <a:r>
              <a:rPr lang="en-US" b="0" dirty="0" err="1" smtClean="0"/>
              <a:t>Linha</a:t>
            </a:r>
            <a:r>
              <a:rPr lang="en-US" b="0" dirty="0" smtClean="0"/>
              <a:t> do tempo</a:t>
            </a:r>
            <a:endParaRPr lang="pt-BR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818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/>
          <p:cNvCxnSpPr>
            <a:stCxn id="6" idx="0"/>
            <a:endCxn id="12" idx="2"/>
          </p:cNvCxnSpPr>
          <p:nvPr/>
        </p:nvCxnSpPr>
        <p:spPr>
          <a:xfrm>
            <a:off x="989952" y="1556557"/>
            <a:ext cx="0" cy="1215224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31530" y="1556557"/>
            <a:ext cx="1116844" cy="646331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LST</a:t>
            </a:r>
          </a:p>
          <a:p>
            <a:pPr algn="ctr"/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aprovado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952" y="2371671"/>
            <a:ext cx="900000" cy="400110"/>
          </a:xfrm>
          <a:prstGeom prst="rect">
            <a:avLst/>
          </a:prstGeom>
          <a:solidFill>
            <a:srgbClr val="7030A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1977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39952" y="2371671"/>
            <a:ext cx="900000" cy="400110"/>
          </a:xfrm>
          <a:prstGeom prst="rect">
            <a:avLst/>
          </a:prstGeom>
          <a:solidFill>
            <a:srgbClr val="00206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1978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39952" y="2371671"/>
            <a:ext cx="900000" cy="400110"/>
          </a:xfrm>
          <a:prstGeom prst="rect">
            <a:avLst/>
          </a:prstGeom>
          <a:solidFill>
            <a:srgbClr val="0070C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1979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39952" y="2371671"/>
            <a:ext cx="900000" cy="400110"/>
          </a:xfrm>
          <a:prstGeom prst="rect">
            <a:avLst/>
          </a:prstGeom>
          <a:solidFill>
            <a:srgbClr val="00B0F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1980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40352" y="2371671"/>
            <a:ext cx="900000" cy="400110"/>
          </a:xfrm>
          <a:prstGeom prst="rect">
            <a:avLst/>
          </a:prstGeom>
          <a:solidFill>
            <a:srgbClr val="00B05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1981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40352" y="2371671"/>
            <a:ext cx="900000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1982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40352" y="2371671"/>
            <a:ext cx="900000" cy="400110"/>
          </a:xfrm>
          <a:prstGeom prst="rect">
            <a:avLst/>
          </a:prstGeom>
          <a:solidFill>
            <a:srgbClr val="F4EE0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1983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40352" y="2371671"/>
            <a:ext cx="900000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1984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40352" y="2371671"/>
            <a:ext cx="900000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1985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1774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/>
          <p:cNvCxnSpPr>
            <a:stCxn id="6" idx="0"/>
            <a:endCxn id="12" idx="2"/>
          </p:cNvCxnSpPr>
          <p:nvPr/>
        </p:nvCxnSpPr>
        <p:spPr>
          <a:xfrm>
            <a:off x="989952" y="1556557"/>
            <a:ext cx="0" cy="1215224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13" idx="0"/>
            <a:endCxn id="5" idx="2"/>
          </p:cNvCxnSpPr>
          <p:nvPr/>
        </p:nvCxnSpPr>
        <p:spPr>
          <a:xfrm>
            <a:off x="1889952" y="2371671"/>
            <a:ext cx="0" cy="90454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99952" y="2906885"/>
            <a:ext cx="1980000" cy="369332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Treinamento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1530" y="1556557"/>
            <a:ext cx="1116844" cy="646331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LST</a:t>
            </a:r>
          </a:p>
          <a:p>
            <a:pPr algn="ctr"/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aprovado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952" y="2371671"/>
            <a:ext cx="900000" cy="400110"/>
          </a:xfrm>
          <a:prstGeom prst="rect">
            <a:avLst/>
          </a:prstGeom>
          <a:solidFill>
            <a:srgbClr val="7030A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1977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39952" y="2371671"/>
            <a:ext cx="900000" cy="400110"/>
          </a:xfrm>
          <a:prstGeom prst="rect">
            <a:avLst/>
          </a:prstGeom>
          <a:solidFill>
            <a:srgbClr val="00206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1978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39952" y="2371671"/>
            <a:ext cx="900000" cy="400110"/>
          </a:xfrm>
          <a:prstGeom prst="rect">
            <a:avLst/>
          </a:prstGeom>
          <a:solidFill>
            <a:srgbClr val="0070C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1979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39952" y="2371671"/>
            <a:ext cx="900000" cy="400110"/>
          </a:xfrm>
          <a:prstGeom prst="rect">
            <a:avLst/>
          </a:prstGeom>
          <a:solidFill>
            <a:srgbClr val="00B0F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1980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40352" y="2371671"/>
            <a:ext cx="900000" cy="400110"/>
          </a:xfrm>
          <a:prstGeom prst="rect">
            <a:avLst/>
          </a:prstGeom>
          <a:solidFill>
            <a:srgbClr val="00B05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1981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40352" y="2371671"/>
            <a:ext cx="900000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1982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40352" y="2371671"/>
            <a:ext cx="900000" cy="400110"/>
          </a:xfrm>
          <a:prstGeom prst="rect">
            <a:avLst/>
          </a:prstGeom>
          <a:solidFill>
            <a:srgbClr val="F4EE0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1983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40352" y="2371671"/>
            <a:ext cx="900000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1984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40352" y="2371671"/>
            <a:ext cx="900000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1985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8711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/>
          <p:cNvCxnSpPr>
            <a:stCxn id="6" idx="0"/>
            <a:endCxn id="12" idx="2"/>
          </p:cNvCxnSpPr>
          <p:nvPr/>
        </p:nvCxnSpPr>
        <p:spPr>
          <a:xfrm>
            <a:off x="989952" y="1556557"/>
            <a:ext cx="0" cy="1215224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13" idx="0"/>
            <a:endCxn id="5" idx="2"/>
          </p:cNvCxnSpPr>
          <p:nvPr/>
        </p:nvCxnSpPr>
        <p:spPr>
          <a:xfrm>
            <a:off x="1889952" y="2371671"/>
            <a:ext cx="0" cy="90454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768522" y="123478"/>
            <a:ext cx="21430" cy="252028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709952" y="26496"/>
            <a:ext cx="2160000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Espelho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952" y="2906885"/>
            <a:ext cx="1980000" cy="369332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Treinamento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1530" y="1556557"/>
            <a:ext cx="1116844" cy="646331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LST</a:t>
            </a:r>
          </a:p>
          <a:p>
            <a:pPr algn="ctr"/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aprovado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952" y="2371671"/>
            <a:ext cx="900000" cy="400110"/>
          </a:xfrm>
          <a:prstGeom prst="rect">
            <a:avLst/>
          </a:prstGeom>
          <a:solidFill>
            <a:srgbClr val="7030A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1977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39952" y="2371671"/>
            <a:ext cx="900000" cy="400110"/>
          </a:xfrm>
          <a:prstGeom prst="rect">
            <a:avLst/>
          </a:prstGeom>
          <a:solidFill>
            <a:srgbClr val="00206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1978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39952" y="2371671"/>
            <a:ext cx="900000" cy="400110"/>
          </a:xfrm>
          <a:prstGeom prst="rect">
            <a:avLst/>
          </a:prstGeom>
          <a:solidFill>
            <a:srgbClr val="0070C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1979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39952" y="2371671"/>
            <a:ext cx="900000" cy="400110"/>
          </a:xfrm>
          <a:prstGeom prst="rect">
            <a:avLst/>
          </a:prstGeom>
          <a:solidFill>
            <a:srgbClr val="00B0F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1980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40352" y="2371671"/>
            <a:ext cx="900000" cy="400110"/>
          </a:xfrm>
          <a:prstGeom prst="rect">
            <a:avLst/>
          </a:prstGeom>
          <a:solidFill>
            <a:srgbClr val="00B05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1981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40352" y="2371671"/>
            <a:ext cx="900000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1982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40352" y="2371671"/>
            <a:ext cx="900000" cy="400110"/>
          </a:xfrm>
          <a:prstGeom prst="rect">
            <a:avLst/>
          </a:prstGeom>
          <a:solidFill>
            <a:srgbClr val="F4EE0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1983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40352" y="2371671"/>
            <a:ext cx="900000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1984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40352" y="2371671"/>
            <a:ext cx="900000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1985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050" name="Picture 2" descr="The Hubble Space Telescope mirr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103" y="432977"/>
            <a:ext cx="1873697" cy="1780012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79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/>
          <p:cNvCxnSpPr>
            <a:stCxn id="6" idx="0"/>
            <a:endCxn id="12" idx="2"/>
          </p:cNvCxnSpPr>
          <p:nvPr/>
        </p:nvCxnSpPr>
        <p:spPr>
          <a:xfrm>
            <a:off x="989952" y="1556557"/>
            <a:ext cx="0" cy="1215224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13" idx="0"/>
            <a:endCxn id="5" idx="2"/>
          </p:cNvCxnSpPr>
          <p:nvPr/>
        </p:nvCxnSpPr>
        <p:spPr>
          <a:xfrm>
            <a:off x="1889952" y="2371671"/>
            <a:ext cx="0" cy="90454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768522" y="123478"/>
            <a:ext cx="21430" cy="252028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endCxn id="7" idx="2"/>
          </p:cNvCxnSpPr>
          <p:nvPr/>
        </p:nvCxnSpPr>
        <p:spPr>
          <a:xfrm flipH="1">
            <a:off x="4619327" y="2593212"/>
            <a:ext cx="1402" cy="2497077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709952" y="26496"/>
            <a:ext cx="2160000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Espelho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952" y="2906885"/>
            <a:ext cx="1980000" cy="369332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Treinamento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1530" y="1556557"/>
            <a:ext cx="1116844" cy="646331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LST</a:t>
            </a:r>
          </a:p>
          <a:p>
            <a:pPr algn="ctr"/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aprovado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82065" y="4443958"/>
            <a:ext cx="2474524" cy="646331"/>
          </a:xfrm>
          <a:prstGeom prst="rect">
            <a:avLst/>
          </a:prstGeom>
          <a:solidFill>
            <a:srgbClr val="00B05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STScI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Univ. John Hopkins/US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9952" y="2371671"/>
            <a:ext cx="900000" cy="400110"/>
          </a:xfrm>
          <a:prstGeom prst="rect">
            <a:avLst/>
          </a:prstGeom>
          <a:solidFill>
            <a:srgbClr val="7030A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1977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39952" y="2371671"/>
            <a:ext cx="900000" cy="400110"/>
          </a:xfrm>
          <a:prstGeom prst="rect">
            <a:avLst/>
          </a:prstGeom>
          <a:solidFill>
            <a:srgbClr val="00206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1978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39952" y="2371671"/>
            <a:ext cx="900000" cy="400110"/>
          </a:xfrm>
          <a:prstGeom prst="rect">
            <a:avLst/>
          </a:prstGeom>
          <a:solidFill>
            <a:srgbClr val="0070C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1979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39952" y="2371671"/>
            <a:ext cx="900000" cy="400110"/>
          </a:xfrm>
          <a:prstGeom prst="rect">
            <a:avLst/>
          </a:prstGeom>
          <a:solidFill>
            <a:srgbClr val="00B0F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1980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40352" y="2371671"/>
            <a:ext cx="900000" cy="400110"/>
          </a:xfrm>
          <a:prstGeom prst="rect">
            <a:avLst/>
          </a:prstGeom>
          <a:solidFill>
            <a:srgbClr val="00B05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1981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40352" y="2371671"/>
            <a:ext cx="900000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1982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40352" y="2371671"/>
            <a:ext cx="900000" cy="400110"/>
          </a:xfrm>
          <a:prstGeom prst="rect">
            <a:avLst/>
          </a:prstGeom>
          <a:solidFill>
            <a:srgbClr val="F4EE0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1983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40352" y="2371671"/>
            <a:ext cx="900000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1984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40352" y="2371671"/>
            <a:ext cx="900000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1985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050" name="Picture 2" descr="The Hubble Space Telescope mirr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103" y="432977"/>
            <a:ext cx="1873697" cy="1780012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m para STSc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547" y="2906885"/>
            <a:ext cx="1970364" cy="1477774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81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/>
          <p:cNvCxnSpPr>
            <a:stCxn id="6" idx="0"/>
            <a:endCxn id="12" idx="2"/>
          </p:cNvCxnSpPr>
          <p:nvPr/>
        </p:nvCxnSpPr>
        <p:spPr>
          <a:xfrm>
            <a:off x="989952" y="1556557"/>
            <a:ext cx="0" cy="1215224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13" idx="0"/>
            <a:endCxn id="5" idx="2"/>
          </p:cNvCxnSpPr>
          <p:nvPr/>
        </p:nvCxnSpPr>
        <p:spPr>
          <a:xfrm>
            <a:off x="1889952" y="2371671"/>
            <a:ext cx="0" cy="90454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768522" y="123478"/>
            <a:ext cx="21430" cy="252028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endCxn id="7" idx="2"/>
          </p:cNvCxnSpPr>
          <p:nvPr/>
        </p:nvCxnSpPr>
        <p:spPr>
          <a:xfrm flipH="1">
            <a:off x="4619327" y="2593212"/>
            <a:ext cx="1402" cy="2497077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8" idx="0"/>
            <a:endCxn id="18" idx="0"/>
          </p:cNvCxnSpPr>
          <p:nvPr/>
        </p:nvCxnSpPr>
        <p:spPr>
          <a:xfrm>
            <a:off x="6390352" y="26496"/>
            <a:ext cx="0" cy="2345175"/>
          </a:xfrm>
          <a:prstGeom prst="line">
            <a:avLst/>
          </a:prstGeom>
          <a:ln w="76200">
            <a:solidFill>
              <a:srgbClr val="F4E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709952" y="26496"/>
            <a:ext cx="2160000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Espelho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952" y="2906885"/>
            <a:ext cx="1980000" cy="369332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Treinamento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1530" y="1556557"/>
            <a:ext cx="1116844" cy="646331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LST</a:t>
            </a:r>
          </a:p>
          <a:p>
            <a:pPr algn="ctr"/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aprovado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82065" y="4443958"/>
            <a:ext cx="2474524" cy="646331"/>
          </a:xfrm>
          <a:prstGeom prst="rect">
            <a:avLst/>
          </a:prstGeom>
          <a:solidFill>
            <a:srgbClr val="00B05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STScI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Univ. John Hopkins/US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30352" y="26496"/>
            <a:ext cx="2520000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strike="sngStrik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Space Telescope</a:t>
            </a:r>
          </a:p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Hubble Space Telescope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952" y="2371671"/>
            <a:ext cx="900000" cy="400110"/>
          </a:xfrm>
          <a:prstGeom prst="rect">
            <a:avLst/>
          </a:prstGeom>
          <a:solidFill>
            <a:srgbClr val="7030A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1977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39952" y="2371671"/>
            <a:ext cx="900000" cy="400110"/>
          </a:xfrm>
          <a:prstGeom prst="rect">
            <a:avLst/>
          </a:prstGeom>
          <a:solidFill>
            <a:srgbClr val="00206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1978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39952" y="2371671"/>
            <a:ext cx="900000" cy="400110"/>
          </a:xfrm>
          <a:prstGeom prst="rect">
            <a:avLst/>
          </a:prstGeom>
          <a:solidFill>
            <a:srgbClr val="0070C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1979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39952" y="2371671"/>
            <a:ext cx="900000" cy="400110"/>
          </a:xfrm>
          <a:prstGeom prst="rect">
            <a:avLst/>
          </a:prstGeom>
          <a:solidFill>
            <a:srgbClr val="00B0F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1980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40352" y="2371671"/>
            <a:ext cx="900000" cy="400110"/>
          </a:xfrm>
          <a:prstGeom prst="rect">
            <a:avLst/>
          </a:prstGeom>
          <a:solidFill>
            <a:srgbClr val="00B05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1981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40352" y="2371671"/>
            <a:ext cx="900000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1982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40352" y="2371671"/>
            <a:ext cx="900000" cy="400110"/>
          </a:xfrm>
          <a:prstGeom prst="rect">
            <a:avLst/>
          </a:prstGeom>
          <a:solidFill>
            <a:srgbClr val="F4EE0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1983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40352" y="2371671"/>
            <a:ext cx="900000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1984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40352" y="2371671"/>
            <a:ext cx="900000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1985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050" name="Picture 2" descr="The Hubble Space Telescope mirr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103" y="432977"/>
            <a:ext cx="1873697" cy="1780012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m para STSc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547" y="2906885"/>
            <a:ext cx="1970364" cy="1477774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m para edwin hubbl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85"/>
          <a:stretch/>
        </p:blipFill>
        <p:spPr bwMode="auto">
          <a:xfrm>
            <a:off x="5526999" y="862527"/>
            <a:ext cx="1726705" cy="1266537"/>
          </a:xfrm>
          <a:prstGeom prst="rect">
            <a:avLst/>
          </a:prstGeom>
          <a:noFill/>
          <a:ln>
            <a:solidFill>
              <a:srgbClr val="F4EE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80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/>
          <p:cNvCxnSpPr>
            <a:stCxn id="6" idx="0"/>
            <a:endCxn id="12" idx="2"/>
          </p:cNvCxnSpPr>
          <p:nvPr/>
        </p:nvCxnSpPr>
        <p:spPr>
          <a:xfrm>
            <a:off x="989952" y="1556557"/>
            <a:ext cx="0" cy="1215224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13" idx="0"/>
            <a:endCxn id="5" idx="2"/>
          </p:cNvCxnSpPr>
          <p:nvPr/>
        </p:nvCxnSpPr>
        <p:spPr>
          <a:xfrm>
            <a:off x="1889952" y="2371671"/>
            <a:ext cx="0" cy="90454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768522" y="123478"/>
            <a:ext cx="21430" cy="252028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endCxn id="7" idx="2"/>
          </p:cNvCxnSpPr>
          <p:nvPr/>
        </p:nvCxnSpPr>
        <p:spPr>
          <a:xfrm flipH="1">
            <a:off x="4619327" y="2593212"/>
            <a:ext cx="1402" cy="2497077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8" idx="0"/>
            <a:endCxn id="18" idx="0"/>
          </p:cNvCxnSpPr>
          <p:nvPr/>
        </p:nvCxnSpPr>
        <p:spPr>
          <a:xfrm>
            <a:off x="6390352" y="26496"/>
            <a:ext cx="0" cy="2345175"/>
          </a:xfrm>
          <a:prstGeom prst="line">
            <a:avLst/>
          </a:prstGeom>
          <a:ln w="76200">
            <a:solidFill>
              <a:srgbClr val="F4E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19" idx="0"/>
            <a:endCxn id="9" idx="2"/>
          </p:cNvCxnSpPr>
          <p:nvPr/>
        </p:nvCxnSpPr>
        <p:spPr>
          <a:xfrm>
            <a:off x="7290352" y="2371671"/>
            <a:ext cx="1" cy="2718617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709952" y="26496"/>
            <a:ext cx="2160000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Espelho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952" y="2906885"/>
            <a:ext cx="1980000" cy="369332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Treinamento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1530" y="1556557"/>
            <a:ext cx="1116844" cy="646331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LST</a:t>
            </a:r>
          </a:p>
          <a:p>
            <a:pPr algn="ctr"/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aprovado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82065" y="4443958"/>
            <a:ext cx="2474524" cy="646331"/>
          </a:xfrm>
          <a:prstGeom prst="rect">
            <a:avLst/>
          </a:prstGeom>
          <a:solidFill>
            <a:srgbClr val="00B05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STScI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Univ. John Hopkins/US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30352" y="26496"/>
            <a:ext cx="2520000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strike="sngStrik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Space Telescope</a:t>
            </a:r>
          </a:p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Hubble Space Telescope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78459" y="4443957"/>
            <a:ext cx="1423787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STECF</a:t>
            </a:r>
          </a:p>
          <a:p>
            <a:pPr algn="ctr"/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Munique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/DE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952" y="2371671"/>
            <a:ext cx="900000" cy="400110"/>
          </a:xfrm>
          <a:prstGeom prst="rect">
            <a:avLst/>
          </a:prstGeom>
          <a:solidFill>
            <a:srgbClr val="7030A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1977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39952" y="2371671"/>
            <a:ext cx="900000" cy="400110"/>
          </a:xfrm>
          <a:prstGeom prst="rect">
            <a:avLst/>
          </a:prstGeom>
          <a:solidFill>
            <a:srgbClr val="00206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1978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39952" y="2371671"/>
            <a:ext cx="900000" cy="400110"/>
          </a:xfrm>
          <a:prstGeom prst="rect">
            <a:avLst/>
          </a:prstGeom>
          <a:solidFill>
            <a:srgbClr val="0070C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1979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39952" y="2371671"/>
            <a:ext cx="900000" cy="400110"/>
          </a:xfrm>
          <a:prstGeom prst="rect">
            <a:avLst/>
          </a:prstGeom>
          <a:solidFill>
            <a:srgbClr val="00B0F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1980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40352" y="2371671"/>
            <a:ext cx="900000" cy="400110"/>
          </a:xfrm>
          <a:prstGeom prst="rect">
            <a:avLst/>
          </a:prstGeom>
          <a:solidFill>
            <a:srgbClr val="00B05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1981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40352" y="2371671"/>
            <a:ext cx="900000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1982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40352" y="2371671"/>
            <a:ext cx="900000" cy="400110"/>
          </a:xfrm>
          <a:prstGeom prst="rect">
            <a:avLst/>
          </a:prstGeom>
          <a:solidFill>
            <a:srgbClr val="F4EE0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1983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40352" y="2371671"/>
            <a:ext cx="900000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1984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40352" y="2371671"/>
            <a:ext cx="900000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1985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050" name="Picture 2" descr="The Hubble Space Telescope mirr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103" y="432977"/>
            <a:ext cx="1873697" cy="1780012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m para STSc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547" y="2906885"/>
            <a:ext cx="1970364" cy="1477774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m para edwin hubbl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85"/>
          <a:stretch/>
        </p:blipFill>
        <p:spPr bwMode="auto">
          <a:xfrm>
            <a:off x="5526999" y="862527"/>
            <a:ext cx="1726705" cy="1266537"/>
          </a:xfrm>
          <a:prstGeom prst="rect">
            <a:avLst/>
          </a:prstGeom>
          <a:noFill/>
          <a:ln>
            <a:solidFill>
              <a:srgbClr val="F4EE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sultado de imagem para Space Telescope-European Coordinating Facilit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572" y="2860647"/>
            <a:ext cx="2613561" cy="1524012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74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/>
          <p:cNvCxnSpPr>
            <a:stCxn id="6" idx="0"/>
            <a:endCxn id="12" idx="2"/>
          </p:cNvCxnSpPr>
          <p:nvPr/>
        </p:nvCxnSpPr>
        <p:spPr>
          <a:xfrm>
            <a:off x="989952" y="1556557"/>
            <a:ext cx="0" cy="1215224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13" idx="0"/>
            <a:endCxn id="5" idx="2"/>
          </p:cNvCxnSpPr>
          <p:nvPr/>
        </p:nvCxnSpPr>
        <p:spPr>
          <a:xfrm>
            <a:off x="1889952" y="2371671"/>
            <a:ext cx="0" cy="90454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768522" y="123478"/>
            <a:ext cx="21430" cy="252028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endCxn id="7" idx="2"/>
          </p:cNvCxnSpPr>
          <p:nvPr/>
        </p:nvCxnSpPr>
        <p:spPr>
          <a:xfrm flipH="1">
            <a:off x="4619327" y="2593212"/>
            <a:ext cx="1402" cy="2497077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8" idx="0"/>
            <a:endCxn id="18" idx="0"/>
          </p:cNvCxnSpPr>
          <p:nvPr/>
        </p:nvCxnSpPr>
        <p:spPr>
          <a:xfrm>
            <a:off x="6390352" y="26496"/>
            <a:ext cx="0" cy="2345175"/>
          </a:xfrm>
          <a:prstGeom prst="line">
            <a:avLst/>
          </a:prstGeom>
          <a:ln w="76200">
            <a:solidFill>
              <a:srgbClr val="F4E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19" idx="0"/>
            <a:endCxn id="9" idx="2"/>
          </p:cNvCxnSpPr>
          <p:nvPr/>
        </p:nvCxnSpPr>
        <p:spPr>
          <a:xfrm>
            <a:off x="7290352" y="2371671"/>
            <a:ext cx="1" cy="2718617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10" idx="0"/>
            <a:endCxn id="20" idx="2"/>
          </p:cNvCxnSpPr>
          <p:nvPr/>
        </p:nvCxnSpPr>
        <p:spPr>
          <a:xfrm>
            <a:off x="8190352" y="1566658"/>
            <a:ext cx="0" cy="120512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709952" y="26496"/>
            <a:ext cx="2160000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Espelho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952" y="2906885"/>
            <a:ext cx="1980000" cy="369332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Treinamento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1530" y="1556557"/>
            <a:ext cx="1116844" cy="646331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LST</a:t>
            </a:r>
          </a:p>
          <a:p>
            <a:pPr algn="ctr"/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aprovado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82065" y="4443958"/>
            <a:ext cx="2474524" cy="646331"/>
          </a:xfrm>
          <a:prstGeom prst="rect">
            <a:avLst/>
          </a:prstGeom>
          <a:solidFill>
            <a:srgbClr val="00B05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STScI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Univ. John Hopkins/US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30352" y="26496"/>
            <a:ext cx="2520000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strike="sngStrik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Space Telescope</a:t>
            </a:r>
          </a:p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Hubble Space Telescope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78459" y="4443957"/>
            <a:ext cx="1423787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STECF</a:t>
            </a:r>
          </a:p>
          <a:p>
            <a:pPr algn="ctr"/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Munique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/DE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80352" y="1566658"/>
            <a:ext cx="1620000" cy="64633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HST</a:t>
            </a:r>
          </a:p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PRONTO!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952" y="2371671"/>
            <a:ext cx="900000" cy="400110"/>
          </a:xfrm>
          <a:prstGeom prst="rect">
            <a:avLst/>
          </a:prstGeom>
          <a:solidFill>
            <a:srgbClr val="7030A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1977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39952" y="2371671"/>
            <a:ext cx="900000" cy="400110"/>
          </a:xfrm>
          <a:prstGeom prst="rect">
            <a:avLst/>
          </a:prstGeom>
          <a:solidFill>
            <a:srgbClr val="00206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1978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39952" y="2371671"/>
            <a:ext cx="900000" cy="400110"/>
          </a:xfrm>
          <a:prstGeom prst="rect">
            <a:avLst/>
          </a:prstGeom>
          <a:solidFill>
            <a:srgbClr val="0070C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1979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39952" y="2371671"/>
            <a:ext cx="900000" cy="400110"/>
          </a:xfrm>
          <a:prstGeom prst="rect">
            <a:avLst/>
          </a:prstGeom>
          <a:solidFill>
            <a:srgbClr val="00B0F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1980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40352" y="2371671"/>
            <a:ext cx="900000" cy="400110"/>
          </a:xfrm>
          <a:prstGeom prst="rect">
            <a:avLst/>
          </a:prstGeom>
          <a:solidFill>
            <a:srgbClr val="00B05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1981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40352" y="2371671"/>
            <a:ext cx="900000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1982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40352" y="2371671"/>
            <a:ext cx="900000" cy="400110"/>
          </a:xfrm>
          <a:prstGeom prst="rect">
            <a:avLst/>
          </a:prstGeom>
          <a:solidFill>
            <a:srgbClr val="F4EE0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1983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40352" y="2371671"/>
            <a:ext cx="900000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1984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40352" y="2371671"/>
            <a:ext cx="900000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1985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050" name="Picture 2" descr="The Hubble Space Telescope mirr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103" y="432977"/>
            <a:ext cx="1873697" cy="1780012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m para STSc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547" y="2906885"/>
            <a:ext cx="1970364" cy="1477774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m para edwin hubbl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85"/>
          <a:stretch/>
        </p:blipFill>
        <p:spPr bwMode="auto">
          <a:xfrm>
            <a:off x="5526999" y="862527"/>
            <a:ext cx="1726705" cy="1266537"/>
          </a:xfrm>
          <a:prstGeom prst="rect">
            <a:avLst/>
          </a:prstGeom>
          <a:noFill/>
          <a:ln>
            <a:solidFill>
              <a:srgbClr val="F4EE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sultado de imagem para Space Telescope-European Coordinating Facilit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572" y="2860647"/>
            <a:ext cx="2613561" cy="1524012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seinfeld celebrating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16711"/>
            <a:ext cx="1187992" cy="1439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77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thumb/3/3f/Challenger_flight_51-l_crew.jpg/1024px-Challenger_flight_51-l_cre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006" y="2117686"/>
            <a:ext cx="3444377" cy="275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upload.wikimedia.org/wikipedia/commons/thumb/f/f2/Challenger_Memorial1.JPG/800px-Challenger_Memorial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49" y="195485"/>
            <a:ext cx="3501057" cy="467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Resultado de imagem para Challenger disaster"/>
          <p:cNvSpPr>
            <a:spLocks noChangeAspect="1" noChangeArrowheads="1"/>
          </p:cNvSpPr>
          <p:nvPr/>
        </p:nvSpPr>
        <p:spPr bwMode="auto">
          <a:xfrm>
            <a:off x="155575" y="-2049463"/>
            <a:ext cx="7600950" cy="427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081" name="Picture 9" descr="Resultado de imagem para Challenger disast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007" y="195486"/>
            <a:ext cx="3444377" cy="193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3" descr="Resultado de imagem para luto png"/>
          <p:cNvSpPr>
            <a:spLocks noChangeAspect="1" noChangeArrowheads="1"/>
          </p:cNvSpPr>
          <p:nvPr/>
        </p:nvSpPr>
        <p:spPr bwMode="auto">
          <a:xfrm>
            <a:off x="155575" y="-1309688"/>
            <a:ext cx="1666875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15" descr="Resultado de imagem para luto png"/>
          <p:cNvSpPr>
            <a:spLocks noChangeAspect="1" noChangeArrowheads="1"/>
          </p:cNvSpPr>
          <p:nvPr/>
        </p:nvSpPr>
        <p:spPr bwMode="auto">
          <a:xfrm>
            <a:off x="307975" y="-1157288"/>
            <a:ext cx="1666875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092" name="Picture 20" descr="Resultado de imagem para luto simbol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381" y="4367894"/>
            <a:ext cx="377003" cy="53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73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2136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95486"/>
            <a:ext cx="91217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O Hubble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finalmente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é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lançado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uma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missão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24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abril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1990.</a:t>
            </a:r>
          </a:p>
          <a:p>
            <a:pPr algn="just"/>
            <a:endParaRPr lang="en-US" sz="1200" dirty="0">
              <a:latin typeface="Calibri Light" pitchFamily="34" charset="0"/>
              <a:cs typeface="Calibri Light" pitchFamily="34" charset="0"/>
            </a:endParaRPr>
          </a:p>
          <a:p>
            <a:pPr algn="just"/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Quando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tudo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parecia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voltar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dar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certo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um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infortúnio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: o Hubble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chegou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espaço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com “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astigmatismo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”.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Suas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primeiras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imagens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foram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uma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decepção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colocando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xeque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toda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reputação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agência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espacial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americana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</a:t>
            </a:r>
          </a:p>
          <a:p>
            <a:pPr algn="just"/>
            <a:endParaRPr lang="en-US" sz="1200" dirty="0" smtClean="0">
              <a:latin typeface="Calibri Light" pitchFamily="34" charset="0"/>
              <a:cs typeface="Calibri Light" pitchFamily="34" charset="0"/>
            </a:endParaRPr>
          </a:p>
          <a:p>
            <a:pPr algn="just"/>
            <a:r>
              <a:rPr lang="en-US" sz="1200" b="1" dirty="0" smtClean="0">
                <a:latin typeface="Calibri Light" pitchFamily="34" charset="0"/>
                <a:cs typeface="Calibri Light" pitchFamily="34" charset="0"/>
              </a:rPr>
              <a:t>SLIDE 31: 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imagem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estrela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MELNICK 34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mostra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aberração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na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imagem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causada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por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problemas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no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formato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espelho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250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2136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294" y="195486"/>
            <a:ext cx="91217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ideia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um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telescópio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espacial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data do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início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século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20.</a:t>
            </a:r>
          </a:p>
          <a:p>
            <a:endParaRPr lang="en-US" sz="1200" dirty="0">
              <a:latin typeface="Calibri Light" pitchFamily="34" charset="0"/>
              <a:cs typeface="Calibri Light" pitchFamily="34" charset="0"/>
            </a:endParaRPr>
          </a:p>
          <a:p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1923,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Oberth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um dos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pais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dos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foguetes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modernos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discute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“</a:t>
            </a:r>
            <a:r>
              <a:rPr lang="en-US" sz="1200" dirty="0">
                <a:latin typeface="Calibri Light" pitchFamily="34" charset="0"/>
                <a:cs typeface="Calibri Light" pitchFamily="34" charset="0"/>
              </a:rPr>
              <a:t>O </a:t>
            </a:r>
            <a:r>
              <a:rPr lang="en-US" sz="1200" dirty="0" err="1">
                <a:latin typeface="Calibri Light" pitchFamily="34" charset="0"/>
                <a:cs typeface="Calibri Light" pitchFamily="34" charset="0"/>
              </a:rPr>
              <a:t>foguete</a:t>
            </a:r>
            <a:r>
              <a:rPr lang="en-US" sz="1200" dirty="0">
                <a:latin typeface="Calibri Light" pitchFamily="34" charset="0"/>
                <a:cs typeface="Calibri Light" pitchFamily="34" charset="0"/>
              </a:rPr>
              <a:t> no </a:t>
            </a:r>
            <a:r>
              <a:rPr lang="en-US" sz="1200" dirty="0" err="1">
                <a:latin typeface="Calibri Light" pitchFamily="34" charset="0"/>
                <a:cs typeface="Calibri Light" pitchFamily="34" charset="0"/>
              </a:rPr>
              <a:t>espaço</a:t>
            </a:r>
            <a:r>
              <a:rPr lang="en-US" sz="1200" dirty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>
                <a:latin typeface="Calibri Light" pitchFamily="34" charset="0"/>
                <a:cs typeface="Calibri Light" pitchFamily="34" charset="0"/>
              </a:rPr>
              <a:t>planetário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” 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possibilidade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enviar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um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telescópio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órbita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torno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da Terra.</a:t>
            </a:r>
          </a:p>
          <a:p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</a:p>
          <a:p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1946, 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astrônomo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Lyman Spitzer,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dedicou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grande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parte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sua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vida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desenvolvimento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dos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telescópios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espaciais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publicou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vantagens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um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telescópio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espacial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comparação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a um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telescópio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terrestre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já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espacial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não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está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sujeito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efeitos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atmosfera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nosso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planeta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 </a:t>
            </a:r>
            <a:endParaRPr lang="en-US" sz="1200" dirty="0">
              <a:latin typeface="Calibri Light" pitchFamily="34" charset="0"/>
              <a:cs typeface="Calibri Light" pitchFamily="34" charset="0"/>
            </a:endParaRPr>
          </a:p>
          <a:p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endParaRPr lang="pt-BR" sz="1200" dirty="0">
              <a:latin typeface="Calibri Light" pitchFamily="34" charset="0"/>
              <a:cs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31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95486"/>
            <a:ext cx="9144000" cy="40011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Roboto Bk" pitchFamily="2" charset="0"/>
                <a:ea typeface="Roboto Bk" pitchFamily="2" charset="0"/>
              </a:rPr>
              <a:t>   24 DE ABRIL DE 1990: AGORA </a:t>
            </a:r>
            <a:r>
              <a:rPr lang="en-US" sz="2000" dirty="0" smtClean="0">
                <a:latin typeface="Roboto Bk" pitchFamily="2" charset="0"/>
                <a:ea typeface="Roboto Bk" pitchFamily="2" charset="0"/>
              </a:rPr>
              <a:t>VAI, NÉ?</a:t>
            </a:r>
            <a:endParaRPr lang="pt-BR" sz="2000" dirty="0">
              <a:latin typeface="Roboto Bk" pitchFamily="2" charset="0"/>
              <a:ea typeface="Roboto Bk" pitchFamily="2" charset="0"/>
            </a:endParaRPr>
          </a:p>
        </p:txBody>
      </p:sp>
      <p:pic>
        <p:nvPicPr>
          <p:cNvPr id="12294" name="Picture 6" descr="1990 s31 IMAX view of HST releas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"/>
          <a:stretch/>
        </p:blipFill>
        <p:spPr bwMode="auto">
          <a:xfrm>
            <a:off x="1051294" y="626514"/>
            <a:ext cx="7041412" cy="4496434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upload.wikimedia.org/wikipedia/commons/thumb/b/b4/Liftoff_STS-31.jpg/800px-Liftoff_STS-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555" y="745736"/>
            <a:ext cx="2230941" cy="287978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Sts-31 cre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31789"/>
            <a:ext cx="2624989" cy="209999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20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shocked trailer park boys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406" y="1023578"/>
            <a:ext cx="548718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75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95486"/>
            <a:ext cx="9144000" cy="461665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Roboto Bk" pitchFamily="2" charset="0"/>
                <a:ea typeface="Roboto Bk" pitchFamily="2" charset="0"/>
              </a:rPr>
              <a:t>MELNICK 34</a:t>
            </a:r>
            <a:endParaRPr lang="pt-BR" sz="2400" dirty="0">
              <a:latin typeface="Roboto Bk" pitchFamily="2" charset="0"/>
              <a:ea typeface="Roboto Bk" pitchFamily="2" charset="0"/>
            </a:endParaRPr>
          </a:p>
        </p:txBody>
      </p:sp>
      <p:pic>
        <p:nvPicPr>
          <p:cNvPr id="15368" name="Picture 8" descr="Melnick 34 WF/PC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468" y="934453"/>
            <a:ext cx="2481064" cy="248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0" y="465998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000" dirty="0">
                <a:hlinkClick r:id="rId3"/>
              </a:rPr>
              <a:t>http://</a:t>
            </a:r>
            <a:r>
              <a:rPr lang="pt-BR" sz="1000" dirty="0" smtClean="0">
                <a:hlinkClick r:id="rId3"/>
              </a:rPr>
              <a:t>hubblesite.org/images/news/release/1994-05</a:t>
            </a:r>
            <a:endParaRPr lang="pt-BR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3347864" y="3416835"/>
            <a:ext cx="2448272" cy="369332"/>
          </a:xfrm>
          <a:prstGeom prst="rect">
            <a:avLst/>
          </a:prstGeom>
          <a:solidFill>
            <a:schemeClr val="tx1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Hubble/</a:t>
            </a:r>
            <a:r>
              <a:rPr lang="en-US" dirty="0" err="1" smtClean="0"/>
              <a:t>astigmatismo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2634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2136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95486"/>
            <a:ext cx="912170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b="1" dirty="0" smtClean="0">
                <a:latin typeface="Calibri Light" pitchFamily="34" charset="0"/>
                <a:cs typeface="Calibri Light" pitchFamily="34" charset="0"/>
              </a:rPr>
              <a:t>SLIDE 33: 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O “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astigmatismo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” do Hubble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foi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causado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por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uma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finalização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errônea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no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formato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espelho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 Para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solucionar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problema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foi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desenvolvido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instrumento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COSTAR,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consiste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um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jogo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lentes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espelhos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para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corrigir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imagem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telescópio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(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como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um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óculos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para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o Hubble). O COSTAR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foi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intalado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durante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primeira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missão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serviço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1993, 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foi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removido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2009,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liberando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uma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baia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para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um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instrumento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científico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 </a:t>
            </a:r>
          </a:p>
          <a:p>
            <a:pPr algn="just"/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Entre 1990 e 1993, as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aberrações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nas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imagens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foram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tratadas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através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algoritmos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computacionais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</a:t>
            </a:r>
          </a:p>
          <a:p>
            <a:pPr algn="just"/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partir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2009,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instrumentos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instalados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já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foram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desenvolvidos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modo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corrigirem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as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aberrações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</a:t>
            </a:r>
          </a:p>
          <a:p>
            <a:pPr algn="just"/>
            <a:endParaRPr lang="en-US" sz="1200" dirty="0">
              <a:latin typeface="Calibri Light" pitchFamily="34" charset="0"/>
              <a:cs typeface="Calibri Light" pitchFamily="34" charset="0"/>
            </a:endParaRPr>
          </a:p>
          <a:p>
            <a:pPr algn="just"/>
            <a:r>
              <a:rPr lang="en-US" sz="1200" b="1" dirty="0" smtClean="0">
                <a:latin typeface="Calibri Light" pitchFamily="34" charset="0"/>
                <a:cs typeface="Calibri Light" pitchFamily="34" charset="0"/>
              </a:rPr>
              <a:t>SLIDE 36: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Comparação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das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imagens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estrela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MELNICK 34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feitas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por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um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telescópio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terrestre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pelo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Hubble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ainda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o COSTAR, e com o Hubble com o COSTAR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instalado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</a:t>
            </a:r>
          </a:p>
          <a:p>
            <a:pPr algn="just"/>
            <a:endParaRPr lang="en-US" sz="1200" dirty="0">
              <a:latin typeface="Calibri Light" pitchFamily="34" charset="0"/>
              <a:cs typeface="Calibri Light" pitchFamily="34" charset="0"/>
            </a:endParaRPr>
          </a:p>
          <a:p>
            <a:pPr algn="just"/>
            <a:r>
              <a:rPr lang="en-US" sz="1200" b="1" dirty="0" smtClean="0">
                <a:latin typeface="Calibri Light" pitchFamily="34" charset="0"/>
                <a:cs typeface="Calibri Light" pitchFamily="34" charset="0"/>
              </a:rPr>
              <a:t>SLIDE 37: 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Comparação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galáxia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M100 com 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correção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do COSTAR.</a:t>
            </a:r>
          </a:p>
        </p:txBody>
      </p:sp>
    </p:spTree>
    <p:extLst>
      <p:ext uri="{BB962C8B-B14F-4D97-AF65-F5344CB8AC3E}">
        <p14:creationId xmlns:p14="http://schemas.microsoft.com/office/powerpoint/2010/main" val="4183970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420993" y="1275606"/>
            <a:ext cx="4302015" cy="3666221"/>
            <a:chOff x="179512" y="699542"/>
            <a:chExt cx="4302015" cy="3666221"/>
          </a:xfrm>
        </p:grpSpPr>
        <p:grpSp>
          <p:nvGrpSpPr>
            <p:cNvPr id="2" name="Group 1"/>
            <p:cNvGrpSpPr/>
            <p:nvPr/>
          </p:nvGrpSpPr>
          <p:grpSpPr>
            <a:xfrm>
              <a:off x="305063" y="699542"/>
              <a:ext cx="4176463" cy="3420000"/>
              <a:chOff x="859153" y="843558"/>
              <a:chExt cx="4428951" cy="3420000"/>
            </a:xfrm>
            <a:solidFill>
              <a:schemeClr val="bg1">
                <a:lumMod val="95000"/>
                <a:lumOff val="5000"/>
              </a:schemeClr>
            </a:solidFill>
          </p:grpSpPr>
          <p:pic>
            <p:nvPicPr>
              <p:cNvPr id="22530" name="Picture 2" descr="Diagram of the mirror flaw.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153" y="843558"/>
                <a:ext cx="2967353" cy="3420000"/>
              </a:xfrm>
              <a:prstGeom prst="rect">
                <a:avLst/>
              </a:prstGeom>
              <a:grpFill/>
              <a:extLst/>
            </p:spPr>
          </p:pic>
          <p:pic>
            <p:nvPicPr>
              <p:cNvPr id="22532" name="Picture 4" descr="http://hubblesite.org/the_telescope/nuts_.and._bolts/optics/costar/graphics/costar_19.gif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26504" y="843558"/>
                <a:ext cx="1461600" cy="2520000"/>
              </a:xfrm>
              <a:prstGeom prst="rect">
                <a:avLst/>
              </a:prstGeom>
              <a:grpFill/>
              <a:extLst/>
            </p:spPr>
          </p:pic>
        </p:grpSp>
        <p:sp>
          <p:nvSpPr>
            <p:cNvPr id="3" name="Rectangle 2"/>
            <p:cNvSpPr/>
            <p:nvPr/>
          </p:nvSpPr>
          <p:spPr>
            <a:xfrm>
              <a:off x="179512" y="4119542"/>
              <a:ext cx="4302015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1000" dirty="0">
                  <a:hlinkClick r:id="rId4"/>
                </a:rPr>
                <a:t>http://hubblesite.org/the_telescope/nuts_.and._bolts/optics/costar</a:t>
              </a:r>
              <a:r>
                <a:rPr lang="pt-BR" sz="1000" dirty="0" smtClean="0">
                  <a:hlinkClick r:id="rId4"/>
                </a:rPr>
                <a:t>/</a:t>
              </a:r>
              <a:r>
                <a:rPr lang="pt-BR" sz="1000" dirty="0" smtClean="0"/>
                <a:t> </a:t>
              </a:r>
              <a:endParaRPr lang="pt-BR" sz="1000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0" y="195486"/>
            <a:ext cx="9144000" cy="984885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Roboto Bk" pitchFamily="2" charset="0"/>
                <a:ea typeface="Roboto Bk" pitchFamily="2" charset="0"/>
              </a:rPr>
              <a:t>COSTAR</a:t>
            </a:r>
          </a:p>
          <a:p>
            <a:pPr algn="ctr"/>
            <a:r>
              <a:rPr lang="en-US" sz="1600" b="1" dirty="0" smtClean="0"/>
              <a:t>Corrective </a:t>
            </a:r>
            <a:r>
              <a:rPr lang="en-US" sz="1600" b="1" dirty="0"/>
              <a:t>Optics Space Telescope Axial </a:t>
            </a:r>
            <a:r>
              <a:rPr lang="en-US" sz="1600" b="1" dirty="0" smtClean="0"/>
              <a:t>Replacement</a:t>
            </a:r>
          </a:p>
          <a:p>
            <a:pPr algn="ctr"/>
            <a:r>
              <a:rPr lang="en-US" sz="1600" b="1" dirty="0" smtClean="0"/>
              <a:t>1993 </a:t>
            </a:r>
            <a:r>
              <a:rPr lang="pt-BR" sz="1600" dirty="0" smtClean="0"/>
              <a:t>–</a:t>
            </a:r>
            <a:r>
              <a:rPr lang="en-US" sz="1600" b="1" dirty="0" smtClean="0"/>
              <a:t>2009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80658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m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414337"/>
            <a:ext cx="6524625" cy="431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m relacionada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625" b="90000" l="3556" r="99556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5991">
            <a:off x="1779585" y="1628900"/>
            <a:ext cx="2406383" cy="85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3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95486"/>
            <a:ext cx="9144000" cy="984885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Roboto Bk" pitchFamily="2" charset="0"/>
                <a:ea typeface="Roboto Bk" pitchFamily="2" charset="0"/>
              </a:rPr>
              <a:t>COSTAR</a:t>
            </a:r>
          </a:p>
          <a:p>
            <a:pPr algn="ctr"/>
            <a:r>
              <a:rPr lang="en-US" sz="1600" b="1" dirty="0" smtClean="0"/>
              <a:t>Corrective </a:t>
            </a:r>
            <a:r>
              <a:rPr lang="en-US" sz="1600" b="1" dirty="0"/>
              <a:t>Optics Space Telescope Axial </a:t>
            </a:r>
            <a:r>
              <a:rPr lang="en-US" sz="1600" b="1" dirty="0" smtClean="0"/>
              <a:t>Replacement</a:t>
            </a:r>
          </a:p>
          <a:p>
            <a:pPr algn="ctr"/>
            <a:r>
              <a:rPr lang="en-US" sz="1600" b="1" dirty="0" smtClean="0"/>
              <a:t>1993 </a:t>
            </a:r>
            <a:r>
              <a:rPr lang="pt-BR" sz="1600" dirty="0" smtClean="0"/>
              <a:t>–</a:t>
            </a:r>
            <a:r>
              <a:rPr lang="en-US" sz="1600" b="1" dirty="0" smtClean="0"/>
              <a:t>2009</a:t>
            </a:r>
            <a:endParaRPr lang="en-US" sz="1600" b="1" dirty="0"/>
          </a:p>
        </p:txBody>
      </p:sp>
      <p:pic>
        <p:nvPicPr>
          <p:cNvPr id="18434" name="Picture 2" descr="https://upload.wikimedia.org/wikipedia/commons/a/a4/Corrective_Optics_Space_Telescope_Axial_Replaceme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131590"/>
            <a:ext cx="2736304" cy="197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upload.wikimedia.org/wikipedia/commons/thumb/4/4b/Mechanism_of_COSTAR.JPG/1024px-Mechanism_of_COSTA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47463"/>
            <a:ext cx="3570629" cy="291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s://upload.wikimedia.org/wikipedia/commons/3/39/COSTAR_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264088"/>
            <a:ext cx="2736304" cy="182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45650" y="4731990"/>
            <a:ext cx="3394672" cy="276999"/>
          </a:xfrm>
          <a:prstGeom prst="rect">
            <a:avLst/>
          </a:prstGeom>
          <a:solidFill>
            <a:schemeClr val="tx1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COSTAR no National Air and Space Museum</a:t>
            </a:r>
            <a:endParaRPr lang="pt-BR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3491880" y="1275606"/>
            <a:ext cx="3754712" cy="276999"/>
          </a:xfrm>
          <a:prstGeom prst="rect">
            <a:avLst/>
          </a:prstGeom>
          <a:solidFill>
            <a:schemeClr val="tx1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 smtClean="0"/>
              <a:t>Primeira</a:t>
            </a:r>
            <a:r>
              <a:rPr lang="en-US" sz="1200" dirty="0" smtClean="0"/>
              <a:t> </a:t>
            </a:r>
            <a:r>
              <a:rPr lang="en-US" sz="1200" dirty="0" err="1" smtClean="0"/>
              <a:t>missão</a:t>
            </a:r>
            <a:r>
              <a:rPr lang="en-US" sz="1200" dirty="0" smtClean="0"/>
              <a:t> de </a:t>
            </a:r>
            <a:r>
              <a:rPr lang="en-US" sz="1200" dirty="0" err="1" smtClean="0"/>
              <a:t>serviço</a:t>
            </a:r>
            <a:r>
              <a:rPr lang="en-US" sz="1200" dirty="0" smtClean="0"/>
              <a:t> </a:t>
            </a:r>
            <a:r>
              <a:rPr lang="en-US" sz="1200" dirty="0" err="1" smtClean="0"/>
              <a:t>instalando</a:t>
            </a:r>
            <a:r>
              <a:rPr lang="en-US" sz="1200" dirty="0" smtClean="0"/>
              <a:t> o COSTAR</a:t>
            </a:r>
            <a:endParaRPr lang="pt-BR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3347864" y="4163127"/>
            <a:ext cx="1800200" cy="276999"/>
          </a:xfrm>
          <a:prstGeom prst="rect">
            <a:avLst/>
          </a:prstGeom>
          <a:solidFill>
            <a:schemeClr val="tx1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detalhe</a:t>
            </a:r>
            <a:r>
              <a:rPr lang="en-US" sz="1200" dirty="0" smtClean="0"/>
              <a:t> do COSTAR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78198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95486"/>
            <a:ext cx="9144000" cy="40011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Roboto Bk" pitchFamily="2" charset="0"/>
                <a:ea typeface="Roboto Bk" pitchFamily="2" charset="0"/>
              </a:rPr>
              <a:t>MELNICK 34</a:t>
            </a:r>
            <a:endParaRPr lang="pt-BR" sz="2000" dirty="0">
              <a:latin typeface="Roboto Bk" pitchFamily="2" charset="0"/>
              <a:ea typeface="Roboto Bk" pitchFamily="2" charset="0"/>
            </a:endParaRPr>
          </a:p>
        </p:txBody>
      </p:sp>
      <p:pic>
        <p:nvPicPr>
          <p:cNvPr id="15366" name="Picture 6" descr="Melnick 34 Ground-bas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49918"/>
            <a:ext cx="244827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Melnick 34 WF/PC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468" y="1233522"/>
            <a:ext cx="2481064" cy="248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Melnick 34 WFPC2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233522"/>
            <a:ext cx="2481064" cy="248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0" y="437195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000" dirty="0">
                <a:hlinkClick r:id="rId5"/>
              </a:rPr>
              <a:t>http://</a:t>
            </a:r>
            <a:r>
              <a:rPr lang="pt-BR" sz="1000" dirty="0" smtClean="0">
                <a:hlinkClick r:id="rId5"/>
              </a:rPr>
              <a:t>hubblesite.org/images/news/release/1994-05</a:t>
            </a:r>
            <a:r>
              <a:rPr lang="pt-BR" sz="1000" dirty="0" smtClean="0"/>
              <a:t> </a:t>
            </a:r>
            <a:endParaRPr lang="pt-BR" sz="1000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3714586"/>
            <a:ext cx="2448272" cy="369332"/>
          </a:xfrm>
          <a:prstGeom prst="rect">
            <a:avLst/>
          </a:prstGeom>
          <a:solidFill>
            <a:schemeClr val="tx1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Telescópio</a:t>
            </a:r>
            <a:r>
              <a:rPr lang="en-US" dirty="0" smtClean="0"/>
              <a:t> </a:t>
            </a:r>
            <a:r>
              <a:rPr lang="en-US" dirty="0" err="1" smtClean="0"/>
              <a:t>terrestre</a:t>
            </a:r>
            <a:endParaRPr lang="pt-BR" dirty="0"/>
          </a:p>
        </p:txBody>
      </p:sp>
      <p:sp>
        <p:nvSpPr>
          <p:cNvPr id="14" name="TextBox 13"/>
          <p:cNvSpPr txBox="1"/>
          <p:nvPr/>
        </p:nvSpPr>
        <p:spPr>
          <a:xfrm>
            <a:off x="3331468" y="3714586"/>
            <a:ext cx="2481064" cy="369332"/>
          </a:xfrm>
          <a:prstGeom prst="rect">
            <a:avLst/>
          </a:prstGeom>
          <a:solidFill>
            <a:schemeClr val="tx1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Hubble/</a:t>
            </a:r>
            <a:r>
              <a:rPr lang="en-US" dirty="0" err="1" smtClean="0"/>
              <a:t>astigmatismo</a:t>
            </a:r>
            <a:endParaRPr lang="pt-BR" dirty="0"/>
          </a:p>
        </p:txBody>
      </p:sp>
      <p:sp>
        <p:nvSpPr>
          <p:cNvPr id="15" name="TextBox 14"/>
          <p:cNvSpPr txBox="1"/>
          <p:nvPr/>
        </p:nvSpPr>
        <p:spPr>
          <a:xfrm>
            <a:off x="6372200" y="3714586"/>
            <a:ext cx="2481064" cy="369332"/>
          </a:xfrm>
          <a:prstGeom prst="rect">
            <a:avLst/>
          </a:prstGeom>
          <a:solidFill>
            <a:schemeClr val="tx1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Hubble/COSTAR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4496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95486"/>
            <a:ext cx="9144000" cy="40011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Roboto Bk" pitchFamily="2" charset="0"/>
                <a:ea typeface="Roboto Bk" pitchFamily="2" charset="0"/>
              </a:rPr>
              <a:t>M100</a:t>
            </a:r>
            <a:endParaRPr lang="pt-BR" sz="2000" dirty="0">
              <a:latin typeface="Roboto Bk" pitchFamily="2" charset="0"/>
              <a:ea typeface="Roboto Bk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0" y="48972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000" dirty="0">
                <a:hlinkClick r:id="rId2"/>
              </a:rPr>
              <a:t>https://www.spacetelescope.org/about/history/aberration_problem</a:t>
            </a:r>
            <a:r>
              <a:rPr lang="pt-BR" sz="1000" dirty="0" smtClean="0">
                <a:hlinkClick r:id="rId2"/>
              </a:rPr>
              <a:t>/</a:t>
            </a:r>
            <a:r>
              <a:rPr lang="pt-BR" sz="1000" dirty="0" smtClean="0"/>
              <a:t> </a:t>
            </a:r>
            <a:endParaRPr lang="pt-BR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755576" y="4318040"/>
            <a:ext cx="3600400" cy="369332"/>
          </a:xfrm>
          <a:prstGeom prst="rect">
            <a:avLst/>
          </a:prstGeom>
          <a:solidFill>
            <a:schemeClr val="tx1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Hubble/</a:t>
            </a:r>
            <a:r>
              <a:rPr lang="en-US" dirty="0" err="1" smtClean="0"/>
              <a:t>astigmatismo</a:t>
            </a:r>
            <a:endParaRPr lang="pt-BR" dirty="0"/>
          </a:p>
        </p:txBody>
      </p:sp>
      <p:sp>
        <p:nvSpPr>
          <p:cNvPr id="15" name="TextBox 14"/>
          <p:cNvSpPr txBox="1"/>
          <p:nvPr/>
        </p:nvSpPr>
        <p:spPr>
          <a:xfrm>
            <a:off x="4716016" y="4290650"/>
            <a:ext cx="3600000" cy="369332"/>
          </a:xfrm>
          <a:prstGeom prst="rect">
            <a:avLst/>
          </a:prstGeom>
          <a:solidFill>
            <a:schemeClr val="tx1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Hubble/COSTAR</a:t>
            </a:r>
            <a:endParaRPr lang="pt-BR" dirty="0"/>
          </a:p>
        </p:txBody>
      </p:sp>
      <p:pic>
        <p:nvPicPr>
          <p:cNvPr id="27650" name="Picture 2" descr="Spiral Galaxy M1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09184"/>
            <a:ext cx="360040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Spiral Galaxy M1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09184"/>
            <a:ext cx="36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93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05176"/>
            <a:ext cx="9144000" cy="1021556"/>
          </a:xfrm>
          <a:solidFill>
            <a:schemeClr val="tx1">
              <a:lumMod val="10000"/>
            </a:schemeClr>
          </a:solidFill>
        </p:spPr>
        <p:txBody>
          <a:bodyPr anchor="b"/>
          <a:lstStyle/>
          <a:p>
            <a:r>
              <a:rPr lang="en-US" b="0" dirty="0" smtClean="0"/>
              <a:t>       INSTRUMENTOS ATUAIS</a:t>
            </a:r>
            <a:endParaRPr lang="pt-BR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541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1/11/Hermann_Oberth_Enterprise_stamp_Paraguay19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398" y="123478"/>
            <a:ext cx="3602724" cy="29464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2275410" y="647859"/>
            <a:ext cx="3052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/>
              <a:t>1923: “O </a:t>
            </a:r>
            <a:r>
              <a:rPr lang="en-US" b="1" dirty="0" err="1" smtClean="0"/>
              <a:t>foguete</a:t>
            </a:r>
            <a:r>
              <a:rPr lang="en-US" b="1" dirty="0" smtClean="0"/>
              <a:t> no </a:t>
            </a:r>
            <a:r>
              <a:rPr lang="en-US" b="1" dirty="0" err="1" smtClean="0"/>
              <a:t>espaço</a:t>
            </a:r>
            <a:r>
              <a:rPr lang="en-US" b="1" dirty="0" smtClean="0"/>
              <a:t>”</a:t>
            </a:r>
            <a:endParaRPr lang="en-US" b="1" dirty="0" smtClean="0"/>
          </a:p>
        </p:txBody>
      </p:sp>
      <p:sp>
        <p:nvSpPr>
          <p:cNvPr id="3" name="Rectangle 2"/>
          <p:cNvSpPr/>
          <p:nvPr/>
        </p:nvSpPr>
        <p:spPr>
          <a:xfrm>
            <a:off x="179792" y="186194"/>
            <a:ext cx="5148000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>
            <a:spAutoFit/>
          </a:bodyPr>
          <a:lstStyle/>
          <a:p>
            <a:pPr algn="r"/>
            <a:r>
              <a:rPr lang="en-US" sz="2400" dirty="0">
                <a:latin typeface="+mj-lt"/>
              </a:rPr>
              <a:t>Hermann </a:t>
            </a:r>
            <a:r>
              <a:rPr lang="en-US" sz="2400" dirty="0" err="1">
                <a:latin typeface="+mj-lt"/>
              </a:rPr>
              <a:t>Oberth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4206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2136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95486"/>
            <a:ext cx="912170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Vários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instrumentos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já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integraram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o Hubble.</a:t>
            </a:r>
            <a:r>
              <a:rPr lang="en-US" sz="1200" dirty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atuais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:</a:t>
            </a:r>
          </a:p>
          <a:p>
            <a:pPr algn="just"/>
            <a:endParaRPr lang="en-US" sz="1200" dirty="0">
              <a:latin typeface="Calibri Light" pitchFamily="34" charset="0"/>
              <a:cs typeface="Calibri Light" pitchFamily="34" charset="0"/>
            </a:endParaRPr>
          </a:p>
          <a:p>
            <a:pPr algn="just"/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Wide Field Camera 3: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Composta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por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78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filtros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câmera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é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capaz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captar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imagens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desde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utravioleta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infravermelho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 Tem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resolução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até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0,04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segundos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arco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</a:t>
            </a:r>
            <a:r>
              <a:rPr lang="en-US" sz="1200" dirty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O campo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visão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do sensor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compreende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área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céu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até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160x160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segundos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arco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(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ou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0,04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graus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).</a:t>
            </a:r>
          </a:p>
          <a:p>
            <a:pPr algn="just"/>
            <a:endParaRPr lang="en-US" sz="1200" dirty="0">
              <a:latin typeface="Calibri Light" pitchFamily="34" charset="0"/>
              <a:cs typeface="Calibri Light" pitchFamily="34" charset="0"/>
            </a:endParaRPr>
          </a:p>
          <a:p>
            <a:pPr algn="just"/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Fine Guidance Sensors: São 3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sensores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instalados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redor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telescópio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Dois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dos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sensores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“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miram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”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um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alvo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no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espaço</a:t>
            </a:r>
            <a:r>
              <a:rPr lang="en-US" sz="1200" dirty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pelo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qual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ele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possa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se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guiar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permanecer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apontado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para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direção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está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fotografando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no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momento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 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terceiro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sensor é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usado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para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astrometria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 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precisão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dos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sensores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é de 0,01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segundos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arco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</a:t>
            </a:r>
          </a:p>
          <a:p>
            <a:pPr algn="just"/>
            <a:endParaRPr lang="en-US" sz="1200" dirty="0">
              <a:latin typeface="Calibri Light" pitchFamily="34" charset="0"/>
              <a:cs typeface="Calibri Light" pitchFamily="34" charset="0"/>
            </a:endParaRPr>
          </a:p>
          <a:p>
            <a:pPr algn="just"/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Advanced Camera for Surveys: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câmera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alta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resolução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capta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imagens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espectro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ultravioleta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visível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infravermelho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Desenvolvida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para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detectar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objetos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detalhes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pouco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brilhantes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</a:t>
            </a:r>
          </a:p>
          <a:p>
            <a:pPr algn="just"/>
            <a:endParaRPr lang="en-US" sz="1200" dirty="0">
              <a:latin typeface="Calibri Light" pitchFamily="34" charset="0"/>
              <a:cs typeface="Calibri Light" pitchFamily="34" charset="0"/>
            </a:endParaRPr>
          </a:p>
          <a:p>
            <a:pPr algn="just"/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Near Infrared Camera and Multi-object Spectrometer: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capaz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revelar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imagens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no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espectro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infravermelho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realizar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espectroscopia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(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estudo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luz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).</a:t>
            </a:r>
          </a:p>
          <a:p>
            <a:pPr algn="just"/>
            <a:endParaRPr lang="en-US" sz="1200" dirty="0">
              <a:latin typeface="Calibri Light" pitchFamily="34" charset="0"/>
              <a:cs typeface="Calibri Light" pitchFamily="34" charset="0"/>
            </a:endParaRPr>
          </a:p>
          <a:p>
            <a:pPr algn="just"/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Cosmic Origins Spectrograph: “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quebra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” 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luz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recebida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pelos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astros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é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estudada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para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determinação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dos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seus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componentes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químicos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Contribui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para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estudo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formação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evolução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universo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galáxias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estrelas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planetas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</a:t>
            </a:r>
          </a:p>
          <a:p>
            <a:pPr algn="just"/>
            <a:endParaRPr lang="en-US" sz="1200" dirty="0">
              <a:latin typeface="Calibri Light" pitchFamily="34" charset="0"/>
              <a:cs typeface="Calibri Light" pitchFamily="34" charset="0"/>
            </a:endParaRPr>
          </a:p>
          <a:p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Space Telescope Imaging Spectrograph: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combina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um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espectrógrafo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com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uma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câmera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permitindo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estudo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luz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dos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astros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para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determinação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suas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composições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químicas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temperatura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velocidade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rotação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e campo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magnético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0334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9513" y="195742"/>
            <a:ext cx="3144072" cy="2304000"/>
            <a:chOff x="6173134" y="737311"/>
            <a:chExt cx="2958001" cy="2167886"/>
          </a:xfrm>
        </p:grpSpPr>
        <p:pic>
          <p:nvPicPr>
            <p:cNvPr id="26626" name="Picture 2" descr="Resultado de imagem para Wide Field Camera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3134" y="737311"/>
              <a:ext cx="2958001" cy="216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6173134" y="2388716"/>
              <a:ext cx="2958000" cy="319552"/>
            </a:xfrm>
            <a:prstGeom prst="rect">
              <a:avLst/>
            </a:prstGeom>
            <a:solidFill>
              <a:schemeClr val="tx1">
                <a:lumMod val="10000"/>
              </a:schemeClr>
            </a:solidFill>
          </p:spPr>
          <p:txBody>
            <a:bodyPr wrap="square" anchor="ctr">
              <a:spAutoFit/>
            </a:bodyPr>
            <a:lstStyle/>
            <a:p>
              <a:pPr algn="ctr"/>
              <a:r>
                <a:rPr lang="pt-BR" sz="1400" dirty="0"/>
                <a:t>Wide Field </a:t>
              </a:r>
              <a:r>
                <a:rPr lang="pt-BR" sz="1400" dirty="0" smtClean="0"/>
                <a:t>Camera 3</a:t>
              </a:r>
              <a:endParaRPr lang="pt-BR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1295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9513" y="195742"/>
            <a:ext cx="3144072" cy="2304000"/>
            <a:chOff x="6173134" y="737311"/>
            <a:chExt cx="2958001" cy="2167886"/>
          </a:xfrm>
        </p:grpSpPr>
        <p:pic>
          <p:nvPicPr>
            <p:cNvPr id="26626" name="Picture 2" descr="Resultado de imagem para Wide Field Camera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3134" y="737311"/>
              <a:ext cx="2958001" cy="216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6173134" y="2388716"/>
              <a:ext cx="2958000" cy="319552"/>
            </a:xfrm>
            <a:prstGeom prst="rect">
              <a:avLst/>
            </a:prstGeom>
            <a:solidFill>
              <a:schemeClr val="tx1">
                <a:lumMod val="10000"/>
              </a:schemeClr>
            </a:solidFill>
          </p:spPr>
          <p:txBody>
            <a:bodyPr wrap="square" anchor="ctr">
              <a:spAutoFit/>
            </a:bodyPr>
            <a:lstStyle/>
            <a:p>
              <a:pPr algn="ctr"/>
              <a:r>
                <a:rPr lang="pt-BR" sz="1400" dirty="0"/>
                <a:t>Wide Field </a:t>
              </a:r>
              <a:r>
                <a:rPr lang="pt-BR" sz="1400" dirty="0" smtClean="0"/>
                <a:t>Camera 3</a:t>
              </a:r>
              <a:endParaRPr lang="pt-BR" sz="14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548887" y="195742"/>
            <a:ext cx="2284842" cy="2303999"/>
            <a:chOff x="3114190" y="610485"/>
            <a:chExt cx="2247156" cy="2322556"/>
          </a:xfrm>
        </p:grpSpPr>
        <p:pic>
          <p:nvPicPr>
            <p:cNvPr id="26636" name="Picture 12" descr=" One of the three Fine Guidance Sensors fotographed during Second Servicing Mission in 1997.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218"/>
            <a:stretch/>
          </p:blipFill>
          <p:spPr bwMode="auto">
            <a:xfrm>
              <a:off x="3114190" y="610485"/>
              <a:ext cx="2247156" cy="23225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3114190" y="712144"/>
              <a:ext cx="2247156" cy="307777"/>
            </a:xfrm>
            <a:prstGeom prst="rect">
              <a:avLst/>
            </a:prstGeom>
            <a:solidFill>
              <a:schemeClr val="tx1">
                <a:lumMod val="10000"/>
              </a:schemeClr>
            </a:solidFill>
          </p:spPr>
          <p:txBody>
            <a:bodyPr wrap="square" anchor="ctr">
              <a:spAutoFit/>
            </a:bodyPr>
            <a:lstStyle/>
            <a:p>
              <a:pPr algn="ctr"/>
              <a:r>
                <a:rPr lang="pt-BR" sz="1400" dirty="0"/>
                <a:t>Fine Guidance Sensors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08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9513" y="195742"/>
            <a:ext cx="3144072" cy="2304000"/>
            <a:chOff x="6173134" y="737311"/>
            <a:chExt cx="2958001" cy="2167886"/>
          </a:xfrm>
        </p:grpSpPr>
        <p:pic>
          <p:nvPicPr>
            <p:cNvPr id="26626" name="Picture 2" descr="Resultado de imagem para Wide Field Camera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3134" y="737311"/>
              <a:ext cx="2958001" cy="216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6173134" y="2388716"/>
              <a:ext cx="2958000" cy="319552"/>
            </a:xfrm>
            <a:prstGeom prst="rect">
              <a:avLst/>
            </a:prstGeom>
            <a:solidFill>
              <a:schemeClr val="tx1">
                <a:lumMod val="10000"/>
              </a:schemeClr>
            </a:solidFill>
          </p:spPr>
          <p:txBody>
            <a:bodyPr wrap="square" anchor="ctr">
              <a:spAutoFit/>
            </a:bodyPr>
            <a:lstStyle/>
            <a:p>
              <a:pPr algn="ctr"/>
              <a:r>
                <a:rPr lang="pt-BR" sz="1400" dirty="0"/>
                <a:t>Wide Field </a:t>
              </a:r>
              <a:r>
                <a:rPr lang="pt-BR" sz="1400" dirty="0" smtClean="0"/>
                <a:t>Camera 3</a:t>
              </a:r>
              <a:endParaRPr lang="pt-BR" sz="14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059031" y="195742"/>
            <a:ext cx="2915292" cy="2304000"/>
            <a:chOff x="2158963" y="2506377"/>
            <a:chExt cx="3176704" cy="2510596"/>
          </a:xfrm>
        </p:grpSpPr>
        <p:pic>
          <p:nvPicPr>
            <p:cNvPr id="26630" name="Picture 6" descr="The ACS WFC CC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847"/>
            <a:stretch/>
          </p:blipFill>
          <p:spPr bwMode="auto">
            <a:xfrm>
              <a:off x="2158963" y="2506377"/>
              <a:ext cx="3176703" cy="2510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2158963" y="4635355"/>
              <a:ext cx="3176704" cy="335338"/>
            </a:xfrm>
            <a:prstGeom prst="rect">
              <a:avLst/>
            </a:prstGeom>
            <a:solidFill>
              <a:schemeClr val="tx1">
                <a:lumMod val="10000"/>
              </a:schemeClr>
            </a:solidFill>
          </p:spPr>
          <p:txBody>
            <a:bodyPr wrap="square" anchor="ctr">
              <a:spAutoFit/>
            </a:bodyPr>
            <a:lstStyle/>
            <a:p>
              <a:pPr algn="ctr"/>
              <a:r>
                <a:rPr lang="pt-BR" sz="1400" dirty="0"/>
                <a:t>Advanced Camera for Surveys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548887" y="195742"/>
            <a:ext cx="2284842" cy="2303999"/>
            <a:chOff x="3114190" y="610485"/>
            <a:chExt cx="2247156" cy="2322556"/>
          </a:xfrm>
        </p:grpSpPr>
        <p:pic>
          <p:nvPicPr>
            <p:cNvPr id="26636" name="Picture 12" descr=" One of the three Fine Guidance Sensors fotographed during Second Servicing Mission in 1997.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218"/>
            <a:stretch/>
          </p:blipFill>
          <p:spPr bwMode="auto">
            <a:xfrm>
              <a:off x="3114190" y="610485"/>
              <a:ext cx="2247156" cy="23225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3114190" y="712144"/>
              <a:ext cx="2247156" cy="307777"/>
            </a:xfrm>
            <a:prstGeom prst="rect">
              <a:avLst/>
            </a:prstGeom>
            <a:solidFill>
              <a:schemeClr val="tx1">
                <a:lumMod val="10000"/>
              </a:schemeClr>
            </a:solidFill>
          </p:spPr>
          <p:txBody>
            <a:bodyPr wrap="square" anchor="ctr">
              <a:spAutoFit/>
            </a:bodyPr>
            <a:lstStyle/>
            <a:p>
              <a:pPr algn="ctr"/>
              <a:r>
                <a:rPr lang="pt-BR" sz="1400" dirty="0"/>
                <a:t>Fine Guidance Sensors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413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9513" y="195742"/>
            <a:ext cx="3144072" cy="2304000"/>
            <a:chOff x="6173134" y="737311"/>
            <a:chExt cx="2958001" cy="2167886"/>
          </a:xfrm>
        </p:grpSpPr>
        <p:pic>
          <p:nvPicPr>
            <p:cNvPr id="26626" name="Picture 2" descr="Resultado de imagem para Wide Field Camera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3134" y="737311"/>
              <a:ext cx="2958001" cy="216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6173134" y="2388716"/>
              <a:ext cx="2958000" cy="319552"/>
            </a:xfrm>
            <a:prstGeom prst="rect">
              <a:avLst/>
            </a:prstGeom>
            <a:solidFill>
              <a:schemeClr val="tx1">
                <a:lumMod val="10000"/>
              </a:schemeClr>
            </a:solidFill>
          </p:spPr>
          <p:txBody>
            <a:bodyPr wrap="square" anchor="ctr">
              <a:spAutoFit/>
            </a:bodyPr>
            <a:lstStyle/>
            <a:p>
              <a:pPr algn="ctr"/>
              <a:r>
                <a:rPr lang="pt-BR" sz="1400" dirty="0"/>
                <a:t>Wide Field </a:t>
              </a:r>
              <a:r>
                <a:rPr lang="pt-BR" sz="1400" dirty="0" smtClean="0"/>
                <a:t>Camera 3</a:t>
              </a:r>
              <a:endParaRPr lang="pt-BR" sz="14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059031" y="195742"/>
            <a:ext cx="2915292" cy="2304000"/>
            <a:chOff x="2158963" y="2506377"/>
            <a:chExt cx="3176704" cy="2510596"/>
          </a:xfrm>
        </p:grpSpPr>
        <p:pic>
          <p:nvPicPr>
            <p:cNvPr id="26630" name="Picture 6" descr="The ACS WFC CC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847"/>
            <a:stretch/>
          </p:blipFill>
          <p:spPr bwMode="auto">
            <a:xfrm>
              <a:off x="2158963" y="2506377"/>
              <a:ext cx="3176703" cy="2510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2158963" y="4635355"/>
              <a:ext cx="3176704" cy="335338"/>
            </a:xfrm>
            <a:prstGeom prst="rect">
              <a:avLst/>
            </a:prstGeom>
            <a:solidFill>
              <a:schemeClr val="tx1">
                <a:lumMod val="10000"/>
              </a:schemeClr>
            </a:solidFill>
          </p:spPr>
          <p:txBody>
            <a:bodyPr wrap="square" anchor="ctr">
              <a:spAutoFit/>
            </a:bodyPr>
            <a:lstStyle/>
            <a:p>
              <a:pPr algn="ctr"/>
              <a:r>
                <a:rPr lang="pt-BR" sz="1400" dirty="0"/>
                <a:t>Advanced Camera for Surveys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265612" y="2643758"/>
            <a:ext cx="2708709" cy="2304000"/>
            <a:chOff x="2699792" y="1728580"/>
            <a:chExt cx="2358818" cy="2135897"/>
          </a:xfrm>
        </p:grpSpPr>
        <p:pic>
          <p:nvPicPr>
            <p:cNvPr id="26634" name="Picture 10" descr="Resultado de imagem para Near Infrared Camera and Multi-Object Spectrograph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792" y="1728580"/>
              <a:ext cx="2358818" cy="1690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2699792" y="3341257"/>
              <a:ext cx="2358818" cy="523220"/>
            </a:xfrm>
            <a:prstGeom prst="rect">
              <a:avLst/>
            </a:prstGeom>
            <a:solidFill>
              <a:schemeClr val="tx1">
                <a:lumMod val="10000"/>
              </a:schemeClr>
            </a:solidFill>
          </p:spPr>
          <p:txBody>
            <a:bodyPr wrap="square" anchor="ctr">
              <a:spAutoFit/>
            </a:bodyPr>
            <a:lstStyle/>
            <a:p>
              <a:pPr algn="ctr"/>
              <a:r>
                <a:rPr lang="pt-BR" sz="1400" dirty="0"/>
                <a:t>Near Infrared Camera </a:t>
              </a:r>
              <a:r>
                <a:rPr lang="pt-BR" sz="1400" dirty="0" smtClean="0"/>
                <a:t>and</a:t>
              </a:r>
            </a:p>
            <a:p>
              <a:pPr algn="ctr"/>
              <a:r>
                <a:rPr lang="pt-BR" sz="1400" dirty="0" smtClean="0"/>
                <a:t>Multi-object </a:t>
              </a:r>
              <a:r>
                <a:rPr lang="pt-BR" sz="1400" dirty="0"/>
                <a:t>Spectrometer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548887" y="195742"/>
            <a:ext cx="2284842" cy="2303999"/>
            <a:chOff x="3114190" y="610485"/>
            <a:chExt cx="2247156" cy="2322556"/>
          </a:xfrm>
        </p:grpSpPr>
        <p:pic>
          <p:nvPicPr>
            <p:cNvPr id="26636" name="Picture 12" descr=" One of the three Fine Guidance Sensors fotographed during Second Servicing Mission in 1997.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218"/>
            <a:stretch/>
          </p:blipFill>
          <p:spPr bwMode="auto">
            <a:xfrm>
              <a:off x="3114190" y="610485"/>
              <a:ext cx="2247156" cy="23225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3114190" y="712144"/>
              <a:ext cx="2247156" cy="307777"/>
            </a:xfrm>
            <a:prstGeom prst="rect">
              <a:avLst/>
            </a:prstGeom>
            <a:solidFill>
              <a:schemeClr val="tx1">
                <a:lumMod val="10000"/>
              </a:schemeClr>
            </a:solidFill>
          </p:spPr>
          <p:txBody>
            <a:bodyPr wrap="square" anchor="ctr">
              <a:spAutoFit/>
            </a:bodyPr>
            <a:lstStyle/>
            <a:p>
              <a:pPr algn="ctr"/>
              <a:r>
                <a:rPr lang="pt-BR" sz="1400" dirty="0"/>
                <a:t>Fine Guidance Sensors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706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9513" y="195742"/>
            <a:ext cx="3144072" cy="2304000"/>
            <a:chOff x="6173134" y="737311"/>
            <a:chExt cx="2958001" cy="2167886"/>
          </a:xfrm>
        </p:grpSpPr>
        <p:pic>
          <p:nvPicPr>
            <p:cNvPr id="26626" name="Picture 2" descr="Resultado de imagem para Wide Field Camera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3134" y="737311"/>
              <a:ext cx="2958001" cy="216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6173134" y="2388716"/>
              <a:ext cx="2958000" cy="319552"/>
            </a:xfrm>
            <a:prstGeom prst="rect">
              <a:avLst/>
            </a:prstGeom>
            <a:solidFill>
              <a:schemeClr val="tx1">
                <a:lumMod val="10000"/>
              </a:schemeClr>
            </a:solidFill>
          </p:spPr>
          <p:txBody>
            <a:bodyPr wrap="square" anchor="ctr">
              <a:spAutoFit/>
            </a:bodyPr>
            <a:lstStyle/>
            <a:p>
              <a:pPr algn="ctr"/>
              <a:r>
                <a:rPr lang="pt-BR" sz="1400" dirty="0"/>
                <a:t>Wide Field </a:t>
              </a:r>
              <a:r>
                <a:rPr lang="pt-BR" sz="1400" dirty="0" smtClean="0"/>
                <a:t>Camera 3</a:t>
              </a:r>
              <a:endParaRPr lang="pt-BR" sz="14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337103" y="2643758"/>
            <a:ext cx="2745683" cy="2334905"/>
            <a:chOff x="3191179" y="1772662"/>
            <a:chExt cx="3168353" cy="2633510"/>
          </a:xfrm>
        </p:grpSpPr>
        <p:pic>
          <p:nvPicPr>
            <p:cNvPr id="26628" name="Picture 4" descr="Resultado de imagem para Cosmic Origins Spectrograph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1179" y="1772662"/>
              <a:ext cx="3168352" cy="2633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3191179" y="3742840"/>
              <a:ext cx="3168353" cy="347236"/>
            </a:xfrm>
            <a:prstGeom prst="rect">
              <a:avLst/>
            </a:prstGeom>
            <a:solidFill>
              <a:schemeClr val="tx1">
                <a:lumMod val="10000"/>
              </a:schemeClr>
            </a:solidFill>
          </p:spPr>
          <p:txBody>
            <a:bodyPr wrap="square" anchor="ctr">
              <a:spAutoFit/>
            </a:bodyPr>
            <a:lstStyle/>
            <a:p>
              <a:pPr algn="ctr"/>
              <a:r>
                <a:rPr lang="pt-BR" sz="1400" dirty="0"/>
                <a:t>Cosmic </a:t>
              </a:r>
              <a:r>
                <a:rPr lang="pt-BR" sz="1400" dirty="0" smtClean="0"/>
                <a:t>Origins Spectrograph</a:t>
              </a:r>
              <a:endParaRPr lang="pt-BR" sz="14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059031" y="195742"/>
            <a:ext cx="2915292" cy="2304000"/>
            <a:chOff x="2158963" y="2506377"/>
            <a:chExt cx="3176704" cy="2510596"/>
          </a:xfrm>
        </p:grpSpPr>
        <p:pic>
          <p:nvPicPr>
            <p:cNvPr id="26630" name="Picture 6" descr="The ACS WFC CC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847"/>
            <a:stretch/>
          </p:blipFill>
          <p:spPr bwMode="auto">
            <a:xfrm>
              <a:off x="2158963" y="2506377"/>
              <a:ext cx="3176703" cy="2510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2158963" y="4635355"/>
              <a:ext cx="3176704" cy="335338"/>
            </a:xfrm>
            <a:prstGeom prst="rect">
              <a:avLst/>
            </a:prstGeom>
            <a:solidFill>
              <a:schemeClr val="tx1">
                <a:lumMod val="10000"/>
              </a:schemeClr>
            </a:solidFill>
          </p:spPr>
          <p:txBody>
            <a:bodyPr wrap="square" anchor="ctr">
              <a:spAutoFit/>
            </a:bodyPr>
            <a:lstStyle/>
            <a:p>
              <a:pPr algn="ctr"/>
              <a:r>
                <a:rPr lang="pt-BR" sz="1400" dirty="0"/>
                <a:t>Advanced Camera for Surveys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265612" y="2643758"/>
            <a:ext cx="2708709" cy="2304000"/>
            <a:chOff x="2699792" y="1728580"/>
            <a:chExt cx="2358818" cy="2135897"/>
          </a:xfrm>
        </p:grpSpPr>
        <p:pic>
          <p:nvPicPr>
            <p:cNvPr id="26634" name="Picture 10" descr="Resultado de imagem para Near Infrared Camera and Multi-Object Spectrograp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792" y="1728580"/>
              <a:ext cx="2358818" cy="1690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2699792" y="3341257"/>
              <a:ext cx="2358818" cy="523220"/>
            </a:xfrm>
            <a:prstGeom prst="rect">
              <a:avLst/>
            </a:prstGeom>
            <a:solidFill>
              <a:schemeClr val="tx1">
                <a:lumMod val="10000"/>
              </a:schemeClr>
            </a:solidFill>
          </p:spPr>
          <p:txBody>
            <a:bodyPr wrap="square" anchor="ctr">
              <a:spAutoFit/>
            </a:bodyPr>
            <a:lstStyle/>
            <a:p>
              <a:pPr algn="ctr"/>
              <a:r>
                <a:rPr lang="pt-BR" sz="1400" dirty="0"/>
                <a:t>Near Infrared Camera </a:t>
              </a:r>
              <a:r>
                <a:rPr lang="pt-BR" sz="1400" dirty="0" smtClean="0"/>
                <a:t>and</a:t>
              </a:r>
            </a:p>
            <a:p>
              <a:pPr algn="ctr"/>
              <a:r>
                <a:rPr lang="pt-BR" sz="1400" dirty="0" smtClean="0"/>
                <a:t>Multi-object </a:t>
              </a:r>
              <a:r>
                <a:rPr lang="pt-BR" sz="1400" dirty="0"/>
                <a:t>Spectrometer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548887" y="195742"/>
            <a:ext cx="2284842" cy="2303999"/>
            <a:chOff x="3114190" y="610485"/>
            <a:chExt cx="2247156" cy="2322556"/>
          </a:xfrm>
        </p:grpSpPr>
        <p:pic>
          <p:nvPicPr>
            <p:cNvPr id="26636" name="Picture 12" descr=" One of the three Fine Guidance Sensors fotographed during Second Servicing Mission in 1997.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218"/>
            <a:stretch/>
          </p:blipFill>
          <p:spPr bwMode="auto">
            <a:xfrm>
              <a:off x="3114190" y="610485"/>
              <a:ext cx="2247156" cy="23225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3114190" y="712144"/>
              <a:ext cx="2247156" cy="307777"/>
            </a:xfrm>
            <a:prstGeom prst="rect">
              <a:avLst/>
            </a:prstGeom>
            <a:solidFill>
              <a:schemeClr val="tx1">
                <a:lumMod val="10000"/>
              </a:schemeClr>
            </a:solidFill>
          </p:spPr>
          <p:txBody>
            <a:bodyPr wrap="square" anchor="ctr">
              <a:spAutoFit/>
            </a:bodyPr>
            <a:lstStyle/>
            <a:p>
              <a:pPr algn="ctr"/>
              <a:r>
                <a:rPr lang="pt-BR" sz="1400" dirty="0"/>
                <a:t>Fine Guidance Sensors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947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9513" y="195742"/>
            <a:ext cx="3144072" cy="2304000"/>
            <a:chOff x="6173134" y="737311"/>
            <a:chExt cx="2958001" cy="2167886"/>
          </a:xfrm>
        </p:grpSpPr>
        <p:pic>
          <p:nvPicPr>
            <p:cNvPr id="26626" name="Picture 2" descr="Resultado de imagem para Wide Field Camera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3134" y="737311"/>
              <a:ext cx="2958001" cy="216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6173134" y="2388716"/>
              <a:ext cx="2958000" cy="319552"/>
            </a:xfrm>
            <a:prstGeom prst="rect">
              <a:avLst/>
            </a:prstGeom>
            <a:solidFill>
              <a:schemeClr val="tx1">
                <a:lumMod val="10000"/>
              </a:schemeClr>
            </a:solidFill>
          </p:spPr>
          <p:txBody>
            <a:bodyPr wrap="square" anchor="ctr">
              <a:spAutoFit/>
            </a:bodyPr>
            <a:lstStyle/>
            <a:p>
              <a:pPr algn="ctr"/>
              <a:r>
                <a:rPr lang="pt-BR" sz="1400" dirty="0"/>
                <a:t>Wide Field </a:t>
              </a:r>
              <a:r>
                <a:rPr lang="pt-BR" sz="1400" dirty="0" smtClean="0"/>
                <a:t>Camera 3</a:t>
              </a:r>
              <a:endParaRPr lang="pt-BR" sz="14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337103" y="2643758"/>
            <a:ext cx="2745683" cy="2334905"/>
            <a:chOff x="3191179" y="1772662"/>
            <a:chExt cx="3168353" cy="2633510"/>
          </a:xfrm>
        </p:grpSpPr>
        <p:pic>
          <p:nvPicPr>
            <p:cNvPr id="26628" name="Picture 4" descr="Resultado de imagem para Cosmic Origins Spectrograph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1179" y="1772662"/>
              <a:ext cx="3168352" cy="2633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3191179" y="3742840"/>
              <a:ext cx="3168353" cy="347236"/>
            </a:xfrm>
            <a:prstGeom prst="rect">
              <a:avLst/>
            </a:prstGeom>
            <a:solidFill>
              <a:schemeClr val="tx1">
                <a:lumMod val="10000"/>
              </a:schemeClr>
            </a:solidFill>
          </p:spPr>
          <p:txBody>
            <a:bodyPr wrap="square" anchor="ctr">
              <a:spAutoFit/>
            </a:bodyPr>
            <a:lstStyle/>
            <a:p>
              <a:pPr algn="ctr"/>
              <a:r>
                <a:rPr lang="pt-BR" sz="1400" dirty="0"/>
                <a:t>Cosmic </a:t>
              </a:r>
              <a:r>
                <a:rPr lang="pt-BR" sz="1400" dirty="0" smtClean="0"/>
                <a:t>Origins Spectrograph</a:t>
              </a:r>
              <a:endParaRPr lang="pt-BR" sz="14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059031" y="195742"/>
            <a:ext cx="2915292" cy="2304000"/>
            <a:chOff x="2158963" y="2506377"/>
            <a:chExt cx="3176704" cy="2510596"/>
          </a:xfrm>
        </p:grpSpPr>
        <p:pic>
          <p:nvPicPr>
            <p:cNvPr id="26630" name="Picture 6" descr="The ACS WFC CC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847"/>
            <a:stretch/>
          </p:blipFill>
          <p:spPr bwMode="auto">
            <a:xfrm>
              <a:off x="2158963" y="2506377"/>
              <a:ext cx="3176703" cy="2510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2158963" y="4635355"/>
              <a:ext cx="3176704" cy="335338"/>
            </a:xfrm>
            <a:prstGeom prst="rect">
              <a:avLst/>
            </a:prstGeom>
            <a:solidFill>
              <a:schemeClr val="tx1">
                <a:lumMod val="10000"/>
              </a:schemeClr>
            </a:solidFill>
          </p:spPr>
          <p:txBody>
            <a:bodyPr wrap="square" anchor="ctr">
              <a:spAutoFit/>
            </a:bodyPr>
            <a:lstStyle/>
            <a:p>
              <a:pPr algn="ctr"/>
              <a:r>
                <a:rPr lang="pt-BR" sz="1400" dirty="0"/>
                <a:t>Advanced Camera for Surveys</a:t>
              </a:r>
            </a:p>
          </p:txBody>
        </p:sp>
      </p:grp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179513" y="2652288"/>
            <a:ext cx="2974765" cy="2334905"/>
            <a:chOff x="461992" y="2634588"/>
            <a:chExt cx="2363416" cy="1875961"/>
          </a:xfrm>
        </p:grpSpPr>
        <p:pic>
          <p:nvPicPr>
            <p:cNvPr id="26632" name="Picture 8" descr="https://upload.wikimedia.org/wikipedia/commons/5/56/Building_the_Space_Telescope_Imaging_Spectrograph_of_Hubble_Space_Telescope_1996_18_lg_web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993" y="2634588"/>
              <a:ext cx="2363415" cy="18759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461992" y="4105642"/>
              <a:ext cx="2363416" cy="330407"/>
            </a:xfrm>
            <a:prstGeom prst="rect">
              <a:avLst/>
            </a:prstGeom>
            <a:solidFill>
              <a:schemeClr val="tx1">
                <a:lumMod val="10000"/>
              </a:schemeClr>
            </a:solidFill>
          </p:spPr>
          <p:txBody>
            <a:bodyPr wrap="square" anchor="ctr">
              <a:spAutoFit/>
            </a:bodyPr>
            <a:lstStyle/>
            <a:p>
              <a:pPr algn="ctr"/>
              <a:r>
                <a:rPr lang="pt-BR" sz="1400" dirty="0" smtClean="0"/>
                <a:t>ST </a:t>
              </a:r>
              <a:r>
                <a:rPr lang="pt-BR" sz="1400" dirty="0"/>
                <a:t>Imaging </a:t>
              </a:r>
              <a:r>
                <a:rPr lang="pt-BR" sz="1400" dirty="0" smtClean="0"/>
                <a:t>Spectrograph</a:t>
              </a:r>
              <a:endParaRPr lang="pt-BR" sz="14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265612" y="2643758"/>
            <a:ext cx="2708709" cy="2304000"/>
            <a:chOff x="2699792" y="1728580"/>
            <a:chExt cx="2358818" cy="2135897"/>
          </a:xfrm>
        </p:grpSpPr>
        <p:pic>
          <p:nvPicPr>
            <p:cNvPr id="26634" name="Picture 10" descr="Resultado de imagem para Near Infrared Camera and Multi-Object Spectrograph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792" y="1728580"/>
              <a:ext cx="2358818" cy="1690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2699792" y="3341257"/>
              <a:ext cx="2358818" cy="523220"/>
            </a:xfrm>
            <a:prstGeom prst="rect">
              <a:avLst/>
            </a:prstGeom>
            <a:solidFill>
              <a:schemeClr val="tx1">
                <a:lumMod val="10000"/>
              </a:schemeClr>
            </a:solidFill>
          </p:spPr>
          <p:txBody>
            <a:bodyPr wrap="square" anchor="ctr">
              <a:spAutoFit/>
            </a:bodyPr>
            <a:lstStyle/>
            <a:p>
              <a:pPr algn="ctr"/>
              <a:r>
                <a:rPr lang="pt-BR" sz="1400" dirty="0"/>
                <a:t>Near Infrared Camera </a:t>
              </a:r>
              <a:r>
                <a:rPr lang="pt-BR" sz="1400" dirty="0" smtClean="0"/>
                <a:t>and</a:t>
              </a:r>
            </a:p>
            <a:p>
              <a:pPr algn="ctr"/>
              <a:r>
                <a:rPr lang="pt-BR" sz="1400" dirty="0" smtClean="0"/>
                <a:t>Multi-object </a:t>
              </a:r>
              <a:r>
                <a:rPr lang="pt-BR" sz="1400" dirty="0"/>
                <a:t>Spectrometer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548887" y="195742"/>
            <a:ext cx="2284842" cy="2303999"/>
            <a:chOff x="3114190" y="610485"/>
            <a:chExt cx="2247156" cy="2322556"/>
          </a:xfrm>
        </p:grpSpPr>
        <p:pic>
          <p:nvPicPr>
            <p:cNvPr id="26636" name="Picture 12" descr=" One of the three Fine Guidance Sensors fotographed during Second Servicing Mission in 1997.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218"/>
            <a:stretch/>
          </p:blipFill>
          <p:spPr bwMode="auto">
            <a:xfrm>
              <a:off x="3114190" y="610485"/>
              <a:ext cx="2247156" cy="23225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3114190" y="712144"/>
              <a:ext cx="2247156" cy="307777"/>
            </a:xfrm>
            <a:prstGeom prst="rect">
              <a:avLst/>
            </a:prstGeom>
            <a:solidFill>
              <a:schemeClr val="tx1">
                <a:lumMod val="10000"/>
              </a:schemeClr>
            </a:solidFill>
          </p:spPr>
          <p:txBody>
            <a:bodyPr wrap="square" anchor="ctr">
              <a:spAutoFit/>
            </a:bodyPr>
            <a:lstStyle/>
            <a:p>
              <a:pPr algn="ctr"/>
              <a:r>
                <a:rPr lang="pt-BR" sz="1400" dirty="0"/>
                <a:t>Fine Guidance Sensors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922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05176"/>
            <a:ext cx="9144000" cy="1021556"/>
          </a:xfrm>
          <a:solidFill>
            <a:schemeClr val="tx1">
              <a:lumMod val="10000"/>
            </a:schemeClr>
          </a:solidFill>
        </p:spPr>
        <p:txBody>
          <a:bodyPr anchor="b"/>
          <a:lstStyle/>
          <a:p>
            <a:r>
              <a:rPr lang="en-US" b="0" dirty="0" smtClean="0"/>
              <a:t>       ATÉ </a:t>
            </a:r>
            <a:r>
              <a:rPr lang="en-US" b="0" dirty="0" err="1" smtClean="0"/>
              <a:t>hoje</a:t>
            </a:r>
            <a:r>
              <a:rPr lang="en-US" b="0" dirty="0" smtClean="0"/>
              <a:t>…</a:t>
            </a:r>
            <a:endParaRPr lang="pt-BR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206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2136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95486"/>
            <a:ext cx="912170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Alguns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números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do Hubble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até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hoje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:</a:t>
            </a:r>
          </a:p>
          <a:p>
            <a:pPr algn="just"/>
            <a:endParaRPr lang="en-US" sz="1200" dirty="0">
              <a:latin typeface="Calibri Light" pitchFamily="34" charset="0"/>
              <a:cs typeface="Calibri Light" pitchFamily="34" charset="0"/>
            </a:endParaRPr>
          </a:p>
          <a:p>
            <a:pPr algn="just"/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Se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contabilizarmos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todas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as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órbitas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o Hubble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deu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torno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da Terra,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elas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somariam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6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bilhões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quilômetros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Essa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distância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equivale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uma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viagem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até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Plutão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</a:t>
            </a:r>
          </a:p>
          <a:p>
            <a:pPr algn="just"/>
            <a:endParaRPr lang="en-US" sz="1200" dirty="0" smtClean="0">
              <a:latin typeface="Calibri Light" pitchFamily="34" charset="0"/>
              <a:cs typeface="Calibri Light" pitchFamily="34" charset="0"/>
            </a:endParaRPr>
          </a:p>
          <a:p>
            <a:pPr algn="just"/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28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anos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telescópio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Hubble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já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fez 1,5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milhões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observações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céu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somam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150 Terabytes de dados.</a:t>
            </a:r>
          </a:p>
          <a:p>
            <a:pPr algn="just"/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Essas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observações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renderam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mais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15 mil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artigos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científicos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publicados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resultados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destes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artigos</a:t>
            </a:r>
            <a:r>
              <a:rPr lang="en-US" sz="1200" dirty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já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foram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utilizados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mais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738 mil outros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artigos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científicos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</a:t>
            </a:r>
          </a:p>
          <a:p>
            <a:pPr algn="just"/>
            <a:endParaRPr lang="en-US" sz="1200" dirty="0">
              <a:latin typeface="Calibri Light" pitchFamily="34" charset="0"/>
              <a:cs typeface="Calibri Light" pitchFamily="34" charset="0"/>
            </a:endParaRPr>
          </a:p>
          <a:p>
            <a:pPr algn="just"/>
            <a:endParaRPr lang="en-US" sz="1200" dirty="0">
              <a:latin typeface="Calibri Light" pitchFamily="34" charset="0"/>
              <a:cs typeface="Calibri Light" pitchFamily="34" charset="0"/>
            </a:endParaRPr>
          </a:p>
          <a:p>
            <a:pPr algn="just"/>
            <a:endParaRPr lang="en-US" sz="1200" dirty="0" smtClean="0">
              <a:latin typeface="Calibri Light" pitchFamily="34" charset="0"/>
              <a:cs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427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ubble Space Telesco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" y="339502"/>
            <a:ext cx="6046625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39156" y="267590"/>
            <a:ext cx="2592000" cy="864000"/>
          </a:xfrm>
          <a:prstGeom prst="roundRect">
            <a:avLst/>
          </a:prstGeom>
          <a:solidFill>
            <a:srgbClr val="152329"/>
          </a:solidFill>
          <a:ln w="38100">
            <a:noFill/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 smtClean="0"/>
              <a:t>6 </a:t>
            </a:r>
            <a:r>
              <a:rPr lang="en-US" b="1" dirty="0" err="1" smtClean="0"/>
              <a:t>bilhões</a:t>
            </a:r>
            <a:r>
              <a:rPr lang="en-US" b="1" dirty="0" smtClean="0"/>
              <a:t> de km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30587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1/11/Hermann_Oberth_Enterprise_stamp_Paraguay19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398" y="123478"/>
            <a:ext cx="3602724" cy="29464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2267848" y="647859"/>
            <a:ext cx="306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/>
              <a:t>1923: “O </a:t>
            </a:r>
            <a:r>
              <a:rPr lang="en-US" b="1" dirty="0" err="1" smtClean="0"/>
              <a:t>foguete</a:t>
            </a:r>
            <a:r>
              <a:rPr lang="en-US" b="1" dirty="0" smtClean="0"/>
              <a:t> no </a:t>
            </a:r>
            <a:r>
              <a:rPr lang="en-US" b="1" dirty="0" err="1" smtClean="0"/>
              <a:t>espaço</a:t>
            </a:r>
            <a:r>
              <a:rPr lang="en-US" b="1" dirty="0" smtClean="0"/>
              <a:t>”</a:t>
            </a:r>
          </a:p>
        </p:txBody>
      </p:sp>
      <p:pic>
        <p:nvPicPr>
          <p:cNvPr id="2052" name="Picture 4" descr="Lyman Spitz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9662"/>
            <a:ext cx="2701162" cy="3227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2943834" y="3969519"/>
            <a:ext cx="6092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1946: “</a:t>
            </a:r>
            <a:r>
              <a:rPr lang="en-US" b="1" dirty="0" err="1" smtClean="0"/>
              <a:t>Vantagens</a:t>
            </a:r>
            <a:r>
              <a:rPr lang="en-US" b="1" dirty="0" smtClean="0"/>
              <a:t> </a:t>
            </a:r>
            <a:r>
              <a:rPr lang="en-US" b="1" dirty="0" err="1" smtClean="0"/>
              <a:t>astronômicas</a:t>
            </a:r>
            <a:r>
              <a:rPr lang="en-US" b="1" dirty="0" smtClean="0"/>
              <a:t> do </a:t>
            </a:r>
            <a:r>
              <a:rPr lang="en-US" b="1" dirty="0" err="1" smtClean="0"/>
              <a:t>observatório</a:t>
            </a:r>
            <a:r>
              <a:rPr lang="en-US" b="1" dirty="0" smtClean="0"/>
              <a:t> </a:t>
            </a:r>
            <a:r>
              <a:rPr lang="en-US" b="1" dirty="0" err="1" smtClean="0"/>
              <a:t>espacial</a:t>
            </a:r>
            <a:r>
              <a:rPr lang="en-US" b="1" dirty="0" smtClean="0"/>
              <a:t>”</a:t>
            </a:r>
          </a:p>
          <a:p>
            <a:r>
              <a:rPr lang="en-US" b="1" dirty="0" smtClean="0"/>
              <a:t>1965: </a:t>
            </a:r>
            <a:r>
              <a:rPr lang="en-US" b="1" dirty="0" err="1" smtClean="0"/>
              <a:t>chefe</a:t>
            </a:r>
            <a:r>
              <a:rPr lang="en-US" b="1" dirty="0" smtClean="0"/>
              <a:t> de </a:t>
            </a:r>
            <a:r>
              <a:rPr lang="en-US" b="1" dirty="0" err="1" smtClean="0"/>
              <a:t>equipe</a:t>
            </a:r>
            <a:r>
              <a:rPr lang="en-US" b="1" dirty="0" smtClean="0"/>
              <a:t> – </a:t>
            </a:r>
            <a:r>
              <a:rPr lang="en-US" b="1" dirty="0" err="1" smtClean="0"/>
              <a:t>programa</a:t>
            </a:r>
            <a:r>
              <a:rPr lang="en-US" b="1" dirty="0" smtClean="0"/>
              <a:t> </a:t>
            </a:r>
            <a:r>
              <a:rPr lang="en-US" b="1" dirty="0" err="1" smtClean="0"/>
              <a:t>para</a:t>
            </a:r>
            <a:r>
              <a:rPr lang="en-US" b="1" dirty="0" smtClean="0"/>
              <a:t> obs. </a:t>
            </a:r>
            <a:r>
              <a:rPr lang="en-US" b="1" dirty="0" err="1" smtClean="0"/>
              <a:t>espacial</a:t>
            </a:r>
            <a:endParaRPr lang="en-US" b="1" dirty="0" smtClean="0"/>
          </a:p>
        </p:txBody>
      </p:sp>
      <p:sp>
        <p:nvSpPr>
          <p:cNvPr id="3" name="Rectangle 2"/>
          <p:cNvSpPr/>
          <p:nvPr/>
        </p:nvSpPr>
        <p:spPr>
          <a:xfrm>
            <a:off x="179792" y="186194"/>
            <a:ext cx="5148000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>
            <a:spAutoFit/>
          </a:bodyPr>
          <a:lstStyle/>
          <a:p>
            <a:pPr algn="r"/>
            <a:r>
              <a:rPr lang="en-US" sz="2400" dirty="0">
                <a:latin typeface="+mj-lt"/>
              </a:rPr>
              <a:t>Hermann </a:t>
            </a:r>
            <a:r>
              <a:rPr lang="en-US" sz="2400" dirty="0" err="1">
                <a:latin typeface="+mj-lt"/>
              </a:rPr>
              <a:t>Oberth</a:t>
            </a:r>
            <a:endParaRPr lang="en-US" sz="2400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27380" y="3507854"/>
            <a:ext cx="6084000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+mj-lt"/>
              </a:rPr>
              <a:t>Lyman Spitzer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5185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ubble Space Telesco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" y="339502"/>
            <a:ext cx="6046625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39156" y="1194364"/>
            <a:ext cx="2592000" cy="864000"/>
          </a:xfrm>
          <a:prstGeom prst="roundRect">
            <a:avLst/>
          </a:prstGeom>
          <a:solidFill>
            <a:srgbClr val="152329"/>
          </a:solidFill>
          <a:ln w="38100">
            <a:noFill/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 smtClean="0"/>
              <a:t>~1,5 </a:t>
            </a:r>
            <a:r>
              <a:rPr lang="en-US" b="1" dirty="0" err="1" smtClean="0"/>
              <a:t>milhões</a:t>
            </a:r>
            <a:endParaRPr lang="en-US" b="1" dirty="0"/>
          </a:p>
          <a:p>
            <a:pPr algn="ctr"/>
            <a:r>
              <a:rPr lang="en-US" b="1" dirty="0" smtClean="0"/>
              <a:t>de </a:t>
            </a:r>
            <a:r>
              <a:rPr lang="en-US" b="1" dirty="0" err="1" smtClean="0"/>
              <a:t>observações</a:t>
            </a:r>
            <a:endParaRPr lang="pt-BR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139156" y="267590"/>
            <a:ext cx="2592000" cy="864000"/>
          </a:xfrm>
          <a:prstGeom prst="roundRect">
            <a:avLst/>
          </a:prstGeom>
          <a:solidFill>
            <a:srgbClr val="152329"/>
          </a:solidFill>
          <a:ln w="38100">
            <a:noFill/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 smtClean="0"/>
              <a:t>6 </a:t>
            </a:r>
            <a:r>
              <a:rPr lang="en-US" b="1" dirty="0" err="1" smtClean="0"/>
              <a:t>bilhões</a:t>
            </a:r>
            <a:r>
              <a:rPr lang="en-US" b="1" dirty="0" smtClean="0"/>
              <a:t> de km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98516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ubble Space Telesco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" y="339502"/>
            <a:ext cx="6046625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39156" y="1194364"/>
            <a:ext cx="2592000" cy="864000"/>
          </a:xfrm>
          <a:prstGeom prst="roundRect">
            <a:avLst/>
          </a:prstGeom>
          <a:solidFill>
            <a:srgbClr val="152329"/>
          </a:solidFill>
          <a:ln w="38100">
            <a:noFill/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 smtClean="0"/>
              <a:t>~1,5 </a:t>
            </a:r>
            <a:r>
              <a:rPr lang="en-US" b="1" dirty="0" err="1" smtClean="0"/>
              <a:t>milhões</a:t>
            </a:r>
            <a:endParaRPr lang="en-US" b="1" dirty="0"/>
          </a:p>
          <a:p>
            <a:pPr algn="ctr"/>
            <a:r>
              <a:rPr lang="en-US" b="1" dirty="0" smtClean="0"/>
              <a:t>de </a:t>
            </a:r>
            <a:r>
              <a:rPr lang="en-US" b="1" dirty="0" err="1" smtClean="0"/>
              <a:t>observações</a:t>
            </a:r>
            <a:endParaRPr lang="pt-BR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139156" y="267590"/>
            <a:ext cx="2592000" cy="864000"/>
          </a:xfrm>
          <a:prstGeom prst="roundRect">
            <a:avLst/>
          </a:prstGeom>
          <a:solidFill>
            <a:srgbClr val="152329"/>
          </a:solidFill>
          <a:ln w="38100">
            <a:noFill/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 smtClean="0"/>
              <a:t>6 </a:t>
            </a:r>
            <a:r>
              <a:rPr lang="en-US" b="1" dirty="0" err="1" smtClean="0"/>
              <a:t>bilhões</a:t>
            </a:r>
            <a:r>
              <a:rPr lang="en-US" b="1" dirty="0" smtClean="0"/>
              <a:t> de km</a:t>
            </a:r>
            <a:endParaRPr lang="pt-BR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139156" y="2139798"/>
            <a:ext cx="2592000" cy="864000"/>
          </a:xfrm>
          <a:prstGeom prst="roundRect">
            <a:avLst/>
          </a:prstGeom>
          <a:solidFill>
            <a:srgbClr val="152329"/>
          </a:solidFill>
          <a:ln w="38100">
            <a:noFill/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 smtClean="0"/>
              <a:t>150 Terabytes</a:t>
            </a:r>
          </a:p>
          <a:p>
            <a:pPr algn="ctr"/>
            <a:r>
              <a:rPr lang="en-US" b="1" dirty="0" smtClean="0"/>
              <a:t>de dados</a:t>
            </a:r>
          </a:p>
        </p:txBody>
      </p:sp>
    </p:spTree>
    <p:extLst>
      <p:ext uri="{BB962C8B-B14F-4D97-AF65-F5344CB8AC3E}">
        <p14:creationId xmlns:p14="http://schemas.microsoft.com/office/powerpoint/2010/main" val="73598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ubble Space Telesco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" y="339502"/>
            <a:ext cx="6046625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39156" y="3075902"/>
            <a:ext cx="2592000" cy="864000"/>
          </a:xfrm>
          <a:prstGeom prst="roundRect">
            <a:avLst/>
          </a:prstGeom>
          <a:solidFill>
            <a:srgbClr val="152329"/>
          </a:solidFill>
          <a:ln w="38100">
            <a:noFill/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/>
              <a:t>15.000 </a:t>
            </a:r>
            <a:r>
              <a:rPr lang="en-US" b="1" dirty="0" smtClean="0"/>
              <a:t>+</a:t>
            </a:r>
          </a:p>
          <a:p>
            <a:pPr algn="ctr"/>
            <a:r>
              <a:rPr lang="en-US" b="1" dirty="0" err="1" smtClean="0"/>
              <a:t>publicações</a:t>
            </a:r>
            <a:r>
              <a:rPr lang="en-US" b="1" dirty="0" smtClean="0"/>
              <a:t> </a:t>
            </a:r>
            <a:r>
              <a:rPr lang="en-US" b="1" dirty="0" err="1" smtClean="0"/>
              <a:t>científicas</a:t>
            </a:r>
            <a:endParaRPr lang="en-US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139156" y="1194364"/>
            <a:ext cx="2592000" cy="864000"/>
          </a:xfrm>
          <a:prstGeom prst="roundRect">
            <a:avLst/>
          </a:prstGeom>
          <a:solidFill>
            <a:srgbClr val="152329"/>
          </a:solidFill>
          <a:ln w="38100">
            <a:noFill/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 smtClean="0"/>
              <a:t>~1,5 </a:t>
            </a:r>
            <a:r>
              <a:rPr lang="en-US" b="1" dirty="0" err="1" smtClean="0"/>
              <a:t>milhões</a:t>
            </a:r>
            <a:endParaRPr lang="en-US" b="1" dirty="0"/>
          </a:p>
          <a:p>
            <a:pPr algn="ctr"/>
            <a:r>
              <a:rPr lang="en-US" b="1" dirty="0" smtClean="0"/>
              <a:t>de </a:t>
            </a:r>
            <a:r>
              <a:rPr lang="en-US" b="1" dirty="0" err="1" smtClean="0"/>
              <a:t>observações</a:t>
            </a:r>
            <a:endParaRPr lang="pt-BR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139156" y="267590"/>
            <a:ext cx="2592000" cy="864000"/>
          </a:xfrm>
          <a:prstGeom prst="roundRect">
            <a:avLst/>
          </a:prstGeom>
          <a:solidFill>
            <a:srgbClr val="152329"/>
          </a:solidFill>
          <a:ln w="38100">
            <a:noFill/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 smtClean="0"/>
              <a:t>6 </a:t>
            </a:r>
            <a:r>
              <a:rPr lang="en-US" b="1" dirty="0" err="1" smtClean="0"/>
              <a:t>bilhões</a:t>
            </a:r>
            <a:r>
              <a:rPr lang="en-US" b="1" dirty="0" smtClean="0"/>
              <a:t> de km</a:t>
            </a:r>
            <a:endParaRPr lang="pt-BR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139156" y="2139798"/>
            <a:ext cx="2592000" cy="864000"/>
          </a:xfrm>
          <a:prstGeom prst="roundRect">
            <a:avLst/>
          </a:prstGeom>
          <a:solidFill>
            <a:srgbClr val="152329"/>
          </a:solidFill>
          <a:ln w="38100">
            <a:noFill/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 smtClean="0"/>
              <a:t>150 Terabytes</a:t>
            </a:r>
          </a:p>
          <a:p>
            <a:pPr algn="ctr"/>
            <a:r>
              <a:rPr lang="en-US" b="1" dirty="0" smtClean="0"/>
              <a:t>de dados</a:t>
            </a:r>
          </a:p>
        </p:txBody>
      </p:sp>
    </p:spTree>
    <p:extLst>
      <p:ext uri="{BB962C8B-B14F-4D97-AF65-F5344CB8AC3E}">
        <p14:creationId xmlns:p14="http://schemas.microsoft.com/office/powerpoint/2010/main" val="403076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ubble Space Telesco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" y="339502"/>
            <a:ext cx="6046625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39156" y="3075902"/>
            <a:ext cx="2592000" cy="864000"/>
          </a:xfrm>
          <a:prstGeom prst="roundRect">
            <a:avLst/>
          </a:prstGeom>
          <a:solidFill>
            <a:srgbClr val="152329"/>
          </a:solidFill>
          <a:ln w="38100">
            <a:noFill/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/>
              <a:t>15.000 </a:t>
            </a:r>
            <a:r>
              <a:rPr lang="en-US" b="1" dirty="0" smtClean="0"/>
              <a:t>+</a:t>
            </a:r>
          </a:p>
          <a:p>
            <a:pPr algn="ctr"/>
            <a:r>
              <a:rPr lang="en-US" b="1" dirty="0" err="1" smtClean="0"/>
              <a:t>publicações</a:t>
            </a:r>
            <a:r>
              <a:rPr lang="en-US" b="1" dirty="0" smtClean="0"/>
              <a:t> </a:t>
            </a:r>
            <a:r>
              <a:rPr lang="en-US" b="1" dirty="0" err="1" smtClean="0"/>
              <a:t>científicas</a:t>
            </a:r>
            <a:endParaRPr lang="en-US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6139156" y="4012006"/>
            <a:ext cx="2592000" cy="864000"/>
          </a:xfrm>
          <a:prstGeom prst="roundRect">
            <a:avLst/>
          </a:prstGeom>
          <a:solidFill>
            <a:srgbClr val="152329"/>
          </a:solidFill>
          <a:ln w="38100">
            <a:noFill/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 smtClean="0"/>
              <a:t>738.000 +</a:t>
            </a:r>
          </a:p>
          <a:p>
            <a:pPr algn="ctr"/>
            <a:r>
              <a:rPr lang="en-US" b="1" dirty="0" err="1" smtClean="0"/>
              <a:t>citações</a:t>
            </a:r>
            <a:endParaRPr lang="en-US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139156" y="1194364"/>
            <a:ext cx="2592000" cy="864000"/>
          </a:xfrm>
          <a:prstGeom prst="roundRect">
            <a:avLst/>
          </a:prstGeom>
          <a:solidFill>
            <a:srgbClr val="152329"/>
          </a:solidFill>
          <a:ln w="38100">
            <a:noFill/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 smtClean="0"/>
              <a:t>~1,5 </a:t>
            </a:r>
            <a:r>
              <a:rPr lang="en-US" b="1" dirty="0" err="1" smtClean="0"/>
              <a:t>milhões</a:t>
            </a:r>
            <a:endParaRPr lang="en-US" b="1" dirty="0"/>
          </a:p>
          <a:p>
            <a:pPr algn="ctr"/>
            <a:r>
              <a:rPr lang="en-US" b="1" dirty="0" smtClean="0"/>
              <a:t>de </a:t>
            </a:r>
            <a:r>
              <a:rPr lang="en-US" b="1" dirty="0" err="1" smtClean="0"/>
              <a:t>observações</a:t>
            </a:r>
            <a:endParaRPr lang="pt-BR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139156" y="267590"/>
            <a:ext cx="2592000" cy="864000"/>
          </a:xfrm>
          <a:prstGeom prst="roundRect">
            <a:avLst/>
          </a:prstGeom>
          <a:solidFill>
            <a:srgbClr val="152329"/>
          </a:solidFill>
          <a:ln w="38100">
            <a:noFill/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 smtClean="0"/>
              <a:t>6 </a:t>
            </a:r>
            <a:r>
              <a:rPr lang="en-US" b="1" dirty="0" err="1" smtClean="0"/>
              <a:t>bilhões</a:t>
            </a:r>
            <a:r>
              <a:rPr lang="en-US" b="1" dirty="0" smtClean="0"/>
              <a:t> de km</a:t>
            </a:r>
            <a:endParaRPr lang="pt-BR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139156" y="2139798"/>
            <a:ext cx="2592000" cy="864000"/>
          </a:xfrm>
          <a:prstGeom prst="roundRect">
            <a:avLst/>
          </a:prstGeom>
          <a:solidFill>
            <a:srgbClr val="152329"/>
          </a:solidFill>
          <a:ln w="38100">
            <a:noFill/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 smtClean="0"/>
              <a:t>150 Terabytes</a:t>
            </a:r>
          </a:p>
          <a:p>
            <a:pPr algn="ctr"/>
            <a:r>
              <a:rPr lang="en-US" b="1" dirty="0" smtClean="0"/>
              <a:t>de dados</a:t>
            </a:r>
          </a:p>
        </p:txBody>
      </p:sp>
    </p:spTree>
    <p:extLst>
      <p:ext uri="{BB962C8B-B14F-4D97-AF65-F5344CB8AC3E}">
        <p14:creationId xmlns:p14="http://schemas.microsoft.com/office/powerpoint/2010/main" val="165595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05176"/>
            <a:ext cx="9144000" cy="1021556"/>
          </a:xfrm>
          <a:solidFill>
            <a:schemeClr val="tx1">
              <a:lumMod val="10000"/>
            </a:schemeClr>
          </a:solidFill>
        </p:spPr>
        <p:txBody>
          <a:bodyPr anchor="b"/>
          <a:lstStyle/>
          <a:p>
            <a:r>
              <a:rPr lang="en-US" b="0" dirty="0" smtClean="0"/>
              <a:t>       COMO SÃO FEITAS AS IMAGENS?</a:t>
            </a:r>
            <a:endParaRPr lang="pt-BR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208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2136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95486"/>
            <a:ext cx="91217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atual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câmerda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telescópio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Hubble (WFC3)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contêm</a:t>
            </a:r>
            <a:r>
              <a:rPr lang="en-US" sz="1200" dirty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dezenas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diferentes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filtros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compreendem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parte do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espectro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ultravioleta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luz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visível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e parte do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infravermelho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filtros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agem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forma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parecida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com 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primeiro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vídeo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onde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parede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pintada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azul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vermelho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é vista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diferentes</a:t>
            </a:r>
            <a:r>
              <a:rPr lang="en-US" sz="1200" dirty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formas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dependendo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óculos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pessoa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utiliza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Cada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filtro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do Hubble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permite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passagem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apenas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uma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parte do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espectro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 </a:t>
            </a:r>
            <a:endParaRPr lang="en-US" sz="1200" dirty="0">
              <a:latin typeface="Calibri Light" pitchFamily="34" charset="0"/>
              <a:cs typeface="Calibri Light" pitchFamily="34" charset="0"/>
            </a:endParaRPr>
          </a:p>
          <a:p>
            <a:pPr algn="just"/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As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imagens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criadas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preto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branco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e tons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cinza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: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quanto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mais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clara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região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mais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brilhante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ela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é.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Posteriormente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cada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imagem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é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colorida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pela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equipe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com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suas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respectivas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cores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correspondentes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combinadas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formando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uma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fotografia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final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colorida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(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parecido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com 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vídeo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Moça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Brirnco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Pérola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).</a:t>
            </a:r>
          </a:p>
          <a:p>
            <a:pPr algn="just"/>
            <a:endParaRPr lang="en-US" sz="1200" dirty="0">
              <a:latin typeface="Calibri Light" pitchFamily="34" charset="0"/>
              <a:cs typeface="Calibri Light" pitchFamily="34" charset="0"/>
            </a:endParaRPr>
          </a:p>
          <a:p>
            <a:pPr algn="just"/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Essa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técnica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garante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uma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resolução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imagem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melhores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final do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processo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</a:t>
            </a:r>
          </a:p>
          <a:p>
            <a:pPr algn="just"/>
            <a:endParaRPr lang="en-US" sz="1200" dirty="0" smtClean="0">
              <a:latin typeface="Calibri Light" pitchFamily="34" charset="0"/>
              <a:cs typeface="Calibri Light" pitchFamily="34" charset="0"/>
            </a:endParaRPr>
          </a:p>
          <a:p>
            <a:pPr algn="just"/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coloração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das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imagens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é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feita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modo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as cores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fiquem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mais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fiel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possível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real,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pois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as cores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dizem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muito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astrônomos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Por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exemplo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cor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uma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estrela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é 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característica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informa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qual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sua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temperatura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: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quanto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mais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azul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mais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quente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é 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estrela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 Se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forem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erroneamente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coloridas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interpretação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uma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imagem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muda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drasticamente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</a:t>
            </a:r>
          </a:p>
          <a:p>
            <a:pPr algn="just"/>
            <a:endParaRPr lang="en-US" sz="1200" dirty="0">
              <a:latin typeface="Calibri Light" pitchFamily="34" charset="0"/>
              <a:cs typeface="Calibri Light" pitchFamily="34" charset="0"/>
            </a:endParaRPr>
          </a:p>
          <a:p>
            <a:pPr algn="just"/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As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imagens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do Hubble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públicas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para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qualquer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um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queira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processá-las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</a:t>
            </a:r>
          </a:p>
          <a:p>
            <a:pPr algn="just"/>
            <a:endParaRPr lang="en-US" sz="1200" dirty="0" smtClean="0">
              <a:latin typeface="Calibri Light" pitchFamily="34" charset="0"/>
              <a:cs typeface="Calibri Light" pitchFamily="34" charset="0"/>
            </a:endParaRPr>
          </a:p>
          <a:p>
            <a:pPr algn="just"/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Há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prefira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processar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as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imagens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com um toque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mais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artístico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científico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colorindo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com cores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não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refletem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realidade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Não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há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problemas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neste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caso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desde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elas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sejam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publicadas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com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essa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informação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Quando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imagem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é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publicada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com 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sinalização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“cores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falsas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/false color”, as cores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não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refletem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realidade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mas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foram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colocadas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desta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forma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para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um toque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artístico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ou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para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realçar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detalhes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não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perceptíveis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olho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humano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imagens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cientificamente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acuradas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</a:t>
            </a:r>
            <a:endParaRPr lang="en-US" sz="1200" dirty="0">
              <a:latin typeface="Calibri Light" pitchFamily="34" charset="0"/>
              <a:cs typeface="Calibri Light" pitchFamily="34" charset="0"/>
            </a:endParaRPr>
          </a:p>
          <a:p>
            <a:pPr algn="just"/>
            <a:endParaRPr lang="en-US" sz="1200" dirty="0">
              <a:latin typeface="Calibri Light" pitchFamily="34" charset="0"/>
              <a:cs typeface="Calibri Light" pitchFamily="34" charset="0"/>
            </a:endParaRPr>
          </a:p>
          <a:p>
            <a:pPr algn="just"/>
            <a:endParaRPr lang="en-US" sz="1200" dirty="0" smtClean="0">
              <a:latin typeface="Calibri Light" pitchFamily="34" charset="0"/>
              <a:cs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162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96320" y="3797235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000" dirty="0">
                <a:hlinkClick r:id="rId2"/>
              </a:rPr>
              <a:t>http://</a:t>
            </a:r>
            <a:r>
              <a:rPr lang="pt-BR" sz="1000" dirty="0" smtClean="0">
                <a:hlinkClick r:id="rId2"/>
              </a:rPr>
              <a:t>www.stsci.edu/hst/wfc3/ins_performance/ground/components/filters</a:t>
            </a:r>
            <a:r>
              <a:rPr lang="pt-BR" sz="1000" dirty="0" smtClean="0"/>
              <a:t> </a:t>
            </a:r>
            <a:endParaRPr lang="pt-BR" sz="1000" dirty="0"/>
          </a:p>
        </p:txBody>
      </p:sp>
      <p:pic>
        <p:nvPicPr>
          <p:cNvPr id="3074" name="Picture 2" descr="http://www.stsci.edu/hst/wfc3/ins_performance/ground/components/filters/uvis_filterwheel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32" y="627533"/>
            <a:ext cx="4201668" cy="31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stsci.edu/hst/wfc3/ins_performance/ground/components/filters/irfiltwhee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27533"/>
            <a:ext cx="4000409" cy="31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2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144" y="411638"/>
            <a:ext cx="2737115" cy="11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9" name="Picture 3">
            <a:hlinkClick r:id="rId4" action="ppaction://hlinkfile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2"/>
          <a:stretch/>
        </p:blipFill>
        <p:spPr bwMode="auto">
          <a:xfrm>
            <a:off x="3060701" y="1958880"/>
            <a:ext cx="2736000" cy="115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0" name="Picture 4">
            <a:hlinkClick r:id="rId6" action="ppaction://hlinkfile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9" r="4592"/>
          <a:stretch/>
        </p:blipFill>
        <p:spPr bwMode="auto">
          <a:xfrm>
            <a:off x="3060390" y="3507854"/>
            <a:ext cx="2736622" cy="11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015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374650"/>
            <a:ext cx="5753100" cy="439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481503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200" dirty="0">
                <a:hlinkClick r:id="rId3"/>
              </a:rPr>
              <a:t>https://</a:t>
            </a:r>
            <a:r>
              <a:rPr lang="pt-BR" sz="1200" dirty="0" smtClean="0">
                <a:hlinkClick r:id="rId3"/>
              </a:rPr>
              <a:t>www.pbs.org/wgbh/nova/space/hubble-telescope.html</a:t>
            </a:r>
            <a:r>
              <a:rPr lang="pt-BR" sz="1200" dirty="0" smtClean="0"/>
              <a:t> 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207991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05176"/>
            <a:ext cx="9144000" cy="1021556"/>
          </a:xfrm>
          <a:solidFill>
            <a:schemeClr val="tx1">
              <a:lumMod val="10000"/>
            </a:schemeClr>
          </a:solidFill>
        </p:spPr>
        <p:txBody>
          <a:bodyPr anchor="b"/>
          <a:lstStyle/>
          <a:p>
            <a:r>
              <a:rPr lang="en-US" b="0" dirty="0" smtClean="0"/>
              <a:t>       HUBBLE AO VIVO!</a:t>
            </a:r>
            <a:endParaRPr lang="pt-BR" b="0" dirty="0"/>
          </a:p>
        </p:txBody>
      </p:sp>
      <p:pic>
        <p:nvPicPr>
          <p:cNvPr id="34818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29"/>
          <a:stretch/>
        </p:blipFill>
        <p:spPr bwMode="auto">
          <a:xfrm>
            <a:off x="0" y="915566"/>
            <a:ext cx="9144000" cy="2063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1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05176"/>
            <a:ext cx="9144000" cy="1021556"/>
          </a:xfrm>
          <a:solidFill>
            <a:schemeClr val="tx1">
              <a:lumMod val="10000"/>
            </a:schemeClr>
          </a:solidFill>
        </p:spPr>
        <p:txBody>
          <a:bodyPr anchor="b"/>
          <a:lstStyle/>
          <a:p>
            <a:r>
              <a:rPr lang="en-US" b="0" dirty="0" smtClean="0"/>
              <a:t>       </a:t>
            </a:r>
            <a:r>
              <a:rPr lang="en-US" b="0" dirty="0" err="1" smtClean="0"/>
              <a:t>Por</a:t>
            </a:r>
            <a:r>
              <a:rPr lang="en-US" b="0" dirty="0" smtClean="0"/>
              <a:t> </a:t>
            </a:r>
            <a:r>
              <a:rPr lang="en-US" b="0" dirty="0" err="1" smtClean="0"/>
              <a:t>que</a:t>
            </a:r>
            <a:r>
              <a:rPr lang="en-US" b="0" dirty="0" smtClean="0"/>
              <a:t> </a:t>
            </a:r>
            <a:r>
              <a:rPr lang="en-US" b="0" dirty="0" err="1" smtClean="0"/>
              <a:t>telescópio</a:t>
            </a:r>
            <a:r>
              <a:rPr lang="en-US" b="0" dirty="0" smtClean="0"/>
              <a:t> </a:t>
            </a:r>
            <a:r>
              <a:rPr lang="en-US" b="0" u="sng" dirty="0" err="1" smtClean="0"/>
              <a:t>espacial</a:t>
            </a:r>
            <a:r>
              <a:rPr lang="en-US" b="0" dirty="0" smtClean="0"/>
              <a:t>?</a:t>
            </a:r>
            <a:endParaRPr lang="pt-BR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716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05176"/>
            <a:ext cx="9144000" cy="1021556"/>
          </a:xfrm>
          <a:solidFill>
            <a:schemeClr val="tx1">
              <a:lumMod val="10000"/>
            </a:schemeClr>
          </a:solidFill>
        </p:spPr>
        <p:txBody>
          <a:bodyPr anchor="b"/>
          <a:lstStyle/>
          <a:p>
            <a:r>
              <a:rPr lang="en-US" b="0" dirty="0" smtClean="0"/>
              <a:t>       O FUTURO…</a:t>
            </a:r>
            <a:endParaRPr lang="pt-BR" b="0" dirty="0"/>
          </a:p>
        </p:txBody>
      </p:sp>
    </p:spTree>
    <p:extLst>
      <p:ext uri="{BB962C8B-B14F-4D97-AF65-F5344CB8AC3E}">
        <p14:creationId xmlns:p14="http://schemas.microsoft.com/office/powerpoint/2010/main" val="240737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2136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95486"/>
            <a:ext cx="91217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O final da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missão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Telescópio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Espacial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Hubble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está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previsto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para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entre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anos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2030 e 2040.</a:t>
            </a:r>
          </a:p>
          <a:p>
            <a:pPr algn="just"/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telescópio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James Webb,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conta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com um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espelho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3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vezes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maior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o do Hubble,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já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está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construção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será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seu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substituto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</a:t>
            </a:r>
          </a:p>
          <a:p>
            <a:pPr algn="just"/>
            <a:endParaRPr lang="en-US" sz="1200" dirty="0" smtClean="0">
              <a:latin typeface="Calibri Light" pitchFamily="34" charset="0"/>
              <a:cs typeface="Calibri Light" pitchFamily="34" charset="0"/>
            </a:endParaRPr>
          </a:p>
          <a:p>
            <a:pPr algn="just"/>
            <a:endParaRPr lang="en-US" sz="1200" dirty="0">
              <a:latin typeface="Calibri Light" pitchFamily="34" charset="0"/>
              <a:cs typeface="Calibri Light" pitchFamily="34" charset="0"/>
            </a:endParaRPr>
          </a:p>
          <a:p>
            <a:pPr algn="just"/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Por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causa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velocidade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luz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quanto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mais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longe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um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objeto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celeste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está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nós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mais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antiga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é 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imagem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vemos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dele. </a:t>
            </a:r>
          </a:p>
          <a:p>
            <a:pPr algn="just"/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imagem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do SLIDE 62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mostra</a:t>
            </a:r>
            <a:r>
              <a:rPr lang="en-US" sz="1200" dirty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máxima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distância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cada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telescópio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consegue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ver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relação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à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idade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universo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contada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partir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do Big Bang:</a:t>
            </a:r>
          </a:p>
          <a:p>
            <a:pPr algn="just"/>
            <a:r>
              <a:rPr lang="en-US" sz="1200" dirty="0">
                <a:latin typeface="Calibri Light" pitchFamily="34" charset="0"/>
                <a:cs typeface="Calibri Light" pitchFamily="34" charset="0"/>
              </a:rPr>
              <a:t>	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Telescópios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terrestres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dos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anos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1990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eram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capazes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imagear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universo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até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6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bilhões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anos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após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o Big Bang.</a:t>
            </a:r>
            <a:endParaRPr lang="en-US" sz="1200" dirty="0">
              <a:latin typeface="Calibri Light" pitchFamily="34" charset="0"/>
              <a:cs typeface="Calibri Light" pitchFamily="34" charset="0"/>
            </a:endParaRPr>
          </a:p>
          <a:p>
            <a:pPr algn="just"/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	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telescópio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Hubble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atualmente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é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capaz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ver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universo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480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milhões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anos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após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o Big Bang.</a:t>
            </a:r>
          </a:p>
          <a:p>
            <a:pPr algn="just"/>
            <a:r>
              <a:rPr lang="en-US" sz="1200" dirty="0">
                <a:latin typeface="Calibri Light" pitchFamily="34" charset="0"/>
                <a:cs typeface="Calibri Light" pitchFamily="34" charset="0"/>
              </a:rPr>
              <a:t>	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As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imagens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telescópio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James Webb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poderão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revelar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um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universo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mais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antigo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ainda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de 200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milhões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anos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após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o Big Bang.</a:t>
            </a:r>
            <a:endParaRPr lang="en-US" sz="1200" dirty="0">
              <a:latin typeface="Calibri Light" pitchFamily="34" charset="0"/>
              <a:cs typeface="Calibri Light" pitchFamily="34" charset="0"/>
            </a:endParaRPr>
          </a:p>
          <a:p>
            <a:pPr algn="just"/>
            <a:endParaRPr lang="en-US" sz="1200" dirty="0" smtClean="0">
              <a:latin typeface="Calibri Light" pitchFamily="34" charset="0"/>
              <a:cs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127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james web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0" y="51470"/>
            <a:ext cx="54051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6" name="Picture 2" descr="Resultado de imagem para james web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186605"/>
            <a:ext cx="5163062" cy="290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33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Depiction of progress in the detection of the early Univer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705"/>
            <a:ext cx="9144000" cy="4868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61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05176"/>
            <a:ext cx="9144000" cy="1021556"/>
          </a:xfrm>
          <a:solidFill>
            <a:schemeClr val="tx1">
              <a:lumMod val="10000"/>
            </a:schemeClr>
          </a:solidFill>
        </p:spPr>
        <p:txBody>
          <a:bodyPr anchor="b"/>
          <a:lstStyle/>
          <a:p>
            <a:r>
              <a:rPr lang="en-US" b="0" dirty="0" smtClean="0"/>
              <a:t>       </a:t>
            </a:r>
            <a:r>
              <a:rPr lang="en-US" b="0" dirty="0" err="1" smtClean="0"/>
              <a:t>Fotos</a:t>
            </a:r>
            <a:r>
              <a:rPr lang="en-US" b="0" dirty="0" smtClean="0"/>
              <a:t> </a:t>
            </a:r>
            <a:r>
              <a:rPr lang="en-US" b="0" dirty="0" err="1" smtClean="0"/>
              <a:t>não</a:t>
            </a:r>
            <a:r>
              <a:rPr lang="en-US" b="0" dirty="0" smtClean="0"/>
              <a:t> </a:t>
            </a:r>
            <a:r>
              <a:rPr lang="en-US" b="0" dirty="0" err="1" smtClean="0"/>
              <a:t>apenas</a:t>
            </a:r>
            <a:r>
              <a:rPr lang="en-US" b="0" dirty="0" smtClean="0"/>
              <a:t> </a:t>
            </a:r>
            <a:r>
              <a:rPr lang="en-US" b="0" dirty="0" err="1" smtClean="0"/>
              <a:t>bonitas</a:t>
            </a:r>
            <a:endParaRPr lang="pt-BR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978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2136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95486"/>
            <a:ext cx="912170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b="1" dirty="0" err="1" smtClean="0">
                <a:latin typeface="Calibri Light" pitchFamily="34" charset="0"/>
                <a:cs typeface="Calibri Light" pitchFamily="34" charset="0"/>
              </a:rPr>
              <a:t>Júpiter</a:t>
            </a:r>
            <a:r>
              <a:rPr lang="en-US" sz="1200" b="1" dirty="0" smtClean="0">
                <a:latin typeface="Calibri Light" pitchFamily="34" charset="0"/>
                <a:cs typeface="Calibri Light" pitchFamily="34" charset="0"/>
              </a:rPr>
              <a:t> e Shoemaker-Levy 9: 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telescópio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Hubble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capturou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impacto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dos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destroços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cometa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>
                <a:latin typeface="Calibri Light" pitchFamily="34" charset="0"/>
                <a:cs typeface="Calibri Light" pitchFamily="34" charset="0"/>
              </a:rPr>
              <a:t>Shoemaker-Levy 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9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na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atmosfera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planeta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Júpiter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locais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impacto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as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manchas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mais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escuras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no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planeta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à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direita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imagem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Eventualmente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as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manchas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desapareceram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</a:t>
            </a:r>
          </a:p>
          <a:p>
            <a:pPr algn="just"/>
            <a:endParaRPr lang="en-US" sz="1200" dirty="0">
              <a:latin typeface="Calibri Light" pitchFamily="34" charset="0"/>
              <a:cs typeface="Calibri Light" pitchFamily="34" charset="0"/>
            </a:endParaRPr>
          </a:p>
          <a:p>
            <a:pPr algn="just"/>
            <a:r>
              <a:rPr lang="en-US" sz="1200" b="1" dirty="0">
                <a:latin typeface="Calibri Light" pitchFamily="34" charset="0"/>
                <a:cs typeface="Calibri Light" pitchFamily="34" charset="0"/>
              </a:rPr>
              <a:t>M87 e </a:t>
            </a:r>
            <a:r>
              <a:rPr lang="en-US" sz="1200" b="1" dirty="0" err="1">
                <a:latin typeface="Calibri Light" pitchFamily="34" charset="0"/>
                <a:cs typeface="Calibri Light" pitchFamily="34" charset="0"/>
              </a:rPr>
              <a:t>seu</a:t>
            </a:r>
            <a:r>
              <a:rPr lang="en-US" sz="1200" b="1" dirty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b="1" dirty="0" err="1">
                <a:latin typeface="Calibri Light" pitchFamily="34" charset="0"/>
                <a:cs typeface="Calibri Light" pitchFamily="34" charset="0"/>
              </a:rPr>
              <a:t>buraco</a:t>
            </a:r>
            <a:r>
              <a:rPr lang="en-US" sz="1200" b="1" dirty="0">
                <a:latin typeface="Calibri Light" pitchFamily="34" charset="0"/>
                <a:cs typeface="Calibri Light" pitchFamily="34" charset="0"/>
              </a:rPr>
              <a:t> negro </a:t>
            </a:r>
            <a:r>
              <a:rPr lang="en-US" sz="1200" b="1" dirty="0" err="1">
                <a:latin typeface="Calibri Light" pitchFamily="34" charset="0"/>
                <a:cs typeface="Calibri Light" pitchFamily="34" charset="0"/>
              </a:rPr>
              <a:t>supermassivo</a:t>
            </a:r>
            <a:r>
              <a:rPr lang="en-US" sz="1200" b="1" dirty="0">
                <a:latin typeface="Calibri Light" pitchFamily="34" charset="0"/>
                <a:cs typeface="Calibri Light" pitchFamily="34" charset="0"/>
              </a:rPr>
              <a:t>: 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M87 é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uma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galáxia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na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direção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constelação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Virgem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a 53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milhões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anos-luz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nós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 É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uma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das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galáxias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mais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massivas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conhecidas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Ela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contém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um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buraco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negro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supermassivo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seu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núcleo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com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massa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cerca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5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bilhões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vezes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massa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nosso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Sol,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ejeta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um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jato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matéria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5 mil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anos-luz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extensão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próximo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velocidade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luz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 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energia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dos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elétrons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nesse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jato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é 10</a:t>
            </a:r>
            <a:r>
              <a:rPr lang="en-US" sz="1200" baseline="30000" dirty="0" smtClean="0">
                <a:latin typeface="Calibri Light" pitchFamily="34" charset="0"/>
                <a:cs typeface="Calibri Light" pitchFamily="34" charset="0"/>
              </a:rPr>
              <a:t>13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vezes</a:t>
            </a:r>
            <a:r>
              <a:rPr lang="en-US" sz="1200" dirty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energia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produzida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por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toda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a Via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Láctea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um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segundo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</a:t>
            </a:r>
            <a:endParaRPr lang="en-US" sz="1200" dirty="0">
              <a:latin typeface="Calibri Light" pitchFamily="34" charset="0"/>
              <a:cs typeface="Calibri Light" pitchFamily="34" charset="0"/>
            </a:endParaRPr>
          </a:p>
          <a:p>
            <a:pPr algn="just"/>
            <a:endParaRPr lang="en-US" sz="1200" dirty="0" smtClean="0">
              <a:latin typeface="Calibri Light" pitchFamily="34" charset="0"/>
              <a:cs typeface="Calibri Light" pitchFamily="34" charset="0"/>
            </a:endParaRPr>
          </a:p>
          <a:p>
            <a:pPr algn="just"/>
            <a:r>
              <a:rPr lang="en-US" sz="1200" b="1" dirty="0">
                <a:latin typeface="Calibri Light" pitchFamily="34" charset="0"/>
                <a:cs typeface="Calibri Light" pitchFamily="34" charset="0"/>
              </a:rPr>
              <a:t>Supernova 1996CL e a </a:t>
            </a:r>
            <a:r>
              <a:rPr lang="en-US" sz="1200" b="1" dirty="0" err="1">
                <a:latin typeface="Calibri Light" pitchFamily="34" charset="0"/>
                <a:cs typeface="Calibri Light" pitchFamily="34" charset="0"/>
              </a:rPr>
              <a:t>energia</a:t>
            </a:r>
            <a:r>
              <a:rPr lang="en-US" sz="1200" b="1" dirty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b="1" dirty="0" err="1" smtClean="0">
                <a:latin typeface="Calibri Light" pitchFamily="34" charset="0"/>
                <a:cs typeface="Calibri Light" pitchFamily="34" charset="0"/>
              </a:rPr>
              <a:t>escura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: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1996, 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telescópio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Hubble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capturou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uma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supernova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uma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galáxia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a 8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bilhões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anos-luz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da Terra. 1996CL é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uma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supernova do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tipo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Ia</a:t>
            </a:r>
            <a:r>
              <a:rPr lang="en-US" sz="1200" dirty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–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esse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tipo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supernova tem um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brilho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característico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muito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bem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definido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permitindo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sua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distância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até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a Terra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seja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calculada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com boa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precisão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Estas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informações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então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utilizadas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para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calcular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a taxa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expansão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universo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</a:t>
            </a:r>
          </a:p>
          <a:p>
            <a:pPr algn="just"/>
            <a:endParaRPr lang="en-US" sz="1200" dirty="0" smtClean="0">
              <a:latin typeface="Calibri Light" pitchFamily="34" charset="0"/>
              <a:cs typeface="Calibri Light" pitchFamily="34" charset="0"/>
            </a:endParaRPr>
          </a:p>
          <a:p>
            <a:pPr algn="just"/>
            <a:r>
              <a:rPr lang="en-US" sz="1200" b="1" dirty="0" err="1">
                <a:latin typeface="Calibri Light" pitchFamily="34" charset="0"/>
                <a:cs typeface="Calibri Light" pitchFamily="34" charset="0"/>
              </a:rPr>
              <a:t>Objeto</a:t>
            </a:r>
            <a:r>
              <a:rPr lang="en-US" sz="1200" b="1" dirty="0">
                <a:latin typeface="Calibri Light" pitchFamily="34" charset="0"/>
                <a:cs typeface="Calibri Light" pitchFamily="34" charset="0"/>
              </a:rPr>
              <a:t> no </a:t>
            </a:r>
            <a:r>
              <a:rPr lang="en-US" sz="1200" b="1" dirty="0" err="1">
                <a:latin typeface="Calibri Light" pitchFamily="34" charset="0"/>
                <a:cs typeface="Calibri Light" pitchFamily="34" charset="0"/>
              </a:rPr>
              <a:t>cinturão</a:t>
            </a:r>
            <a:r>
              <a:rPr lang="en-US" sz="1200" b="1" dirty="0">
                <a:latin typeface="Calibri Light" pitchFamily="34" charset="0"/>
                <a:cs typeface="Calibri Light" pitchFamily="34" charset="0"/>
              </a:rPr>
              <a:t> de Kuiper </a:t>
            </a:r>
            <a:r>
              <a:rPr lang="en-US" sz="1200" b="1" dirty="0" err="1">
                <a:latin typeface="Calibri Light" pitchFamily="34" charset="0"/>
                <a:cs typeface="Calibri Light" pitchFamily="34" charset="0"/>
              </a:rPr>
              <a:t>mais</a:t>
            </a:r>
            <a:r>
              <a:rPr lang="en-US" sz="1200" b="1" dirty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b="1" dirty="0" err="1">
                <a:latin typeface="Calibri Light" pitchFamily="34" charset="0"/>
                <a:cs typeface="Calibri Light" pitchFamily="34" charset="0"/>
              </a:rPr>
              <a:t>brilhante</a:t>
            </a:r>
            <a:r>
              <a:rPr lang="en-US" sz="1200" b="1" dirty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b="1" dirty="0" err="1">
                <a:latin typeface="Calibri Light" pitchFamily="34" charset="0"/>
                <a:cs typeface="Calibri Light" pitchFamily="34" charset="0"/>
              </a:rPr>
              <a:t>que</a:t>
            </a:r>
            <a:r>
              <a:rPr lang="en-US" sz="1200" b="1" dirty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b="1" dirty="0" err="1" smtClean="0">
                <a:latin typeface="Calibri Light" pitchFamily="34" charset="0"/>
                <a:cs typeface="Calibri Light" pitchFamily="34" charset="0"/>
              </a:rPr>
              <a:t>Plutão</a:t>
            </a:r>
            <a:r>
              <a:rPr lang="en-US" sz="1200" b="1" dirty="0" smtClean="0">
                <a:latin typeface="Calibri Light" pitchFamily="34" charset="0"/>
                <a:cs typeface="Calibri Light" pitchFamily="34" charset="0"/>
              </a:rPr>
              <a:t>: 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entre 2001 e 2002, 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telescópio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Hubble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fotografou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um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objeto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duplo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no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cinturão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Kuiper. 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imagem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mostra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órbita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aparente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objeto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menos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brilhante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relação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mais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brilhante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(a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bolinha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maior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mais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clara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).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Esse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objeto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reaqueceu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o debate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sobre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o status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planeta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Plutão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</a:t>
            </a:r>
          </a:p>
          <a:p>
            <a:pPr algn="just"/>
            <a:endParaRPr lang="en-US" sz="1200" dirty="0">
              <a:latin typeface="Calibri Light" pitchFamily="34" charset="0"/>
              <a:cs typeface="Calibri Light" pitchFamily="34" charset="0"/>
            </a:endParaRPr>
          </a:p>
          <a:p>
            <a:pPr algn="just"/>
            <a:r>
              <a:rPr lang="en-US" sz="1200" b="1" dirty="0" err="1" smtClean="0">
                <a:latin typeface="Calibri Light" pitchFamily="34" charset="0"/>
                <a:cs typeface="Calibri Light" pitchFamily="34" charset="0"/>
              </a:rPr>
              <a:t>Fomalhaut</a:t>
            </a:r>
            <a:r>
              <a:rPr lang="en-US" sz="1200" b="1" dirty="0" smtClean="0">
                <a:latin typeface="Calibri Light" pitchFamily="34" charset="0"/>
                <a:cs typeface="Calibri Light" pitchFamily="34" charset="0"/>
              </a:rPr>
              <a:t> b: 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é um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exoplaneta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(um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planeta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orbita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outra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estrela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não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seja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o Sol)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orbita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sua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estrela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mãe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Fomalhaut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(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ponto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branco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no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centro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imagem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), a 25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anos-luz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da Terra.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Foi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primeiro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exoplaneta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identificado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modo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direto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ou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seja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através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uma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fotografia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sua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Até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então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exoplanetas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eram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descobertos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partir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perturbações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nas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suas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estrelas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Fomalhaut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b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leva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872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anos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terrestres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para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completar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uma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volta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torno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sua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estrela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 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exoplaneta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ganhou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nome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popular “Dagon”,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referência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deus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fenício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mesmo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nome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</a:t>
            </a:r>
          </a:p>
          <a:p>
            <a:pPr algn="just"/>
            <a:endParaRPr lang="en-US" sz="1200" b="1" dirty="0">
              <a:latin typeface="Calibri Light" pitchFamily="34" charset="0"/>
              <a:cs typeface="Calibri Light" pitchFamily="34" charset="0"/>
            </a:endParaRPr>
          </a:p>
          <a:p>
            <a:pPr algn="just"/>
            <a:endParaRPr lang="en-US" sz="1200" dirty="0">
              <a:latin typeface="Calibri Light" pitchFamily="34" charset="0"/>
              <a:cs typeface="Calibri Light" pitchFamily="34" charset="0"/>
            </a:endParaRPr>
          </a:p>
          <a:p>
            <a:pPr algn="just"/>
            <a:endParaRPr lang="en-US" sz="1200" dirty="0">
              <a:latin typeface="Calibri Light" pitchFamily="34" charset="0"/>
              <a:cs typeface="Calibri Light" pitchFamily="34" charset="0"/>
            </a:endParaRPr>
          </a:p>
          <a:p>
            <a:pPr algn="just"/>
            <a:endParaRPr lang="en-US" sz="1200" dirty="0" smtClean="0">
              <a:latin typeface="Calibri Light" pitchFamily="34" charset="0"/>
              <a:cs typeface="Calibri Light" pitchFamily="34" charset="0"/>
            </a:endParaRPr>
          </a:p>
          <a:p>
            <a:pPr algn="just"/>
            <a:endParaRPr lang="en-US" sz="1200" dirty="0">
              <a:latin typeface="Calibri Light" pitchFamily="34" charset="0"/>
              <a:cs typeface="Calibri Light" pitchFamily="34" charset="0"/>
            </a:endParaRPr>
          </a:p>
          <a:p>
            <a:pPr algn="just"/>
            <a:endParaRPr lang="en-US" sz="1200" dirty="0">
              <a:latin typeface="Calibri Light" pitchFamily="34" charset="0"/>
              <a:cs typeface="Calibri Light" pitchFamily="34" charset="0"/>
            </a:endParaRPr>
          </a:p>
          <a:p>
            <a:pPr algn="just"/>
            <a:endParaRPr lang="en-US" sz="1200" dirty="0" smtClean="0">
              <a:latin typeface="Calibri Light" pitchFamily="34" charset="0"/>
              <a:cs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854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s://upload.wikimedia.org/wikipedia/commons/5/5d/Jupiter_showing_SL9_impact_si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089" y="51470"/>
            <a:ext cx="5705822" cy="450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4612585"/>
            <a:ext cx="9144000" cy="530915"/>
          </a:xfrm>
          <a:prstGeom prst="rect">
            <a:avLst/>
          </a:prstGeom>
          <a:solidFill>
            <a:schemeClr val="tx1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Júpiter</a:t>
            </a:r>
            <a:r>
              <a:rPr lang="en-US" b="1" dirty="0" smtClean="0"/>
              <a:t> e Shoemaker-Levy 9</a:t>
            </a:r>
          </a:p>
          <a:p>
            <a:pPr algn="ctr"/>
            <a:r>
              <a:rPr lang="pt-BR" sz="1000" dirty="0">
                <a:hlinkClick r:id="rId3"/>
              </a:rPr>
              <a:t>http://hubblesite.org/image/179/news_release/1994-34</a:t>
            </a:r>
            <a:r>
              <a:rPr lang="pt-BR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296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620280"/>
            <a:ext cx="9144000" cy="523220"/>
          </a:xfrm>
          <a:prstGeom prst="rect">
            <a:avLst/>
          </a:prstGeom>
          <a:solidFill>
            <a:schemeClr val="tx1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M87 e </a:t>
            </a:r>
            <a:r>
              <a:rPr lang="en-US" b="1" dirty="0" err="1" smtClean="0"/>
              <a:t>seu</a:t>
            </a:r>
            <a:r>
              <a:rPr lang="en-US" b="1" dirty="0" smtClean="0"/>
              <a:t> </a:t>
            </a:r>
            <a:r>
              <a:rPr lang="en-US" b="1" dirty="0" err="1" smtClean="0"/>
              <a:t>buraco</a:t>
            </a:r>
            <a:r>
              <a:rPr lang="en-US" b="1" dirty="0" smtClean="0"/>
              <a:t> negro </a:t>
            </a:r>
            <a:r>
              <a:rPr lang="en-US" b="1" dirty="0" err="1" smtClean="0"/>
              <a:t>supermassivo</a:t>
            </a:r>
            <a:endParaRPr lang="en-US" b="1" dirty="0" smtClean="0"/>
          </a:p>
          <a:p>
            <a:pPr algn="ctr"/>
            <a:r>
              <a:rPr lang="en-US" sz="1000" dirty="0">
                <a:hlinkClick r:id="rId2"/>
              </a:rPr>
              <a:t>https://www.spacetelescope.org/videos/opo1332a</a:t>
            </a:r>
            <a:r>
              <a:rPr lang="en-US" sz="1000" dirty="0" smtClean="0">
                <a:hlinkClick r:id="rId2"/>
              </a:rPr>
              <a:t>/</a:t>
            </a:r>
            <a:r>
              <a:rPr lang="en-US" sz="1000" dirty="0" smtClean="0"/>
              <a:t> </a:t>
            </a:r>
            <a:endParaRPr lang="pt-BR" sz="1000" dirty="0"/>
          </a:p>
        </p:txBody>
      </p:sp>
      <p:pic>
        <p:nvPicPr>
          <p:cNvPr id="46082" name="Picture 2" descr="Resultado de imagem para m87 hubbl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9" y="29772"/>
            <a:ext cx="4535709" cy="448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35952" y="123478"/>
            <a:ext cx="126829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 err="1" smtClean="0">
                <a:latin typeface="Calibri Light" pitchFamily="34" charset="0"/>
                <a:cs typeface="Calibri Light" pitchFamily="34" charset="0"/>
              </a:rPr>
              <a:t>Virgem</a:t>
            </a:r>
            <a:endParaRPr lang="en-US" sz="1100" dirty="0" smtClean="0">
              <a:latin typeface="Calibri Light" pitchFamily="34" charset="0"/>
              <a:cs typeface="Calibri Light" pitchFamily="34" charset="0"/>
            </a:endParaRPr>
          </a:p>
          <a:p>
            <a:pPr algn="r"/>
            <a:r>
              <a:rPr lang="en-US" sz="1100" dirty="0" smtClean="0">
                <a:latin typeface="Calibri Light" pitchFamily="34" charset="0"/>
                <a:cs typeface="Calibri Light" pitchFamily="34" charset="0"/>
              </a:rPr>
              <a:t>53 mi al</a:t>
            </a:r>
          </a:p>
          <a:p>
            <a:pPr algn="r"/>
            <a:r>
              <a:rPr lang="en-US" sz="1100" dirty="0" smtClean="0">
                <a:latin typeface="Calibri Light" pitchFamily="34" charset="0"/>
                <a:cs typeface="Calibri Light" pitchFamily="34" charset="0"/>
              </a:rPr>
              <a:t>10</a:t>
            </a:r>
            <a:r>
              <a:rPr lang="en-US" sz="1100" baseline="30000" dirty="0" smtClean="0">
                <a:latin typeface="Calibri Light" pitchFamily="34" charset="0"/>
                <a:cs typeface="Calibri Light" pitchFamily="34" charset="0"/>
              </a:rPr>
              <a:t>13 </a:t>
            </a:r>
            <a:r>
              <a:rPr lang="en-US" sz="1100" dirty="0" smtClean="0">
                <a:latin typeface="Calibri Light" pitchFamily="34" charset="0"/>
                <a:cs typeface="Calibri Light" pitchFamily="34" charset="0"/>
              </a:rPr>
              <a:t>Via </a:t>
            </a:r>
            <a:r>
              <a:rPr lang="en-US" sz="1100" dirty="0" err="1" smtClean="0">
                <a:latin typeface="Calibri Light" pitchFamily="34" charset="0"/>
                <a:cs typeface="Calibri Light" pitchFamily="34" charset="0"/>
              </a:rPr>
              <a:t>Láctea</a:t>
            </a:r>
            <a:r>
              <a:rPr lang="en-US" sz="1100" dirty="0" smtClean="0">
                <a:latin typeface="Calibri Light" pitchFamily="34" charset="0"/>
                <a:cs typeface="Calibri Light" pitchFamily="34" charset="0"/>
              </a:rPr>
              <a:t> x 1s</a:t>
            </a:r>
            <a:endParaRPr lang="pt-BR" sz="1100" dirty="0"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4" name="Chevron 3"/>
          <p:cNvSpPr/>
          <p:nvPr/>
        </p:nvSpPr>
        <p:spPr>
          <a:xfrm>
            <a:off x="2987824" y="4948014"/>
            <a:ext cx="144016" cy="177938"/>
          </a:xfrm>
          <a:prstGeom prst="chevron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88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620280"/>
            <a:ext cx="9144000" cy="523220"/>
          </a:xfrm>
          <a:prstGeom prst="rect">
            <a:avLst/>
          </a:prstGeom>
          <a:solidFill>
            <a:schemeClr val="tx1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Supernova 1996CL </a:t>
            </a:r>
            <a:r>
              <a:rPr lang="en-US" b="1" dirty="0" smtClean="0"/>
              <a:t>e a </a:t>
            </a:r>
            <a:r>
              <a:rPr lang="en-US" b="1" dirty="0" err="1" smtClean="0"/>
              <a:t>energia</a:t>
            </a:r>
            <a:r>
              <a:rPr lang="en-US" b="1" dirty="0" smtClean="0"/>
              <a:t> </a:t>
            </a:r>
            <a:r>
              <a:rPr lang="en-US" b="1" dirty="0" err="1" smtClean="0"/>
              <a:t>escura</a:t>
            </a:r>
            <a:endParaRPr lang="en-US" b="1" dirty="0" smtClean="0"/>
          </a:p>
          <a:p>
            <a:pPr algn="ctr"/>
            <a:r>
              <a:rPr lang="en-US" sz="1000" dirty="0">
                <a:hlinkClick r:id="rId2"/>
              </a:rPr>
              <a:t>http://</a:t>
            </a:r>
            <a:r>
              <a:rPr lang="en-US" sz="1000" dirty="0" smtClean="0">
                <a:hlinkClick r:id="rId2"/>
              </a:rPr>
              <a:t>hubblesite.org/image/690/news_release/1998-26</a:t>
            </a:r>
            <a:r>
              <a:rPr lang="en-US" sz="1000" dirty="0" smtClean="0"/>
              <a:t> </a:t>
            </a:r>
            <a:endParaRPr lang="pt-BR" sz="1000" dirty="0"/>
          </a:p>
        </p:txBody>
      </p:sp>
      <p:pic>
        <p:nvPicPr>
          <p:cNvPr id="5122" name="Picture 2" descr="http://imgsrc.hubblesite.org/hvi/uploads/image_file/image_attachment/4338/web_pri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73" y="51470"/>
            <a:ext cx="6868454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72200" y="3423173"/>
            <a:ext cx="612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8bi al</a:t>
            </a:r>
            <a:endParaRPr lang="pt-BR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57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620280"/>
            <a:ext cx="9144000" cy="523220"/>
          </a:xfrm>
          <a:prstGeom prst="rect">
            <a:avLst/>
          </a:prstGeom>
          <a:solidFill>
            <a:schemeClr val="tx1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Objeto</a:t>
            </a:r>
            <a:r>
              <a:rPr lang="en-US" b="1" dirty="0" smtClean="0"/>
              <a:t> no </a:t>
            </a:r>
            <a:r>
              <a:rPr lang="en-US" b="1" dirty="0" err="1" smtClean="0"/>
              <a:t>cinturão</a:t>
            </a:r>
            <a:r>
              <a:rPr lang="en-US" b="1" dirty="0" smtClean="0"/>
              <a:t> de Kuiper </a:t>
            </a:r>
            <a:r>
              <a:rPr lang="en-US" b="1" dirty="0" err="1" smtClean="0"/>
              <a:t>mais</a:t>
            </a:r>
            <a:r>
              <a:rPr lang="en-US" b="1" dirty="0" smtClean="0"/>
              <a:t> </a:t>
            </a:r>
            <a:r>
              <a:rPr lang="en-US" b="1" dirty="0" err="1" smtClean="0"/>
              <a:t>brilhante</a:t>
            </a:r>
            <a:r>
              <a:rPr lang="en-US" b="1" dirty="0" smtClean="0"/>
              <a:t> </a:t>
            </a:r>
            <a:r>
              <a:rPr lang="en-US" b="1" dirty="0" err="1" smtClean="0"/>
              <a:t>que</a:t>
            </a:r>
            <a:r>
              <a:rPr lang="en-US" b="1" dirty="0" smtClean="0"/>
              <a:t> </a:t>
            </a:r>
            <a:r>
              <a:rPr lang="en-US" b="1" dirty="0" err="1" smtClean="0"/>
              <a:t>Plutão</a:t>
            </a:r>
            <a:endParaRPr lang="en-US" b="1" dirty="0" smtClean="0"/>
          </a:p>
          <a:p>
            <a:pPr algn="ctr"/>
            <a:r>
              <a:rPr lang="en-US" sz="1000" dirty="0">
                <a:hlinkClick r:id="rId2"/>
              </a:rPr>
              <a:t>http://</a:t>
            </a:r>
            <a:r>
              <a:rPr lang="en-US" sz="1000" dirty="0" smtClean="0">
                <a:hlinkClick r:id="rId2"/>
              </a:rPr>
              <a:t>hubblesite.org/image/1140/news/60-kuiper-belt-objects</a:t>
            </a:r>
            <a:r>
              <a:rPr lang="en-US" sz="1000" dirty="0" smtClean="0"/>
              <a:t> </a:t>
            </a:r>
            <a:endParaRPr lang="pt-BR" sz="1000" dirty="0"/>
          </a:p>
        </p:txBody>
      </p:sp>
      <p:pic>
        <p:nvPicPr>
          <p:cNvPr id="6148" name="Picture 4" descr="http://imgsrc.hubblesite.org/hvi/uploads/image_file/image_attachment/7565/large_w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67494"/>
            <a:ext cx="5040560" cy="379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31840" y="1103512"/>
            <a:ext cx="1047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Julho</a:t>
            </a:r>
            <a:r>
              <a:rPr lang="en-US" sz="1400" dirty="0" smtClean="0"/>
              <a:t> 2001</a:t>
            </a:r>
            <a:endParaRPr lang="pt-BR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2642032" y="1635645"/>
            <a:ext cx="1165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Agosto</a:t>
            </a:r>
            <a:r>
              <a:rPr lang="en-US" sz="1400" dirty="0" smtClean="0"/>
              <a:t> 2001</a:t>
            </a:r>
            <a:endParaRPr lang="pt-BR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2276606" y="2211710"/>
            <a:ext cx="13787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Setembro</a:t>
            </a:r>
            <a:r>
              <a:rPr lang="en-US" sz="1400" dirty="0" smtClean="0"/>
              <a:t> 2001</a:t>
            </a:r>
            <a:endParaRPr lang="pt-BR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4970148" y="2557118"/>
            <a:ext cx="1419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Dezembro</a:t>
            </a:r>
            <a:r>
              <a:rPr lang="en-US" sz="1400" dirty="0" smtClean="0"/>
              <a:t> 2001</a:t>
            </a:r>
            <a:endParaRPr lang="pt-BR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258180" y="2056053"/>
            <a:ext cx="1192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Janeiro 2002</a:t>
            </a:r>
            <a:endParaRPr lang="pt-BR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5481001" y="1635643"/>
            <a:ext cx="1323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Fevereiro</a:t>
            </a:r>
            <a:r>
              <a:rPr lang="en-US" sz="1400" dirty="0" smtClean="0"/>
              <a:t> 2002</a:t>
            </a:r>
          </a:p>
        </p:txBody>
      </p:sp>
      <p:cxnSp>
        <p:nvCxnSpPr>
          <p:cNvPr id="10" name="Straight Connector 9"/>
          <p:cNvCxnSpPr>
            <a:stCxn id="2" idx="3"/>
          </p:cNvCxnSpPr>
          <p:nvPr/>
        </p:nvCxnSpPr>
        <p:spPr>
          <a:xfrm>
            <a:off x="4178922" y="1257401"/>
            <a:ext cx="393078" cy="532132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807736" y="1789534"/>
            <a:ext cx="620248" cy="76944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5" idx="3"/>
          </p:cNvCxnSpPr>
          <p:nvPr/>
        </p:nvCxnSpPr>
        <p:spPr>
          <a:xfrm flipV="1">
            <a:off x="3655381" y="2020366"/>
            <a:ext cx="700595" cy="345233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6" idx="1"/>
          </p:cNvCxnSpPr>
          <p:nvPr/>
        </p:nvCxnSpPr>
        <p:spPr>
          <a:xfrm>
            <a:off x="4660024" y="2499742"/>
            <a:ext cx="310124" cy="21126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endCxn id="7" idx="1"/>
          </p:cNvCxnSpPr>
          <p:nvPr/>
        </p:nvCxnSpPr>
        <p:spPr>
          <a:xfrm flipV="1">
            <a:off x="4716016" y="2209942"/>
            <a:ext cx="542164" cy="155657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endCxn id="8" idx="1"/>
          </p:cNvCxnSpPr>
          <p:nvPr/>
        </p:nvCxnSpPr>
        <p:spPr>
          <a:xfrm flipV="1">
            <a:off x="4874777" y="1789532"/>
            <a:ext cx="606224" cy="374473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217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2136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294" y="195486"/>
            <a:ext cx="912170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Telescópios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terrestres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podem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ser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mais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simples 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baratos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serem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construídos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mantidos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porém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estão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sujeitos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efeitos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atmosfera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nosso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planeta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</a:t>
            </a:r>
          </a:p>
          <a:p>
            <a:pPr algn="just"/>
            <a:endParaRPr lang="en-US" sz="1200" dirty="0">
              <a:latin typeface="Calibri Light" pitchFamily="34" charset="0"/>
              <a:cs typeface="Calibri Light" pitchFamily="34" charset="0"/>
            </a:endParaRPr>
          </a:p>
          <a:p>
            <a:pPr algn="just"/>
            <a:r>
              <a:rPr lang="en-US" sz="1200" b="1" dirty="0" smtClean="0">
                <a:latin typeface="Calibri Light" pitchFamily="34" charset="0"/>
                <a:cs typeface="Calibri Light" pitchFamily="34" charset="0"/>
              </a:rPr>
              <a:t>SLIDE 8: 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As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camadas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atmosfera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da Terra.</a:t>
            </a:r>
          </a:p>
          <a:p>
            <a:pPr algn="just"/>
            <a:endParaRPr lang="en-US" sz="1200" dirty="0">
              <a:latin typeface="Calibri Light" pitchFamily="34" charset="0"/>
              <a:cs typeface="Calibri Light" pitchFamily="34" charset="0"/>
            </a:endParaRPr>
          </a:p>
          <a:p>
            <a:pPr algn="just"/>
            <a:r>
              <a:rPr lang="en-US" sz="1200" b="1" dirty="0" smtClean="0">
                <a:latin typeface="Calibri Light" pitchFamily="34" charset="0"/>
                <a:cs typeface="Calibri Light" pitchFamily="34" charset="0"/>
              </a:rPr>
              <a:t>SLIDE 9: 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Um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destes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efeitos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é 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absorção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luz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: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diversos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gases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compõem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nossa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atmosfera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absorvem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parte do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espectro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eletromagnético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impedindo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grande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parte da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luz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enviada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pelos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astros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celestes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alcancem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superfície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da Terra.</a:t>
            </a:r>
          </a:p>
          <a:p>
            <a:pPr algn="just"/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figura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mostra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espectro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eletromagnético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se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estende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dos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raios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gama</a:t>
            </a:r>
            <a:r>
              <a:rPr lang="en-US" sz="1200" dirty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até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ondas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rádio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(da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esquerda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para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direita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).  As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faixas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verticais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coloridas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(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roxo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arco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íris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vermelho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)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representam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profundidade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penetração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cada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tipo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onda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na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atmosfera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</a:t>
            </a:r>
          </a:p>
          <a:p>
            <a:pPr algn="just"/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raios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gama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penetram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pela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Termosfera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Mesosfera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absorvidos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pela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Estratosfera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</a:t>
            </a:r>
          </a:p>
          <a:p>
            <a:pPr algn="just"/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raios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-x 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ultravioleta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absorvidos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pelos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gases da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Mesosfera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</a:t>
            </a:r>
          </a:p>
          <a:p>
            <a:pPr algn="just"/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Parte do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ultravioleta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luz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visível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infravermelho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conseguem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penetrar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atmosfera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alcançar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superfície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da Terra,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onde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estão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localizados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telescópios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terrestres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</a:t>
            </a:r>
          </a:p>
          <a:p>
            <a:pPr algn="just"/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Grande parte do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infravermelho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microondas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absorvidos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pela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Estratosfera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</a:t>
            </a:r>
          </a:p>
          <a:p>
            <a:pPr algn="just"/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Há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uma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faixa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ondas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rádio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consegue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penetrar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atmosfera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até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superfície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da Terra – é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onde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atuam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radiotelescópios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</a:t>
            </a:r>
          </a:p>
          <a:p>
            <a:pPr algn="just"/>
            <a:endParaRPr lang="en-US" sz="1200" dirty="0">
              <a:latin typeface="Calibri Light" pitchFamily="34" charset="0"/>
              <a:cs typeface="Calibri Light" pitchFamily="34" charset="0"/>
            </a:endParaRPr>
          </a:p>
          <a:p>
            <a:pPr algn="just"/>
            <a:r>
              <a:rPr lang="en-US" sz="1200" b="1" dirty="0" smtClean="0">
                <a:latin typeface="Calibri Light" pitchFamily="34" charset="0"/>
                <a:cs typeface="Calibri Light" pitchFamily="34" charset="0"/>
              </a:rPr>
              <a:t>SLIDES 10 E 11: 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Outros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efeitos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indesejados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atmosfera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para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astronomia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é 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cintilação</a:t>
            </a:r>
            <a:r>
              <a:rPr lang="en-US" sz="1200" dirty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e o “seeing”,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onde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imagem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estrela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é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distorcida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parece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mudar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posição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Esses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efeitos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limitam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significativamente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qualidade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resolução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imagem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</a:t>
            </a:r>
          </a:p>
          <a:p>
            <a:pPr algn="just"/>
            <a:endParaRPr lang="en-US" sz="1200" dirty="0">
              <a:latin typeface="Calibri Light" pitchFamily="34" charset="0"/>
              <a:cs typeface="Calibri Light" pitchFamily="34" charset="0"/>
            </a:endParaRPr>
          </a:p>
          <a:p>
            <a:pPr algn="just"/>
            <a:endParaRPr lang="en-US" sz="1200" dirty="0" smtClean="0">
              <a:latin typeface="Calibri Light" pitchFamily="34" charset="0"/>
              <a:cs typeface="Calibri Light" pitchFamily="34" charset="0"/>
            </a:endParaRPr>
          </a:p>
          <a:p>
            <a:pPr algn="just"/>
            <a:r>
              <a:rPr lang="en-US" sz="1200" b="1" dirty="0" smtClean="0">
                <a:latin typeface="Calibri Light" pitchFamily="34" charset="0"/>
                <a:cs typeface="Calibri Light" pitchFamily="34" charset="0"/>
              </a:rPr>
              <a:t>SLIDE 12: 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O Hubble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não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foi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primeiro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instrumento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enviado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pelo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homem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para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orbitar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planeta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Até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seu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lançamento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dezenas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outros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instrumentos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espaciais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haviam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sido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lançados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contribuiram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para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toda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ciência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levou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o Hubble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espaço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</a:t>
            </a:r>
          </a:p>
          <a:p>
            <a:pPr algn="just"/>
            <a:endParaRPr lang="en-US" sz="1200" dirty="0" smtClean="0">
              <a:latin typeface="Calibri Light" pitchFamily="34" charset="0"/>
              <a:cs typeface="Calibri Light" pitchFamily="34" charset="0"/>
            </a:endParaRPr>
          </a:p>
          <a:p>
            <a:pPr algn="just"/>
            <a:endParaRPr lang="en-US" sz="1200" dirty="0">
              <a:latin typeface="Calibri Light" pitchFamily="34" charset="0"/>
              <a:cs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029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620280"/>
            <a:ext cx="9144000" cy="523220"/>
          </a:xfrm>
          <a:prstGeom prst="rect">
            <a:avLst/>
          </a:prstGeom>
          <a:solidFill>
            <a:schemeClr val="tx1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Fomalhaut</a:t>
            </a:r>
            <a:r>
              <a:rPr lang="en-US" b="1" dirty="0" smtClean="0"/>
              <a:t> </a:t>
            </a:r>
            <a:r>
              <a:rPr lang="en-US" b="1" dirty="0" smtClean="0"/>
              <a:t>b</a:t>
            </a:r>
          </a:p>
          <a:p>
            <a:pPr algn="ctr"/>
            <a:r>
              <a:rPr lang="en-US" sz="1000" dirty="0">
                <a:hlinkClick r:id="rId2"/>
              </a:rPr>
              <a:t>http://</a:t>
            </a:r>
            <a:r>
              <a:rPr lang="en-US" sz="1000" dirty="0" smtClean="0">
                <a:hlinkClick r:id="rId2"/>
              </a:rPr>
              <a:t>hubblesite.org/image/2427/news_release/2008-39</a:t>
            </a:r>
            <a:r>
              <a:rPr lang="en-US" sz="1000" dirty="0" smtClean="0"/>
              <a:t> </a:t>
            </a:r>
            <a:endParaRPr lang="pt-BR" sz="1000" dirty="0"/>
          </a:p>
        </p:txBody>
      </p:sp>
      <p:pic>
        <p:nvPicPr>
          <p:cNvPr id="7170" name="Picture 2" descr="http://imgsrc.hubblesite.org/hvi/uploads/image_file/image_attachment/18095/web_pri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825" y="51470"/>
            <a:ext cx="6088349" cy="447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Resultado de imagem para dagon"/>
          <p:cNvSpPr>
            <a:spLocks noChangeAspect="1" noChangeArrowheads="1"/>
          </p:cNvSpPr>
          <p:nvPr/>
        </p:nvSpPr>
        <p:spPr bwMode="auto">
          <a:xfrm>
            <a:off x="155575" y="-1897063"/>
            <a:ext cx="4467225" cy="396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Resultado de imagem para dagon"/>
          <p:cNvSpPr>
            <a:spLocks noChangeAspect="1" noChangeArrowheads="1"/>
          </p:cNvSpPr>
          <p:nvPr/>
        </p:nvSpPr>
        <p:spPr bwMode="auto">
          <a:xfrm>
            <a:off x="307975" y="-1744663"/>
            <a:ext cx="4467225" cy="396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451" y="3795886"/>
            <a:ext cx="1518550" cy="1347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34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2136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95486"/>
            <a:ext cx="912170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O</a:t>
            </a:r>
            <a:r>
              <a:rPr lang="en-US" sz="1200" b="1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b="1" dirty="0" err="1" smtClean="0">
                <a:latin typeface="Calibri Light" pitchFamily="34" charset="0"/>
                <a:cs typeface="Calibri Light" pitchFamily="34" charset="0"/>
              </a:rPr>
              <a:t>Aglomerado</a:t>
            </a:r>
            <a:r>
              <a:rPr lang="en-US" sz="1200" b="1" dirty="0" smtClean="0">
                <a:latin typeface="Calibri Light" pitchFamily="34" charset="0"/>
                <a:cs typeface="Calibri Light" pitchFamily="34" charset="0"/>
              </a:rPr>
              <a:t> IC4499 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é um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aglomerado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estrelas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globular,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ou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seja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estrelas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se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formaram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juntas da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mesma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fonte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matéria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e se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mantiveram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próximas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umas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das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outras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por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ação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força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gravitacional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Esse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tipo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aglomerado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é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como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um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laboratório</a:t>
            </a:r>
            <a:r>
              <a:rPr lang="en-US" sz="1200" dirty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controlado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pleno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universo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: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estrelas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uma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mesma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população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diversas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fases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evolutivas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um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mesmo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ambiente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 É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como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estudar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pessoas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diferentes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idades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foram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criadas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um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mesmo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tipo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habitat.Observações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deste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tipo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importantes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para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estudo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formação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evolução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estelar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</a:t>
            </a:r>
          </a:p>
          <a:p>
            <a:pPr algn="just"/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IC4499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está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a 50 mil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anos-luz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da Terra e tem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idade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estimada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12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bilhões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anos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</a:t>
            </a:r>
            <a:endParaRPr lang="en-US" sz="1200" dirty="0">
              <a:latin typeface="Calibri Light" pitchFamily="34" charset="0"/>
              <a:cs typeface="Calibri Light" pitchFamily="34" charset="0"/>
            </a:endParaRPr>
          </a:p>
          <a:p>
            <a:pPr algn="just"/>
            <a:endParaRPr lang="en-US" sz="1200" dirty="0" smtClean="0">
              <a:latin typeface="Calibri Light" pitchFamily="34" charset="0"/>
              <a:cs typeface="Calibri Light" pitchFamily="34" charset="0"/>
            </a:endParaRPr>
          </a:p>
          <a:p>
            <a:pPr algn="just"/>
            <a:endParaRPr lang="en-US" sz="1200" dirty="0" smtClean="0">
              <a:latin typeface="Calibri Light" pitchFamily="34" charset="0"/>
              <a:cs typeface="Calibri Light" pitchFamily="34" charset="0"/>
            </a:endParaRPr>
          </a:p>
          <a:p>
            <a:pPr algn="just"/>
            <a:r>
              <a:rPr lang="en-US" sz="1200" b="1" dirty="0" err="1" smtClean="0">
                <a:latin typeface="Calibri Light" pitchFamily="34" charset="0"/>
                <a:cs typeface="Calibri Light" pitchFamily="34" charset="0"/>
              </a:rPr>
              <a:t>Nebulosa</a:t>
            </a:r>
            <a:r>
              <a:rPr lang="en-US" sz="1200" b="1" dirty="0" smtClean="0">
                <a:latin typeface="Calibri Light" pitchFamily="34" charset="0"/>
                <a:cs typeface="Calibri Light" pitchFamily="34" charset="0"/>
              </a:rPr>
              <a:t> da </a:t>
            </a:r>
            <a:r>
              <a:rPr lang="en-US" sz="1200" b="1" dirty="0" err="1" smtClean="0">
                <a:latin typeface="Calibri Light" pitchFamily="34" charset="0"/>
                <a:cs typeface="Calibri Light" pitchFamily="34" charset="0"/>
              </a:rPr>
              <a:t>Lagoa</a:t>
            </a:r>
            <a:r>
              <a:rPr lang="en-US" sz="1200" b="1" dirty="0" smtClean="0">
                <a:latin typeface="Calibri Light" pitchFamily="34" charset="0"/>
                <a:cs typeface="Calibri Light" pitchFamily="34" charset="0"/>
              </a:rPr>
              <a:t>: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comemoração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seus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28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anos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telescópio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Hubble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fotografou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centro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desta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Nebulosa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fica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a 4 mil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anos-luz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da Terra, e é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visível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olho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nu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céus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bem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escuros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Foi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fotografada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duas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formas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diferentes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: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luz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visível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(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esquerda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) 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infravermelho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(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direita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). 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estrela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no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centro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imagem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chama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-se Herschel 36, é 200 mil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vezes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mais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brilhante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nosso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Sol 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seus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ventos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radiação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moldam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gás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poeira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vizinhança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(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regiões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mais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escuras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na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imagem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luz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visível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).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Novas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estrelas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estão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se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formando</a:t>
            </a:r>
            <a:r>
              <a:rPr lang="en-US" sz="1200" dirty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nestas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regiões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gás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poeira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–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por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isso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essa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nebulosa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é 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chamamos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“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berçário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estrelas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”.</a:t>
            </a:r>
          </a:p>
          <a:p>
            <a:pPr algn="just"/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imagem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infravermelho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revela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estrelas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fundo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(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não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fazem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parte da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nebulosa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estão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mais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distantes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) 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outras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próprio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aglomerado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são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visíveis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por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estarem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mais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quentes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as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regiões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gás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poeira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</a:t>
            </a:r>
          </a:p>
          <a:p>
            <a:pPr algn="just"/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região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compreendida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na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imagem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tem 4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anos-luz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extensão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</a:t>
            </a:r>
            <a:endParaRPr lang="en-US" sz="1200" dirty="0">
              <a:latin typeface="Calibri Light" pitchFamily="34" charset="0"/>
              <a:cs typeface="Calibri Light" pitchFamily="34" charset="0"/>
            </a:endParaRPr>
          </a:p>
          <a:p>
            <a:pPr algn="just"/>
            <a:endParaRPr lang="en-US" sz="1200" dirty="0" smtClean="0">
              <a:latin typeface="Calibri Light" pitchFamily="34" charset="0"/>
              <a:cs typeface="Calibri Light" pitchFamily="34" charset="0"/>
            </a:endParaRPr>
          </a:p>
          <a:p>
            <a:r>
              <a:rPr lang="en-US" sz="1200" b="1" dirty="0">
                <a:latin typeface="Calibri Light" pitchFamily="34" charset="0"/>
                <a:cs typeface="Calibri Light" pitchFamily="34" charset="0"/>
              </a:rPr>
              <a:t>Hubble Deep </a:t>
            </a:r>
            <a:r>
              <a:rPr lang="en-US" sz="1200" b="1" dirty="0" smtClean="0">
                <a:latin typeface="Calibri Light" pitchFamily="34" charset="0"/>
                <a:cs typeface="Calibri Light" pitchFamily="34" charset="0"/>
              </a:rPr>
              <a:t>UV: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Essa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imagem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combina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fotos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no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espectro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visível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ultravioleta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infravermelho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mostrando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universo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nos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últimos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11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bilhões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anos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Cada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ponto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imagem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é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uma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galáxia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há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15 mil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galáxias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na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imagem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12 mil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delas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formando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estrelas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 As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galáxias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mais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antigas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imagem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datam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quando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universo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tinha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apenas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3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bilhões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anos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 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importância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dessa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imagem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é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mostrar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galáxias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diferentes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estágios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formação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evolução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pode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ajudar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compreender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as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galáxias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mais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próximas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nós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e, inclusive,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nossa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própria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Via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Láctea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.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Essa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é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uma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pequena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região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céu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compreendida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na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direção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constelação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Ursa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Maior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com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área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cerca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de 500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arco-minutos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quadrado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(se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esticarmos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em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direção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ao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céu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,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essa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área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é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menor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que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unha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do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dedinho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 da </a:t>
            </a:r>
            <a:r>
              <a:rPr lang="en-US" sz="1200" dirty="0" err="1" smtClean="0">
                <a:latin typeface="Calibri Light" pitchFamily="34" charset="0"/>
                <a:cs typeface="Calibri Light" pitchFamily="34" charset="0"/>
              </a:rPr>
              <a:t>mão</a:t>
            </a:r>
            <a:r>
              <a:rPr lang="en-US" sz="1200" dirty="0" smtClean="0">
                <a:latin typeface="Calibri Light" pitchFamily="34" charset="0"/>
                <a:cs typeface="Calibri Light" pitchFamily="34" charset="0"/>
              </a:rPr>
              <a:t>).</a:t>
            </a:r>
          </a:p>
          <a:p>
            <a:pPr algn="just"/>
            <a:endParaRPr lang="en-US" sz="1200" dirty="0" smtClean="0">
              <a:latin typeface="Calibri Light" pitchFamily="34" charset="0"/>
              <a:cs typeface="Calibri Light" pitchFamily="34" charset="0"/>
            </a:endParaRPr>
          </a:p>
          <a:p>
            <a:pPr algn="just"/>
            <a:endParaRPr lang="en-US" sz="1200" dirty="0" smtClean="0">
              <a:latin typeface="Calibri Light" pitchFamily="34" charset="0"/>
              <a:cs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755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620280"/>
            <a:ext cx="9144000" cy="523220"/>
          </a:xfrm>
          <a:prstGeom prst="rect">
            <a:avLst/>
          </a:prstGeom>
          <a:solidFill>
            <a:schemeClr val="tx1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Aglomerado</a:t>
            </a:r>
            <a:r>
              <a:rPr lang="en-US" b="1" dirty="0" smtClean="0"/>
              <a:t> IC 4499</a:t>
            </a:r>
            <a:endParaRPr lang="en-US" b="1" dirty="0" smtClean="0"/>
          </a:p>
          <a:p>
            <a:pPr algn="ctr"/>
            <a:r>
              <a:rPr lang="en-US" sz="1000" dirty="0">
                <a:hlinkClick r:id="rId2"/>
              </a:rPr>
              <a:t>https://www.spacetelescope.org/images/potw1431a</a:t>
            </a:r>
            <a:r>
              <a:rPr lang="en-US" sz="1000" dirty="0" smtClean="0">
                <a:hlinkClick r:id="rId2"/>
              </a:rPr>
              <a:t>/</a:t>
            </a:r>
            <a:r>
              <a:rPr lang="en-US" sz="1000" dirty="0" smtClean="0"/>
              <a:t> </a:t>
            </a:r>
            <a:endParaRPr lang="pt-BR" sz="1000" dirty="0"/>
          </a:p>
        </p:txBody>
      </p:sp>
      <p:pic>
        <p:nvPicPr>
          <p:cNvPr id="8194" name="Picture 2" descr="https://cdn.spacetelescope.org/archives/images/screen/potw1431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638" y="35868"/>
            <a:ext cx="4420724" cy="451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4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620280"/>
            <a:ext cx="9144000" cy="523220"/>
          </a:xfrm>
          <a:prstGeom prst="rect">
            <a:avLst/>
          </a:prstGeom>
          <a:solidFill>
            <a:schemeClr val="tx1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Nebulosa</a:t>
            </a:r>
            <a:r>
              <a:rPr lang="en-US" b="1" dirty="0" smtClean="0"/>
              <a:t> da </a:t>
            </a:r>
            <a:r>
              <a:rPr lang="en-US" b="1" dirty="0" err="1" smtClean="0"/>
              <a:t>Lagoa</a:t>
            </a:r>
            <a:endParaRPr lang="en-US" b="1" dirty="0" smtClean="0"/>
          </a:p>
          <a:p>
            <a:pPr algn="ctr"/>
            <a:r>
              <a:rPr lang="en-US" sz="1000" dirty="0" smtClean="0">
                <a:hlinkClick r:id="rId2"/>
              </a:rPr>
              <a:t>https</a:t>
            </a:r>
            <a:r>
              <a:rPr lang="en-US" sz="1000" dirty="0">
                <a:hlinkClick r:id="rId2"/>
              </a:rPr>
              <a:t>://</a:t>
            </a:r>
            <a:r>
              <a:rPr lang="en-US" sz="1000" dirty="0" smtClean="0">
                <a:hlinkClick r:id="rId2"/>
              </a:rPr>
              <a:t>www.spacetelescope.org/news/heic1808/</a:t>
            </a:r>
            <a:r>
              <a:rPr lang="en-US" sz="1000" dirty="0" smtClean="0"/>
              <a:t> e </a:t>
            </a:r>
            <a:r>
              <a:rPr lang="en-US" sz="1000" dirty="0">
                <a:hlinkClick r:id="rId3"/>
              </a:rPr>
              <a:t>https://www.spacetelescope.org/images/heic1808b</a:t>
            </a:r>
            <a:r>
              <a:rPr lang="en-US" sz="1000" dirty="0" smtClean="0">
                <a:hlinkClick r:id="rId3"/>
              </a:rPr>
              <a:t>/</a:t>
            </a:r>
            <a:r>
              <a:rPr lang="en-US" sz="1000" dirty="0" smtClean="0"/>
              <a:t> </a:t>
            </a:r>
            <a:endParaRPr lang="pt-BR" sz="1000" dirty="0"/>
          </a:p>
        </p:txBody>
      </p:sp>
      <p:pic>
        <p:nvPicPr>
          <p:cNvPr id="9218" name="Picture 2" descr="Hubble's 28th birthday picture: The Lagoon Nebu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9233"/>
            <a:ext cx="3599999" cy="45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cdn.spacetelescope.org/archives/images/screen/heic1808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067" y="29233"/>
            <a:ext cx="3594333" cy="45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96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upload.wikimedia.org/wikipedia/commons/1/1f/Campo_ultra_profundo_3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062" y="879562"/>
            <a:ext cx="6091877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4140827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000" dirty="0">
                <a:hlinkClick r:id="rId3"/>
              </a:rPr>
              <a:t>https://</a:t>
            </a:r>
            <a:r>
              <a:rPr lang="pt-BR" sz="1000" dirty="0" smtClean="0">
                <a:hlinkClick r:id="rId3"/>
              </a:rPr>
              <a:t>pt.wikipedia.org/wiki/Ficheiro:Campo_ultra_profundo_3d.gif</a:t>
            </a:r>
            <a:r>
              <a:rPr lang="pt-BR" sz="1000" dirty="0" smtClean="0"/>
              <a:t> 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13319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620280"/>
            <a:ext cx="9144000" cy="523220"/>
          </a:xfrm>
          <a:prstGeom prst="rect">
            <a:avLst/>
          </a:prstGeom>
          <a:solidFill>
            <a:schemeClr val="tx1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Hubble Deep </a:t>
            </a:r>
            <a:r>
              <a:rPr lang="en-US" b="1" dirty="0" smtClean="0"/>
              <a:t>UV</a:t>
            </a:r>
          </a:p>
          <a:p>
            <a:pPr algn="ctr"/>
            <a:r>
              <a:rPr lang="en-US" sz="1000" dirty="0" smtClean="0">
                <a:hlinkClick r:id="rId2"/>
              </a:rPr>
              <a:t>https</a:t>
            </a:r>
            <a:r>
              <a:rPr lang="en-US" sz="1000" dirty="0">
                <a:hlinkClick r:id="rId2"/>
              </a:rPr>
              <a:t>://</a:t>
            </a:r>
            <a:r>
              <a:rPr lang="en-US" sz="1000" dirty="0" smtClean="0">
                <a:hlinkClick r:id="rId2"/>
              </a:rPr>
              <a:t>www.nasa.gov/feature/goddard/2018/hubble-paints-picture-of-the-evolving-universe</a:t>
            </a:r>
            <a:r>
              <a:rPr lang="en-US" sz="1000" dirty="0" smtClean="0"/>
              <a:t> </a:t>
            </a:r>
            <a:endParaRPr lang="pt-BR" sz="1000" dirty="0"/>
          </a:p>
        </p:txBody>
      </p:sp>
      <p:pic>
        <p:nvPicPr>
          <p:cNvPr id="48130" name="Picture 2" descr="A dark sky packed full of galaxies of all shapes and siz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500" y="0"/>
            <a:ext cx="5225000" cy="46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29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421555"/>
          </a:xfrm>
          <a:solidFill>
            <a:schemeClr val="tx1">
              <a:lumMod val="1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en-US" sz="3200" dirty="0" smtClean="0"/>
              <a:t>       </a:t>
            </a:r>
            <a:r>
              <a:rPr lang="en-US" sz="3200" dirty="0" err="1" smtClean="0"/>
              <a:t>Referências</a:t>
            </a:r>
            <a:endParaRPr lang="pt-B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627534"/>
            <a:ext cx="8229600" cy="4248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000" dirty="0" smtClean="0">
                <a:hlinkClick r:id="rId2"/>
              </a:rPr>
              <a:t>www.hubblesite.org</a:t>
            </a:r>
          </a:p>
          <a:p>
            <a:pPr marL="0" indent="0">
              <a:buNone/>
            </a:pPr>
            <a:r>
              <a:rPr lang="pt-BR" sz="1000" dirty="0">
                <a:hlinkClick r:id="rId2"/>
              </a:rPr>
              <a:t>https://www.spacetelescope.org/</a:t>
            </a:r>
            <a:endParaRPr lang="pt-BR" sz="1000" dirty="0" smtClean="0">
              <a:hlinkClick r:id="rId2"/>
            </a:endParaRPr>
          </a:p>
          <a:p>
            <a:pPr marL="0" indent="0">
              <a:buNone/>
            </a:pPr>
            <a:endParaRPr lang="pt-BR" sz="1000" dirty="0">
              <a:hlinkClick r:id="rId2"/>
            </a:endParaRPr>
          </a:p>
          <a:p>
            <a:pPr marL="0" indent="0">
              <a:buNone/>
            </a:pPr>
            <a:r>
              <a:rPr lang="pt-BR" sz="1000" dirty="0" smtClean="0">
                <a:hlinkClick r:id="rId2"/>
              </a:rPr>
              <a:t>https</a:t>
            </a:r>
            <a:r>
              <a:rPr lang="pt-BR" sz="1000" dirty="0" smtClean="0">
                <a:hlinkClick r:id="rId2"/>
              </a:rPr>
              <a:t>://apod.nasa.gov/apod/ap021124.html</a:t>
            </a:r>
          </a:p>
          <a:p>
            <a:pPr marL="0" indent="0">
              <a:buNone/>
            </a:pPr>
            <a:r>
              <a:rPr lang="pt-BR" sz="1000" dirty="0" smtClean="0">
                <a:hlinkClick r:id="rId2"/>
              </a:rPr>
              <a:t>https://www.nasa.gov/feature/goddard/2018/hubble-paints-picture-of-the-evolving-universe</a:t>
            </a:r>
            <a:endParaRPr lang="pt-BR" sz="1000" dirty="0" smtClean="0"/>
          </a:p>
          <a:p>
            <a:pPr marL="0" indent="0">
              <a:buNone/>
            </a:pPr>
            <a:r>
              <a:rPr lang="pt-BR" sz="1000" dirty="0" smtClean="0">
                <a:hlinkClick r:id="rId3"/>
              </a:rPr>
              <a:t>https://eol.jsc.nasa.gov/SearchPhotos/photo.pl?mission=ISS028&amp;roll=E&amp;frame=20072</a:t>
            </a:r>
            <a:endParaRPr lang="pt-BR" sz="1000" dirty="0" smtClean="0"/>
          </a:p>
          <a:p>
            <a:pPr marL="0" indent="0">
              <a:buNone/>
            </a:pPr>
            <a:r>
              <a:rPr lang="pt-BR" sz="1000" dirty="0" smtClean="0">
                <a:hlinkClick r:id="rId4"/>
              </a:rPr>
              <a:t>https://apod.nasa.gov/apod/ap000725.html</a:t>
            </a:r>
            <a:endParaRPr lang="pt-BR" sz="1000" dirty="0" smtClean="0"/>
          </a:p>
          <a:p>
            <a:pPr marL="0" indent="0">
              <a:buNone/>
            </a:pPr>
            <a:r>
              <a:rPr lang="pt-BR" sz="1000" dirty="0" smtClean="0">
                <a:hlinkClick r:id="rId5"/>
              </a:rPr>
              <a:t>https://en.wikipedia.org/wiki/List_of_space_telescopes</a:t>
            </a:r>
            <a:endParaRPr lang="pt-BR" sz="1000" dirty="0" smtClean="0"/>
          </a:p>
          <a:p>
            <a:pPr marL="0" indent="0">
              <a:buNone/>
            </a:pPr>
            <a:r>
              <a:rPr lang="pt-BR" sz="1000" dirty="0" smtClean="0">
                <a:hlinkClick r:id="rId6"/>
              </a:rPr>
              <a:t>https://www.molotow.com/magazine/insane51-x-double-exposure-3d-piece/</a:t>
            </a:r>
            <a:endParaRPr lang="pt-BR" sz="1000" dirty="0" smtClean="0"/>
          </a:p>
          <a:p>
            <a:pPr marL="0" indent="0">
              <a:buNone/>
            </a:pPr>
            <a:r>
              <a:rPr lang="pt-BR" sz="1000" dirty="0">
                <a:hlinkClick r:id="rId7"/>
              </a:rPr>
              <a:t>https://www.spacetelescope.org/images/hubble_diagram</a:t>
            </a:r>
            <a:r>
              <a:rPr lang="pt-BR" sz="1000" dirty="0" smtClean="0">
                <a:hlinkClick r:id="rId7"/>
              </a:rPr>
              <a:t>/</a:t>
            </a:r>
            <a:endParaRPr lang="pt-BR" sz="1000" dirty="0" smtClean="0"/>
          </a:p>
          <a:p>
            <a:pPr marL="0" indent="0">
              <a:buNone/>
            </a:pPr>
            <a:r>
              <a:rPr lang="pt-BR" sz="1000" dirty="0">
                <a:hlinkClick r:id="rId8"/>
              </a:rPr>
              <a:t>https://</a:t>
            </a:r>
            <a:r>
              <a:rPr lang="pt-BR" sz="1000" dirty="0" smtClean="0">
                <a:hlinkClick r:id="rId8"/>
              </a:rPr>
              <a:t>www.space.com/40018-hubble-space-telescope-artists-video.html</a:t>
            </a:r>
            <a:endParaRPr lang="pt-BR" sz="1000" dirty="0" smtClean="0"/>
          </a:p>
          <a:p>
            <a:pPr marL="0" indent="0">
              <a:buNone/>
            </a:pPr>
            <a:r>
              <a:rPr lang="pt-BR" sz="1000" dirty="0">
                <a:hlinkClick r:id="rId9"/>
              </a:rPr>
              <a:t>https://</a:t>
            </a:r>
            <a:r>
              <a:rPr lang="pt-BR" sz="1000" dirty="0" smtClean="0">
                <a:hlinkClick r:id="rId9"/>
              </a:rPr>
              <a:t>www.space.com/22086-how-hubble-space-telescope-photos-work.html</a:t>
            </a:r>
            <a:endParaRPr lang="pt-BR" sz="1000" dirty="0" smtClean="0"/>
          </a:p>
          <a:p>
            <a:pPr marL="0" indent="0">
              <a:buNone/>
            </a:pPr>
            <a:r>
              <a:rPr lang="pt-BR" sz="1000" dirty="0">
                <a:hlinkClick r:id="rId10"/>
              </a:rPr>
              <a:t>https://www.spacetelescope.org/about/general/instruments</a:t>
            </a:r>
            <a:r>
              <a:rPr lang="pt-BR" sz="1000" dirty="0" smtClean="0">
                <a:hlinkClick r:id="rId10"/>
              </a:rPr>
              <a:t>/</a:t>
            </a:r>
            <a:endParaRPr lang="pt-BR" sz="1000" dirty="0" smtClean="0"/>
          </a:p>
          <a:p>
            <a:pPr marL="0" indent="0">
              <a:buNone/>
            </a:pPr>
            <a:endParaRPr lang="pt-BR" sz="1000" dirty="0" smtClean="0"/>
          </a:p>
          <a:p>
            <a:pPr marL="0" indent="0">
              <a:buNone/>
            </a:pPr>
            <a:endParaRPr lang="pt-BR" sz="1000" dirty="0" smtClean="0"/>
          </a:p>
          <a:p>
            <a:pPr marL="0" indent="0">
              <a:buNone/>
            </a:pPr>
            <a:endParaRPr lang="en-US" sz="1000" dirty="0" smtClean="0"/>
          </a:p>
          <a:p>
            <a:pPr marL="0" indent="0">
              <a:buNone/>
            </a:pPr>
            <a:r>
              <a:rPr lang="en-US" sz="1000" dirty="0" err="1" smtClean="0"/>
              <a:t>Filme</a:t>
            </a:r>
            <a:r>
              <a:rPr lang="en-US" sz="1000" dirty="0"/>
              <a:t> HUBBLE: </a:t>
            </a:r>
            <a:r>
              <a:rPr lang="en-US" sz="1000" dirty="0">
                <a:hlinkClick r:id="rId11"/>
              </a:rPr>
              <a:t>https://</a:t>
            </a:r>
            <a:r>
              <a:rPr lang="en-US" sz="1000" dirty="0" smtClean="0">
                <a:hlinkClick r:id="rId11"/>
              </a:rPr>
              <a:t>www.imax.com/movies/hubble</a:t>
            </a:r>
            <a:r>
              <a:rPr lang="en-US" sz="1000" dirty="0" smtClean="0"/>
              <a:t> </a:t>
            </a:r>
            <a:endParaRPr lang="en-US" sz="1000" dirty="0"/>
          </a:p>
          <a:p>
            <a:pPr marL="0" indent="0">
              <a:buNone/>
            </a:pPr>
            <a:r>
              <a:rPr lang="en-US" sz="1000" dirty="0" err="1" smtClean="0"/>
              <a:t>Brinco</a:t>
            </a:r>
            <a:r>
              <a:rPr lang="en-US" sz="1000" dirty="0" smtClean="0"/>
              <a:t> de </a:t>
            </a:r>
            <a:r>
              <a:rPr lang="en-US" sz="1000" dirty="0" err="1" smtClean="0"/>
              <a:t>pérola</a:t>
            </a:r>
            <a:r>
              <a:rPr lang="en-US" sz="1000" dirty="0"/>
              <a:t>: </a:t>
            </a:r>
            <a:r>
              <a:rPr lang="en-US" sz="1000" dirty="0">
                <a:hlinkClick r:id="rId12"/>
              </a:rPr>
              <a:t>https://</a:t>
            </a:r>
            <a:r>
              <a:rPr lang="en-US" sz="1000" dirty="0" smtClean="0">
                <a:hlinkClick r:id="rId12"/>
              </a:rPr>
              <a:t>www.youtube.com/watch?v=3j4GCRH9w7o</a:t>
            </a:r>
            <a:endParaRPr lang="en-US" sz="1000" dirty="0" smtClean="0"/>
          </a:p>
          <a:p>
            <a:pPr marL="0" indent="0">
              <a:buNone/>
            </a:pPr>
            <a:r>
              <a:rPr lang="en-US" sz="1000" dirty="0" smtClean="0"/>
              <a:t>Como as </a:t>
            </a:r>
            <a:r>
              <a:rPr lang="en-US" sz="1000" dirty="0" err="1" smtClean="0"/>
              <a:t>imagens</a:t>
            </a:r>
            <a:r>
              <a:rPr lang="en-US" sz="1000" dirty="0" smtClean="0"/>
              <a:t> do Hubble </a:t>
            </a:r>
            <a:r>
              <a:rPr lang="en-US" sz="1000" dirty="0" err="1" smtClean="0"/>
              <a:t>são</a:t>
            </a:r>
            <a:r>
              <a:rPr lang="en-US" sz="1000" dirty="0" smtClean="0"/>
              <a:t> </a:t>
            </a:r>
            <a:r>
              <a:rPr lang="en-US" sz="1000" dirty="0" err="1" smtClean="0"/>
              <a:t>feitas</a:t>
            </a:r>
            <a:r>
              <a:rPr lang="en-US" sz="1000" dirty="0"/>
              <a:t>: </a:t>
            </a:r>
            <a:r>
              <a:rPr lang="en-US" sz="1000" dirty="0" smtClean="0">
                <a:hlinkClick r:id="rId13"/>
              </a:rPr>
              <a:t>https</a:t>
            </a:r>
            <a:r>
              <a:rPr lang="en-US" sz="1000" dirty="0">
                <a:hlinkClick r:id="rId13"/>
              </a:rPr>
              <a:t>://</a:t>
            </a:r>
            <a:r>
              <a:rPr lang="en-US" sz="1000" dirty="0" smtClean="0">
                <a:hlinkClick r:id="rId13"/>
              </a:rPr>
              <a:t>youtu.be/fDwkDZ5dx-c</a:t>
            </a:r>
            <a:r>
              <a:rPr lang="en-US" sz="1000" dirty="0" smtClean="0"/>
              <a:t> </a:t>
            </a:r>
            <a:endParaRPr lang="pt-BR" sz="1000" dirty="0" smtClean="0"/>
          </a:p>
          <a:p>
            <a:pPr marL="0" indent="0">
              <a:buNone/>
            </a:pPr>
            <a:endParaRPr lang="pt-BR" sz="1000" dirty="0" smtClean="0"/>
          </a:p>
          <a:p>
            <a:pPr marL="0" indent="0">
              <a:buNone/>
            </a:pPr>
            <a:endParaRPr lang="pt-BR" sz="1000" dirty="0" smtClean="0"/>
          </a:p>
          <a:p>
            <a:pPr marL="0" indent="0">
              <a:buNone/>
            </a:pPr>
            <a:endParaRPr lang="pt-BR" sz="1000" dirty="0" smtClean="0"/>
          </a:p>
          <a:p>
            <a:pPr marL="0" indent="0">
              <a:buNone/>
            </a:pPr>
            <a:endParaRPr lang="pt-BR" sz="1000" dirty="0" smtClean="0"/>
          </a:p>
          <a:p>
            <a:pPr marL="0" indent="0">
              <a:buNone/>
            </a:pP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62902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Imagem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5"/>
          <a:stretch/>
        </p:blipFill>
        <p:spPr bwMode="auto">
          <a:xfrm>
            <a:off x="2190750" y="1203598"/>
            <a:ext cx="4762500" cy="341055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33914" y="267494"/>
            <a:ext cx="2876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OBRIGADA </a:t>
            </a:r>
            <a:r>
              <a:rPr lang="en-US" sz="3600" b="1" dirty="0" smtClean="0">
                <a:sym typeface="Wingdings" pitchFamily="2" charset="2"/>
              </a:rPr>
              <a:t></a:t>
            </a:r>
            <a:endParaRPr lang="pt-BR" sz="3600" b="1" dirty="0"/>
          </a:p>
        </p:txBody>
      </p:sp>
    </p:spTree>
    <p:extLst>
      <p:ext uri="{BB962C8B-B14F-4D97-AF65-F5344CB8AC3E}">
        <p14:creationId xmlns:p14="http://schemas.microsoft.com/office/powerpoint/2010/main" val="86962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10" y="0"/>
            <a:ext cx="772978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47664" y="4907600"/>
            <a:ext cx="615089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900" dirty="0">
                <a:hlinkClick r:id="rId3"/>
              </a:rPr>
              <a:t>https://</a:t>
            </a:r>
            <a:r>
              <a:rPr lang="pt-BR" sz="900" dirty="0" smtClean="0">
                <a:hlinkClick r:id="rId3"/>
              </a:rPr>
              <a:t>www.nasa.gov/content/earths-atmospheric-layers</a:t>
            </a:r>
            <a:r>
              <a:rPr lang="pt-BR" sz="900" dirty="0" smtClean="0"/>
              <a:t> </a:t>
            </a:r>
            <a:endParaRPr lang="pt-BR" sz="900" dirty="0"/>
          </a:p>
        </p:txBody>
      </p:sp>
    </p:spTree>
    <p:extLst>
      <p:ext uri="{BB962C8B-B14F-4D97-AF65-F5344CB8AC3E}">
        <p14:creationId xmlns:p14="http://schemas.microsoft.com/office/powerpoint/2010/main" val="76330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8" y="414337"/>
            <a:ext cx="6905625" cy="431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77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rgbClr val="F4F3F7"/>
      </a:lt1>
      <a:dk2>
        <a:srgbClr val="000000"/>
      </a:dk2>
      <a:lt2>
        <a:srgbClr val="EEECE1"/>
      </a:lt2>
      <a:accent1>
        <a:srgbClr val="999AC6"/>
      </a:accent1>
      <a:accent2>
        <a:srgbClr val="568EA3"/>
      </a:accent2>
      <a:accent3>
        <a:srgbClr val="4A4063"/>
      </a:accent3>
      <a:accent4>
        <a:srgbClr val="8064A2"/>
      </a:accent4>
      <a:accent5>
        <a:srgbClr val="4BACC6"/>
      </a:accent5>
      <a:accent6>
        <a:srgbClr val="FF5E5B"/>
      </a:accent6>
      <a:hlink>
        <a:srgbClr val="D1CEDD"/>
      </a:hlink>
      <a:folHlink>
        <a:srgbClr val="999AC6"/>
      </a:folHlink>
    </a:clrScheme>
    <a:fontScheme name="Custom 3">
      <a:majorFont>
        <a:latin typeface="Impact"/>
        <a:ea typeface=""/>
        <a:cs typeface=""/>
      </a:majorFont>
      <a:minorFont>
        <a:latin typeface="Roboto Th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3968</TotalTime>
  <Words>3450</Words>
  <Application>Microsoft Office PowerPoint</Application>
  <PresentationFormat>On-screen Show (16:9)</PresentationFormat>
  <Paragraphs>377</Paragraphs>
  <Slides>77</Slides>
  <Notes>0</Notes>
  <HiddenSlides>12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78" baseType="lpstr">
      <vt:lpstr>Office Theme</vt:lpstr>
      <vt:lpstr>HUBBLE: DESVENDANDO O UNIVERSO</vt:lpstr>
      <vt:lpstr>       Um pouco de história</vt:lpstr>
      <vt:lpstr>PowerPoint Presentation</vt:lpstr>
      <vt:lpstr>PowerPoint Presentation</vt:lpstr>
      <vt:lpstr>PowerPoint Presentation</vt:lpstr>
      <vt:lpstr>       Por que telescópio espacial?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70’s</vt:lpstr>
      <vt:lpstr>       Como O HUBBLE funciona?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Linha do tempo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INSTRUMENTOS ATUAIS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ATÉ hoje…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COMO SÃO FEITAS AS IMAGENS?</vt:lpstr>
      <vt:lpstr>PowerPoint Presentation</vt:lpstr>
      <vt:lpstr>PowerPoint Presentation</vt:lpstr>
      <vt:lpstr>PowerPoint Presentation</vt:lpstr>
      <vt:lpstr>PowerPoint Presentation</vt:lpstr>
      <vt:lpstr>       HUBBLE AO VIVO!</vt:lpstr>
      <vt:lpstr>       O FUTURO…</vt:lpstr>
      <vt:lpstr>PowerPoint Presentation</vt:lpstr>
      <vt:lpstr>PowerPoint Presentation</vt:lpstr>
      <vt:lpstr>PowerPoint Presentation</vt:lpstr>
      <vt:lpstr>       Fotos não apenas bonitas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Referências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</dc:creator>
  <cp:lastModifiedBy>Nat</cp:lastModifiedBy>
  <cp:revision>124</cp:revision>
  <dcterms:created xsi:type="dcterms:W3CDTF">2018-08-27T01:46:40Z</dcterms:created>
  <dcterms:modified xsi:type="dcterms:W3CDTF">2018-09-22T19:35:13Z</dcterms:modified>
</cp:coreProperties>
</file>