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59" r:id="rId3"/>
    <p:sldId id="271" r:id="rId4"/>
    <p:sldId id="273" r:id="rId5"/>
    <p:sldId id="272" r:id="rId6"/>
    <p:sldId id="258" r:id="rId7"/>
    <p:sldId id="291" r:id="rId8"/>
    <p:sldId id="278" r:id="rId9"/>
    <p:sldId id="269" r:id="rId10"/>
    <p:sldId id="261" r:id="rId11"/>
    <p:sldId id="262" r:id="rId12"/>
    <p:sldId id="265" r:id="rId13"/>
    <p:sldId id="270" r:id="rId14"/>
    <p:sldId id="275" r:id="rId15"/>
    <p:sldId id="276" r:id="rId16"/>
    <p:sldId id="266" r:id="rId17"/>
    <p:sldId id="274" r:id="rId18"/>
    <p:sldId id="283" r:id="rId19"/>
    <p:sldId id="284" r:id="rId20"/>
    <p:sldId id="277" r:id="rId21"/>
    <p:sldId id="285" r:id="rId22"/>
    <p:sldId id="267" r:id="rId23"/>
    <p:sldId id="279" r:id="rId24"/>
    <p:sldId id="260" r:id="rId25"/>
    <p:sldId id="268" r:id="rId26"/>
    <p:sldId id="290" r:id="rId27"/>
    <p:sldId id="288" r:id="rId28"/>
    <p:sldId id="292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>
        <p:scale>
          <a:sx n="66" d="100"/>
          <a:sy n="66" d="100"/>
        </p:scale>
        <p:origin x="-17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2D2A0-4CBF-417D-BAEB-116BC7C833E5}" type="datetimeFigureOut">
              <a:rPr lang="pt-BR" smtClean="0"/>
              <a:t>25/01/2018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586D1-B882-4B31-9525-674ED8289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48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E9EFDE-3931-4916-A185-632897AC7FC4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39877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2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52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01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43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120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12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120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975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74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444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444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27E86-A91C-48BC-BC6F-3157D93EDA57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44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43F6D-B3BC-43C7-9F61-0D3E427049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6047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5AC8-A920-4769-B1A2-5912854039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164122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7A315-CC19-44C3-8593-18B8EBEC57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237330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8734-B6FD-4E2E-86CF-4B48DF8D70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8942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31C9D-6521-4E9E-9867-0D56DF9C17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6843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2774E-4E5F-42E4-9C2D-D1ED87FE5F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45076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7BA4-A96F-4A96-AB57-9474F24371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6001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8D6FD-40CF-4EB0-807D-3CD31BDC69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70604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E96D3-7929-4008-98A5-E4F536520F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883266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1A674-F612-46AE-A196-8603CB9EAC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24130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229ED-2D68-4DDB-BE4F-5D3D651D7D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63649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C6CC0E-1808-46ED-B6CB-D709E7537B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7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ítulo 3"/>
          <p:cNvSpPr>
            <a:spLocks noGrp="1"/>
          </p:cNvSpPr>
          <p:nvPr>
            <p:ph type="subTitle" idx="1"/>
          </p:nvPr>
        </p:nvSpPr>
        <p:spPr>
          <a:xfrm>
            <a:off x="1524000" y="2852936"/>
            <a:ext cx="9144000" cy="1752600"/>
          </a:xfrm>
        </p:spPr>
        <p:txBody>
          <a:bodyPr/>
          <a:lstStyle/>
          <a:p>
            <a:r>
              <a:rPr lang="pt-BR" sz="48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 Super Lua Azul</a:t>
            </a:r>
            <a:r>
              <a:rPr lang="pt-BR" sz="48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/>
            </a:r>
            <a:br>
              <a:rPr lang="pt-BR" sz="48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endParaRPr lang="pt-BR" sz="48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176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 err="1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Higor</a:t>
            </a:r>
            <a:r>
              <a:rPr lang="pt-BR" sz="2000" b="1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  <a:r>
              <a:rPr lang="pt-BR" sz="2000" b="1" dirty="0" err="1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Tessari</a:t>
            </a:r>
            <a:endParaRPr lang="pt-BR" sz="2000" b="1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Observatório  Dietrich </a:t>
            </a:r>
            <a:r>
              <a:rPr lang="pt-BR" sz="1400" b="1" dirty="0" err="1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Schiel</a:t>
            </a:r>
            <a:endParaRPr lang="pt-BR" sz="1400" b="1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/CDCC/USP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 dirty="0">
              <a:solidFill>
                <a:srgbClr val="FFFFFF">
                  <a:lumMod val="85000"/>
                </a:srgbClr>
              </a:solidFill>
              <a:latin typeface="Arial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8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Agrupar 1"/>
          <p:cNvGrpSpPr/>
          <p:nvPr/>
        </p:nvGrpSpPr>
        <p:grpSpPr>
          <a:xfrm>
            <a:off x="6934213" y="161703"/>
            <a:ext cx="4055214" cy="1584176"/>
            <a:chOff x="4129018" y="161703"/>
            <a:chExt cx="4055214" cy="1584176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7928" y="161703"/>
              <a:ext cx="1523820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tângulo 14"/>
            <p:cNvSpPr/>
            <p:nvPr/>
          </p:nvSpPr>
          <p:spPr>
            <a:xfrm>
              <a:off x="4129018" y="1330381"/>
              <a:ext cx="4055214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050" b="1" dirty="0">
                  <a:solidFill>
                    <a:srgbClr val="FFFFFF"/>
                  </a:solidFill>
                  <a:latin typeface="Century Gothic" pitchFamily="34" charset="0"/>
                </a:rPr>
                <a:t>Centro de Divulgação da Astronomia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050" b="1" dirty="0">
                  <a:solidFill>
                    <a:srgbClr val="FFFFFF"/>
                  </a:solidFill>
                  <a:latin typeface="Century Gothic" pitchFamily="34" charset="0"/>
                </a:rPr>
                <a:t>Observatório Dietrich </a:t>
              </a:r>
              <a:r>
                <a:rPr lang="pt-BR" sz="1050" b="1" dirty="0" err="1">
                  <a:solidFill>
                    <a:srgbClr val="FFFFFF"/>
                  </a:solidFill>
                  <a:latin typeface="Century Gothic" pitchFamily="34" charset="0"/>
                </a:rPr>
                <a:t>Schiel</a:t>
              </a:r>
              <a:endParaRPr lang="pt-BR" sz="1050" b="1" dirty="0">
                <a:solidFill>
                  <a:srgbClr val="FFFFFF"/>
                </a:solidFill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268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4000" y="264604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kern="0" dirty="0" smtClean="0">
                <a:solidFill>
                  <a:srgbClr val="FFFFFF"/>
                </a:solidFill>
                <a:latin typeface="Century Gothic" pitchFamily="34" charset="0"/>
              </a:rPr>
              <a:t>1ª Situação: </a:t>
            </a:r>
            <a:r>
              <a:rPr lang="pt-BR" sz="4000" kern="0" dirty="0">
                <a:solidFill>
                  <a:srgbClr val="FFFFFF"/>
                </a:solidFill>
                <a:latin typeface="Century Gothic" pitchFamily="34" charset="0"/>
              </a:rPr>
              <a:t>A</a:t>
            </a:r>
            <a:r>
              <a:rPr lang="pt-BR" sz="4000" kern="0" dirty="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pt-BR" sz="4000" kern="0" dirty="0">
                <a:solidFill>
                  <a:srgbClr val="FFFFFF"/>
                </a:solidFill>
                <a:latin typeface="Century Gothic" pitchFamily="34" charset="0"/>
              </a:rPr>
              <a:t>L</a:t>
            </a:r>
            <a:r>
              <a:rPr lang="pt-BR" sz="4000" kern="0" dirty="0" smtClean="0">
                <a:solidFill>
                  <a:srgbClr val="FFFFFF"/>
                </a:solidFill>
                <a:latin typeface="Century Gothic" pitchFamily="34" charset="0"/>
              </a:rPr>
              <a:t>ua está visível perto do horizonte</a:t>
            </a:r>
            <a:endParaRPr lang="pt-BR" sz="4000" kern="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85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906" y="346701"/>
            <a:ext cx="9002187" cy="5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40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6190" y="3643312"/>
            <a:ext cx="2101644" cy="2076773"/>
          </a:xfrm>
          <a:prstGeom prst="rect">
            <a:avLst/>
          </a:prstGeom>
        </p:spPr>
      </p:pic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1862137" y="2500313"/>
            <a:ext cx="8524875" cy="1143000"/>
          </a:xfrm>
        </p:spPr>
        <p:txBody>
          <a:bodyPr/>
          <a:lstStyle/>
          <a:p>
            <a:r>
              <a:rPr lang="pt-BR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Por que </a:t>
            </a:r>
            <a:r>
              <a:rPr lang="pt-BR" b="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 Lua fica </a:t>
            </a:r>
            <a:r>
              <a:rPr lang="pt-BR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amarela</a:t>
            </a:r>
            <a:r>
              <a:rPr lang="pt-BR" b="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4207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Por que a Lua fica Amarela?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740227" y="3046678"/>
            <a:ext cx="5724587" cy="132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Dispersão </a:t>
            </a:r>
            <a:r>
              <a:rPr lang="pt-BR" sz="40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da </a:t>
            </a: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luz na Atmosfera Terrestre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4000" kern="0" dirty="0" smtClean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815" y="1927924"/>
            <a:ext cx="5332972" cy="356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8"/>
          <a:stretch/>
        </p:blipFill>
        <p:spPr bwMode="auto">
          <a:xfrm>
            <a:off x="740227" y="1927924"/>
            <a:ext cx="5539541" cy="356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80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4000" y="264604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kern="0" dirty="0">
                <a:solidFill>
                  <a:srgbClr val="FFFFFF"/>
                </a:solidFill>
                <a:latin typeface="Century Gothic" pitchFamily="34" charset="0"/>
              </a:rPr>
              <a:t>2</a:t>
            </a:r>
            <a:r>
              <a:rPr lang="pt-BR" sz="4000" kern="0" dirty="0" smtClean="0">
                <a:solidFill>
                  <a:srgbClr val="FFFFFF"/>
                </a:solidFill>
                <a:latin typeface="Century Gothic" pitchFamily="34" charset="0"/>
              </a:rPr>
              <a:t>ª Situação: Quando ocorre um eclipse Lunar</a:t>
            </a:r>
            <a:endParaRPr lang="pt-BR" sz="4000" kern="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33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465138"/>
            <a:ext cx="9278937" cy="59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29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3014" t="10749" r="22995" b="10115"/>
          <a:stretch/>
        </p:blipFill>
        <p:spPr>
          <a:xfrm>
            <a:off x="5086190" y="3643312"/>
            <a:ext cx="2101644" cy="2113128"/>
          </a:xfrm>
          <a:prstGeom prst="ellipse">
            <a:avLst/>
          </a:prstGeom>
        </p:spPr>
      </p:pic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1862137" y="2500313"/>
            <a:ext cx="8524875" cy="1143000"/>
          </a:xfrm>
        </p:spPr>
        <p:txBody>
          <a:bodyPr/>
          <a:lstStyle/>
          <a:p>
            <a:r>
              <a:rPr lang="pt-BR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Por que </a:t>
            </a:r>
            <a:r>
              <a:rPr lang="pt-BR" b="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 Lua fica v</a:t>
            </a:r>
            <a:r>
              <a:rPr lang="pt-BR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ermelha?</a:t>
            </a:r>
            <a:endParaRPr lang="pt-BR" b="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655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Por que a Lua fica Vermelha?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847528" y="1916833"/>
            <a:ext cx="8496944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A </a:t>
            </a: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Lua </a:t>
            </a: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entra na sombra da Terra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1425679" y="3153725"/>
            <a:ext cx="4425392" cy="2838863"/>
            <a:chOff x="1425679" y="3153725"/>
            <a:chExt cx="4425392" cy="2838863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3"/>
            <a:srcRect l="17856" r="62518" b="43716"/>
            <a:stretch/>
          </p:blipFill>
          <p:spPr>
            <a:xfrm rot="5400000">
              <a:off x="2218943" y="2360461"/>
              <a:ext cx="2838863" cy="4425392"/>
            </a:xfrm>
            <a:prstGeom prst="rect">
              <a:avLst/>
            </a:prstGeom>
          </p:spPr>
        </p:pic>
        <p:sp>
          <p:nvSpPr>
            <p:cNvPr id="8" name="Triângulo isósceles 7"/>
            <p:cNvSpPr/>
            <p:nvPr/>
          </p:nvSpPr>
          <p:spPr bwMode="auto">
            <a:xfrm rot="16200000">
              <a:off x="3483383" y="2174061"/>
              <a:ext cx="669476" cy="3608615"/>
            </a:xfrm>
            <a:prstGeom prst="triangle">
              <a:avLst>
                <a:gd name="adj" fmla="val 42683"/>
              </a:avLst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riângulo isósceles 9"/>
            <p:cNvSpPr/>
            <p:nvPr/>
          </p:nvSpPr>
          <p:spPr bwMode="auto">
            <a:xfrm rot="16200000">
              <a:off x="3483382" y="3598675"/>
              <a:ext cx="669476" cy="3608615"/>
            </a:xfrm>
            <a:prstGeom prst="triangle">
              <a:avLst>
                <a:gd name="adj" fmla="val 59756"/>
              </a:avLst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6272921" y="3147871"/>
            <a:ext cx="4425392" cy="2838863"/>
            <a:chOff x="6272921" y="3147871"/>
            <a:chExt cx="4425392" cy="2838863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3"/>
            <a:srcRect l="61655" t="207" r="18719" b="43509"/>
            <a:stretch/>
          </p:blipFill>
          <p:spPr>
            <a:xfrm rot="5400000">
              <a:off x="7066185" y="2354607"/>
              <a:ext cx="2838863" cy="4425392"/>
            </a:xfrm>
            <a:prstGeom prst="rect">
              <a:avLst/>
            </a:prstGeom>
          </p:spPr>
        </p:pic>
        <p:sp>
          <p:nvSpPr>
            <p:cNvPr id="11" name="Triângulo isósceles 10"/>
            <p:cNvSpPr/>
            <p:nvPr/>
          </p:nvSpPr>
          <p:spPr bwMode="auto">
            <a:xfrm rot="16200000">
              <a:off x="8319748" y="2162083"/>
              <a:ext cx="669476" cy="3608615"/>
            </a:xfrm>
            <a:prstGeom prst="triangle">
              <a:avLst>
                <a:gd name="adj" fmla="val 45122"/>
              </a:avLst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riângulo isósceles 11"/>
            <p:cNvSpPr/>
            <p:nvPr/>
          </p:nvSpPr>
          <p:spPr bwMode="auto">
            <a:xfrm rot="16200000">
              <a:off x="8382347" y="3593706"/>
              <a:ext cx="669476" cy="3608615"/>
            </a:xfrm>
            <a:prstGeom prst="triangle">
              <a:avLst>
                <a:gd name="adj" fmla="val 62195"/>
              </a:avLst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546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ndre silva\Meus documentos\CONCURSO_CDCC\apresentações\Imagens\Eclipses e marés\lunar total 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071563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013812" y="586111"/>
            <a:ext cx="816437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>
                <a:schemeClr val="bg1">
                  <a:lumMod val="95000"/>
                </a:schemeClr>
              </a:buClr>
            </a:pPr>
            <a:r>
              <a:rPr lang="pt-BR" kern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Eclipse Lunar Total</a:t>
            </a:r>
            <a:endParaRPr lang="pt-BR" kern="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95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ndre silva\Meus documentos\CONCURSO_CDCC\apresentações\Imagens\Eclipses e marés\lunar umbral parcial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2122488" y="1223963"/>
            <a:ext cx="7358062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013812" y="586111"/>
            <a:ext cx="816437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>
                <a:schemeClr val="bg1">
                  <a:lumMod val="95000"/>
                </a:schemeClr>
              </a:buClr>
            </a:pPr>
            <a:r>
              <a:rPr lang="pt-BR" kern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Eclipse Lunar Parcial Umbral</a:t>
            </a:r>
            <a:endParaRPr lang="pt-BR" kern="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02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Dia 31/01/2018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847528" y="1916833"/>
            <a:ext cx="8496944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Super Lua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Lua Azul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Lua de Sangue</a:t>
            </a:r>
            <a:endParaRPr lang="pt-BR" sz="40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13621" r="1972" b="41084"/>
          <a:stretch/>
        </p:blipFill>
        <p:spPr bwMode="auto">
          <a:xfrm>
            <a:off x="399245" y="1652384"/>
            <a:ext cx="11157811" cy="331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8549" r="34929" b="55282"/>
          <a:stretch/>
        </p:blipFill>
        <p:spPr bwMode="auto">
          <a:xfrm>
            <a:off x="415560" y="1652384"/>
            <a:ext cx="11125180" cy="406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011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76009" t="63375" r="2558" b="4931"/>
          <a:stretch/>
        </p:blipFill>
        <p:spPr>
          <a:xfrm>
            <a:off x="2609850" y="1621039"/>
            <a:ext cx="6515100" cy="5236961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013812" y="586111"/>
            <a:ext cx="816437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>
                <a:schemeClr val="bg1">
                  <a:lumMod val="95000"/>
                </a:schemeClr>
              </a:buClr>
            </a:pPr>
            <a:r>
              <a:rPr lang="pt-BR" kern="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Eclipse Lunar visto da Lua</a:t>
            </a:r>
          </a:p>
        </p:txBody>
      </p:sp>
    </p:spTree>
    <p:extLst>
      <p:ext uri="{BB962C8B-B14F-4D97-AF65-F5344CB8AC3E}">
        <p14:creationId xmlns:p14="http://schemas.microsoft.com/office/powerpoint/2010/main" val="56084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2013812" y="586111"/>
            <a:ext cx="816437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>
                <a:schemeClr val="bg1">
                  <a:lumMod val="95000"/>
                </a:schemeClr>
              </a:buClr>
            </a:pPr>
            <a:r>
              <a:rPr lang="pt-BR" kern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Próximo Eclipse Lunar</a:t>
            </a:r>
            <a:endParaRPr lang="pt-BR" kern="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1847528" y="1916833"/>
            <a:ext cx="8496944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Dia 31/01 – Não visível no Brasil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endParaRPr lang="pt-BR" sz="4000" kern="0" dirty="0" smtClean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Dia</a:t>
            </a: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27/07 – Visível no Brasil</a:t>
            </a:r>
            <a:endParaRPr lang="pt-BR" sz="40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68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7813" t="2298" r="17500" b="4923"/>
          <a:stretch/>
        </p:blipFill>
        <p:spPr>
          <a:xfrm>
            <a:off x="5086190" y="3643311"/>
            <a:ext cx="2101644" cy="2076774"/>
          </a:xfrm>
          <a:prstGeom prst="ellipse">
            <a:avLst/>
          </a:prstGeom>
        </p:spPr>
      </p:pic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1862137" y="2500313"/>
            <a:ext cx="8524875" cy="1143000"/>
          </a:xfrm>
        </p:spPr>
        <p:txBody>
          <a:bodyPr/>
          <a:lstStyle/>
          <a:p>
            <a:r>
              <a:rPr lang="pt-BR" b="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Q</a:t>
            </a:r>
            <a:r>
              <a:rPr lang="pt-BR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uando a Lua fica azul?</a:t>
            </a:r>
            <a:endParaRPr lang="pt-BR" b="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924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s Smurfs (3D)  Trailer 2 Dubl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10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Só no filme 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dos </a:t>
            </a:r>
            <a:r>
              <a:rPr lang="pt-BR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Smurfs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801" t="11388" r="1112" b="22087"/>
          <a:stretch/>
        </p:blipFill>
        <p:spPr>
          <a:xfrm>
            <a:off x="2815988" y="1870338"/>
            <a:ext cx="8400082" cy="43169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69" y="1870337"/>
            <a:ext cx="3073290" cy="431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48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Então oque é a Lua Azul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847528" y="1729111"/>
            <a:ext cx="49074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A segunda Lua cheia do Mês</a:t>
            </a:r>
            <a:endParaRPr lang="pt-BR" sz="40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41" y="1729111"/>
            <a:ext cx="3589531" cy="4619861"/>
          </a:xfrm>
          <a:prstGeom prst="rect">
            <a:avLst/>
          </a:prstGeom>
        </p:spPr>
      </p:pic>
      <p:pic>
        <p:nvPicPr>
          <p:cNvPr id="34" name="Picture 2" descr="Resultado de imagem para emoji lu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92" y="3331028"/>
            <a:ext cx="2894691" cy="2854658"/>
          </a:xfrm>
          <a:prstGeom prst="rect">
            <a:avLst/>
          </a:prstGeom>
          <a:noFill/>
        </p:spPr>
      </p:pic>
      <p:sp>
        <p:nvSpPr>
          <p:cNvPr id="37" name="Símbolo de 'Não' 36"/>
          <p:cNvSpPr/>
          <p:nvPr/>
        </p:nvSpPr>
        <p:spPr bwMode="auto">
          <a:xfrm>
            <a:off x="2431437" y="3030165"/>
            <a:ext cx="3456000" cy="3456384"/>
          </a:xfrm>
          <a:prstGeom prst="noSmoking">
            <a:avLst>
              <a:gd name="adj" fmla="val 7702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61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Dupla Lua Azul em 2018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12" y="1729111"/>
            <a:ext cx="3590855" cy="462116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780" y="1729111"/>
            <a:ext cx="3599408" cy="46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16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Mas existe lua Azul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847529" y="1916833"/>
            <a:ext cx="421037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</a:t>
            </a:r>
            <a:r>
              <a:rPr lang="pt-BR" sz="4000" kern="0" dirty="0" err="1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Enceladus</a:t>
            </a: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, lua de Saturno</a:t>
            </a:r>
            <a:endParaRPr lang="pt-BR" sz="40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9138" y="1931548"/>
            <a:ext cx="5058516" cy="42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13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Obrigado pela atenção!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3677292" y="1830898"/>
            <a:ext cx="4465222" cy="4410245"/>
            <a:chOff x="4344949" y="2687241"/>
            <a:chExt cx="3072777" cy="3030281"/>
          </a:xfrm>
        </p:grpSpPr>
        <p:pic>
          <p:nvPicPr>
            <p:cNvPr id="6" name="Picture 2" descr="Resultado de imagem para emoji lu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brightnessContrast contrast="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949" y="2687241"/>
              <a:ext cx="3072777" cy="3030281"/>
            </a:xfrm>
            <a:prstGeom prst="rect">
              <a:avLst/>
            </a:prstGeom>
            <a:noFill/>
          </p:spPr>
        </p:pic>
        <p:grpSp>
          <p:nvGrpSpPr>
            <p:cNvPr id="7" name="Grupo 11"/>
            <p:cNvGrpSpPr/>
            <p:nvPr/>
          </p:nvGrpSpPr>
          <p:grpSpPr>
            <a:xfrm>
              <a:off x="4605064" y="2756629"/>
              <a:ext cx="2545482" cy="653666"/>
              <a:chOff x="980121" y="4765043"/>
              <a:chExt cx="2545482" cy="653666"/>
            </a:xfrm>
          </p:grpSpPr>
          <p:sp>
            <p:nvSpPr>
              <p:cNvPr id="8" name="Cortar Rectângulo de Canto do Mesmo Lado 2"/>
              <p:cNvSpPr/>
              <p:nvPr/>
            </p:nvSpPr>
            <p:spPr>
              <a:xfrm>
                <a:off x="1061435" y="5202684"/>
                <a:ext cx="2392160" cy="21602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Triângulo isósceles 8"/>
              <p:cNvSpPr/>
              <p:nvPr/>
            </p:nvSpPr>
            <p:spPr>
              <a:xfrm>
                <a:off x="980121" y="5310696"/>
                <a:ext cx="162627" cy="108011"/>
              </a:xfrm>
              <a:prstGeom prst="triangle">
                <a:avLst>
                  <a:gd name="adj" fmla="val 50875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Triângulo isósceles 9"/>
              <p:cNvSpPr/>
              <p:nvPr/>
            </p:nvSpPr>
            <p:spPr>
              <a:xfrm>
                <a:off x="3381587" y="5312822"/>
                <a:ext cx="144016" cy="105885"/>
              </a:xfrm>
              <a:prstGeom prst="triangle">
                <a:avLst>
                  <a:gd name="adj" fmla="val 50875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1" name="Picture 6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517"/>
              <a:stretch/>
            </p:blipFill>
            <p:spPr bwMode="auto">
              <a:xfrm>
                <a:off x="1746329" y="4765043"/>
                <a:ext cx="1006475" cy="653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Estrela de 5 pontas 10"/>
              <p:cNvSpPr/>
              <p:nvPr/>
            </p:nvSpPr>
            <p:spPr>
              <a:xfrm>
                <a:off x="2141554" y="5108768"/>
                <a:ext cx="216024" cy="21882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3" name="CaixaDeTexto 12"/>
            <p:cNvSpPr txBox="1"/>
            <p:nvPr/>
          </p:nvSpPr>
          <p:spPr>
            <a:xfrm>
              <a:off x="6323950" y="3061362"/>
              <a:ext cx="681452" cy="232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solidFill>
                    <a:schemeClr val="bg1"/>
                  </a:solidFill>
                  <a:latin typeface="Arabic Typesetting" pitchFamily="66" charset="-78"/>
                  <a:cs typeface="Arabic Typesetting" pitchFamily="66" charset="-78"/>
                </a:rPr>
                <a:t>Higor Tessari</a:t>
              </a:r>
              <a:endParaRPr lang="pt-BR" sz="1600" dirty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endParaRPr>
            </a:p>
          </p:txBody>
        </p:sp>
      </p:grpSp>
      <p:grpSp>
        <p:nvGrpSpPr>
          <p:cNvPr id="27649" name="Agrupar 27648"/>
          <p:cNvGrpSpPr/>
          <p:nvPr/>
        </p:nvGrpSpPr>
        <p:grpSpPr>
          <a:xfrm>
            <a:off x="4724055" y="3444796"/>
            <a:ext cx="2373431" cy="512693"/>
            <a:chOff x="4724055" y="3444796"/>
            <a:chExt cx="2373431" cy="512693"/>
          </a:xfrm>
        </p:grpSpPr>
        <p:sp>
          <p:nvSpPr>
            <p:cNvPr id="25" name="Elipse 24"/>
            <p:cNvSpPr/>
            <p:nvPr/>
          </p:nvSpPr>
          <p:spPr bwMode="auto">
            <a:xfrm>
              <a:off x="4724055" y="3444796"/>
              <a:ext cx="738159" cy="49583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ipse 27"/>
            <p:cNvSpPr/>
            <p:nvPr/>
          </p:nvSpPr>
          <p:spPr bwMode="auto">
            <a:xfrm>
              <a:off x="6386285" y="3444796"/>
              <a:ext cx="711201" cy="51269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6"/>
            <a:srcRect l="28894" t="36655" r="60279" b="52040"/>
            <a:stretch/>
          </p:blipFill>
          <p:spPr>
            <a:xfrm>
              <a:off x="4860905" y="3461657"/>
              <a:ext cx="464457" cy="478972"/>
            </a:xfrm>
            <a:prstGeom prst="ellipse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/>
          </p:nvPicPr>
          <p:blipFill rotWithShape="1">
            <a:blip r:embed="rId6"/>
            <a:srcRect l="28894" t="36655" r="60279" b="52040"/>
            <a:stretch/>
          </p:blipFill>
          <p:spPr>
            <a:xfrm>
              <a:off x="6509656" y="3461657"/>
              <a:ext cx="464457" cy="478972"/>
            </a:xfrm>
            <a:prstGeom prst="ellipse">
              <a:avLst/>
            </a:prstGeom>
          </p:spPr>
        </p:pic>
      </p:grpSp>
      <p:grpSp>
        <p:nvGrpSpPr>
          <p:cNvPr id="30" name="Agrupar 29"/>
          <p:cNvGrpSpPr/>
          <p:nvPr/>
        </p:nvGrpSpPr>
        <p:grpSpPr>
          <a:xfrm>
            <a:off x="4678715" y="3361957"/>
            <a:ext cx="2442529" cy="663359"/>
            <a:chOff x="4696244" y="3381828"/>
            <a:chExt cx="2442529" cy="663359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6"/>
            <a:srcRect l="78315" t="34493" r="6745" b="53668"/>
            <a:stretch/>
          </p:blipFill>
          <p:spPr>
            <a:xfrm>
              <a:off x="4696244" y="3381828"/>
              <a:ext cx="793778" cy="638628"/>
            </a:xfrm>
            <a:prstGeom prst="ellipse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 rotWithShape="1">
            <a:blip r:embed="rId6"/>
            <a:srcRect l="78315" t="34493" r="6745" b="53668"/>
            <a:stretch/>
          </p:blipFill>
          <p:spPr>
            <a:xfrm>
              <a:off x="6344995" y="3406559"/>
              <a:ext cx="793778" cy="638628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5308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Super Lua Azul de Sangue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28694" t="17032" r="28807" b="19155"/>
          <a:stretch/>
        </p:blipFill>
        <p:spPr>
          <a:xfrm>
            <a:off x="4983158" y="2838611"/>
            <a:ext cx="2076772" cy="2076773"/>
          </a:xfrm>
          <a:prstGeom prst="ellipse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17813" t="2298" r="17500" b="4923"/>
          <a:stretch/>
        </p:blipFill>
        <p:spPr>
          <a:xfrm>
            <a:off x="4457263" y="2331227"/>
            <a:ext cx="3128561" cy="3091539"/>
          </a:xfrm>
          <a:prstGeom prst="ellipse">
            <a:avLst/>
          </a:prstGeom>
        </p:spPr>
      </p:pic>
      <p:pic>
        <p:nvPicPr>
          <p:cNvPr id="2052" name="Picture 4" descr="Resultado de imagem para sangue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342" y="4717212"/>
            <a:ext cx="1868403" cy="187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11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Edimilson\Desktop\Observatório\Lua Sanguent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879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ângulo 4"/>
          <p:cNvSpPr/>
          <p:nvPr/>
        </p:nvSpPr>
        <p:spPr bwMode="auto">
          <a:xfrm>
            <a:off x="-1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30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ua Sanguent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“</a:t>
            </a:r>
            <a:r>
              <a:rPr lang="pt-BR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Super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Lua”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" name="Picture 2" descr="http://upload.wikimedia.org/wikipedia/commons/c/c8/Lunar_perigee_apoge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729111"/>
            <a:ext cx="7620000" cy="4619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2069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2238375" y="2500313"/>
            <a:ext cx="7772400" cy="1143000"/>
          </a:xfrm>
        </p:spPr>
        <p:txBody>
          <a:bodyPr/>
          <a:lstStyle/>
          <a:p>
            <a:r>
              <a:rPr lang="pt-BR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Qual é a cor da Lua?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8694" t="17032" r="28807" b="19155"/>
          <a:stretch/>
        </p:blipFill>
        <p:spPr>
          <a:xfrm>
            <a:off x="5086189" y="3643313"/>
            <a:ext cx="2076772" cy="20767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0762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Qual é a cor da Lua?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847528" y="1916833"/>
            <a:ext cx="8496944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A Lua reflete a luz solar que é </a:t>
            </a: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branca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A </a:t>
            </a: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Lua </a:t>
            </a: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é Branca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 o branco é a mistura de todas as cores</a:t>
            </a:r>
          </a:p>
        </p:txBody>
      </p:sp>
    </p:spTree>
    <p:extLst>
      <p:ext uri="{BB962C8B-B14F-4D97-AF65-F5344CB8AC3E}">
        <p14:creationId xmlns:p14="http://schemas.microsoft.com/office/powerpoint/2010/main" val="1939888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778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gor's song #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2013812" y="586111"/>
            <a:ext cx="8164376" cy="1143000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Quando a Lua muda de cor?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847528" y="1916833"/>
            <a:ext cx="8496944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 Em 2 situações: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Quando ela está mais perto do horizonte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>
                  <a:lumMod val="95000"/>
                </a:srgbClr>
              </a:buClr>
              <a:buFont typeface="Wingdings" pitchFamily="2" charset="2"/>
              <a:buChar char="v"/>
              <a:defRPr/>
            </a:pPr>
            <a:r>
              <a:rPr lang="pt-BR" sz="4000" kern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Quando ocorre um eclipse lunar</a:t>
            </a:r>
            <a:endParaRPr lang="pt-BR" sz="4000" kern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424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245</Words>
  <Application>Microsoft Office PowerPoint</Application>
  <PresentationFormat>Widescreen</PresentationFormat>
  <Paragraphs>58</Paragraphs>
  <Slides>28</Slides>
  <Notes>13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Arabic Typesetting</vt:lpstr>
      <vt:lpstr>Arial</vt:lpstr>
      <vt:lpstr>Calibri</vt:lpstr>
      <vt:lpstr>Century Gothic</vt:lpstr>
      <vt:lpstr>Wingdings</vt:lpstr>
      <vt:lpstr>Blank Presentation</vt:lpstr>
      <vt:lpstr>Apresentação do PowerPoint</vt:lpstr>
      <vt:lpstr>Dia 31/01/2018</vt:lpstr>
      <vt:lpstr>Super Lua Azul de Sangue</vt:lpstr>
      <vt:lpstr>Apresentação do PowerPoint</vt:lpstr>
      <vt:lpstr>“Super Lua”</vt:lpstr>
      <vt:lpstr>Qual é a cor da Lua?</vt:lpstr>
      <vt:lpstr>Qual é a cor da Lua?</vt:lpstr>
      <vt:lpstr>Apresentação do PowerPoint</vt:lpstr>
      <vt:lpstr>Quando a Lua muda de cor?</vt:lpstr>
      <vt:lpstr>Apresentação do PowerPoint</vt:lpstr>
      <vt:lpstr>Apresentação do PowerPoint</vt:lpstr>
      <vt:lpstr>Por que a Lua fica amarela?</vt:lpstr>
      <vt:lpstr>Por que a Lua fica Amarela?</vt:lpstr>
      <vt:lpstr>Apresentação do PowerPoint</vt:lpstr>
      <vt:lpstr>Apresentação do PowerPoint</vt:lpstr>
      <vt:lpstr>Por que a Lua fica vermelha?</vt:lpstr>
      <vt:lpstr>Por que a Lua fica Vermelha?</vt:lpstr>
      <vt:lpstr>Apresentação do PowerPoint</vt:lpstr>
      <vt:lpstr>Apresentação do PowerPoint</vt:lpstr>
      <vt:lpstr>Apresentação do PowerPoint</vt:lpstr>
      <vt:lpstr>Apresentação do PowerPoint</vt:lpstr>
      <vt:lpstr>Quando a Lua fica azul?</vt:lpstr>
      <vt:lpstr>Apresentação do PowerPoint</vt:lpstr>
      <vt:lpstr>Só no filme dos Smurfs</vt:lpstr>
      <vt:lpstr>Então oque é a Lua Azul</vt:lpstr>
      <vt:lpstr>Dupla Lua Azul em 2018</vt:lpstr>
      <vt:lpstr>Mas existe lua Azul</vt:lpstr>
      <vt:lpstr>Obrigado pela atenção!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Observatório</dc:creator>
  <cp:lastModifiedBy>Observatório</cp:lastModifiedBy>
  <cp:revision>46</cp:revision>
  <dcterms:created xsi:type="dcterms:W3CDTF">2017-10-06T18:08:53Z</dcterms:created>
  <dcterms:modified xsi:type="dcterms:W3CDTF">2018-01-26T02:14:27Z</dcterms:modified>
</cp:coreProperties>
</file>