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87" r:id="rId2"/>
  </p:sldMasterIdLst>
  <p:notesMasterIdLst>
    <p:notesMasterId r:id="rId23"/>
  </p:notesMasterIdLst>
  <p:sldIdLst>
    <p:sldId id="256" r:id="rId3"/>
    <p:sldId id="257" r:id="rId4"/>
    <p:sldId id="278" r:id="rId5"/>
    <p:sldId id="267" r:id="rId6"/>
    <p:sldId id="271" r:id="rId7"/>
    <p:sldId id="268" r:id="rId8"/>
    <p:sldId id="269" r:id="rId9"/>
    <p:sldId id="270" r:id="rId10"/>
    <p:sldId id="279" r:id="rId11"/>
    <p:sldId id="272" r:id="rId12"/>
    <p:sldId id="259" r:id="rId13"/>
    <p:sldId id="273" r:id="rId14"/>
    <p:sldId id="262" r:id="rId15"/>
    <p:sldId id="274" r:id="rId16"/>
    <p:sldId id="264" r:id="rId17"/>
    <p:sldId id="276" r:id="rId18"/>
    <p:sldId id="275" r:id="rId19"/>
    <p:sldId id="261" r:id="rId20"/>
    <p:sldId id="258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713" autoAdjust="0"/>
  </p:normalViewPr>
  <p:slideViewPr>
    <p:cSldViewPr snapToGrid="0">
      <p:cViewPr varScale="1">
        <p:scale>
          <a:sx n="78" d="100"/>
          <a:sy n="78" d="100"/>
        </p:scale>
        <p:origin x="389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873EF-9567-4EE2-84C7-B425A4D7A360}" type="datetimeFigureOut">
              <a:rPr lang="pt-BR" smtClean="0"/>
              <a:t>10/03/2018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F1D52-7528-40C3-97F8-D1BC1DED4F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3423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F1D52-7528-40C3-97F8-D1BC1DED4F65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0827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600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90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564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049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167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954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397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239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840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013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32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4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933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173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14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1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59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0075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youtube.com/watch?v=7IQDxm9oQWY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sa.gov/mission_pages/insight/main/index.html" TargetMode="External"/><Relationship Id="rId13" Type="http://schemas.openxmlformats.org/officeDocument/2006/relationships/hyperlink" Target="https://www.youtube.com/watch?v=1TzL1UTELgc" TargetMode="External"/><Relationship Id="rId3" Type="http://schemas.openxmlformats.org/officeDocument/2006/relationships/hyperlink" Target="http://www.esa.int/Our_Activities/Space_Science/BepiColombo_overview2" TargetMode="External"/><Relationship Id="rId7" Type="http://schemas.openxmlformats.org/officeDocument/2006/relationships/hyperlink" Target="https://en.wikipedia.org/wiki/InSight" TargetMode="External"/><Relationship Id="rId12" Type="http://schemas.openxmlformats.org/officeDocument/2006/relationships/hyperlink" Target="http://global.jaxa.jp/projects/sat/hayabusa2/" TargetMode="External"/><Relationship Id="rId2" Type="http://schemas.openxmlformats.org/officeDocument/2006/relationships/hyperlink" Target="http://sci.esa.int/bepicolombo/" TargetMode="External"/><Relationship Id="rId16" Type="http://schemas.openxmlformats.org/officeDocument/2006/relationships/hyperlink" Target="https://www.nasa.gov/osiris-re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ess.mit.edu/science/" TargetMode="External"/><Relationship Id="rId11" Type="http://schemas.openxmlformats.org/officeDocument/2006/relationships/hyperlink" Target="https://www.newscientist.com/article/dn19332-hayabusa-2-will-seek-the-origins-of-life-in-space/" TargetMode="External"/><Relationship Id="rId5" Type="http://schemas.openxmlformats.org/officeDocument/2006/relationships/hyperlink" Target="https://tess.gsfc.nasa.gov/overview.html" TargetMode="External"/><Relationship Id="rId15" Type="http://schemas.openxmlformats.org/officeDocument/2006/relationships/hyperlink" Target="https://www.asteroidmission.org/" TargetMode="External"/><Relationship Id="rId10" Type="http://schemas.openxmlformats.org/officeDocument/2006/relationships/hyperlink" Target="https://www.nasa.gov/content/goddard/parker-solar-probe-humanity-s-first-visit-to-a-star" TargetMode="External"/><Relationship Id="rId4" Type="http://schemas.openxmlformats.org/officeDocument/2006/relationships/hyperlink" Target="https://www.nasa.gov/about/whats_next.html" TargetMode="External"/><Relationship Id="rId9" Type="http://schemas.openxmlformats.org/officeDocument/2006/relationships/hyperlink" Target="http://parkersolarprobe.jhuapl.edu/index.php" TargetMode="External"/><Relationship Id="rId14" Type="http://schemas.openxmlformats.org/officeDocument/2006/relationships/hyperlink" Target="https://earth.esa.int/web/guest/missions/mission-news/-/article/profiling-the-win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09yGZ-_GNm0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As Próximas missões espaciais de 2018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43973" y="4975654"/>
            <a:ext cx="5714228" cy="1438794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Artur Negrini Vicente</a:t>
            </a:r>
          </a:p>
          <a:p>
            <a:r>
              <a:rPr lang="pt-BR" cap="none" dirty="0" smtClean="0"/>
              <a:t>artur.vicente@usp.br</a:t>
            </a:r>
          </a:p>
          <a:p>
            <a:r>
              <a:rPr lang="en-US" cap="none" dirty="0" smtClean="0"/>
              <a:t>www.cdcc.usp.br/cda</a:t>
            </a:r>
            <a:endParaRPr lang="pt-BR" cap="none" dirty="0" smtClean="0"/>
          </a:p>
          <a:p>
            <a:endParaRPr lang="en-US" cap="none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2868">
            <a:off x="134020" y="340819"/>
            <a:ext cx="2858563" cy="12863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716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1452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cap="none" dirty="0" smtClean="0"/>
              <a:t>Sonda Solar Parker</a:t>
            </a:r>
            <a:endParaRPr lang="en-US" cap="none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216">
            <a:off x="4669896" y="-303423"/>
            <a:ext cx="4721135" cy="3282312"/>
          </a:xfrm>
        </p:spPr>
      </p:pic>
      <p:sp>
        <p:nvSpPr>
          <p:cNvPr id="6" name="Espaço Reservado para Conteúdo 3"/>
          <p:cNvSpPr txBox="1">
            <a:spLocks/>
          </p:cNvSpPr>
          <p:nvPr/>
        </p:nvSpPr>
        <p:spPr>
          <a:xfrm>
            <a:off x="457201" y="2142067"/>
            <a:ext cx="3813048" cy="4181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Destino: Sol</a:t>
            </a:r>
          </a:p>
          <a:p>
            <a:endParaRPr lang="pt-BR" dirty="0" smtClean="0"/>
          </a:p>
          <a:p>
            <a:r>
              <a:rPr lang="pt-BR" dirty="0" smtClean="0"/>
              <a:t>Objetivo: </a:t>
            </a:r>
          </a:p>
          <a:p>
            <a:pPr lvl="1"/>
            <a:r>
              <a:rPr lang="pt-BR" dirty="0" smtClean="0"/>
              <a:t>Explorar a coroa solar</a:t>
            </a:r>
          </a:p>
          <a:p>
            <a:pPr lvl="1"/>
            <a:r>
              <a:rPr lang="pt-BR" dirty="0"/>
              <a:t>D</a:t>
            </a:r>
            <a:r>
              <a:rPr lang="pt-BR" dirty="0" smtClean="0"/>
              <a:t>ados sobre a atividade solar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pPr marL="0" indent="0">
              <a:buFont typeface="Arial"/>
              <a:buNone/>
            </a:pPr>
            <a:endParaRPr lang="pt-BR" dirty="0"/>
          </a:p>
        </p:txBody>
      </p:sp>
      <p:sp>
        <p:nvSpPr>
          <p:cNvPr id="7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4416425" y="3016063"/>
            <a:ext cx="3813175" cy="3648075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Agência responsável:</a:t>
            </a:r>
          </a:p>
          <a:p>
            <a:endParaRPr lang="pt-BR" dirty="0"/>
          </a:p>
          <a:p>
            <a:r>
              <a:rPr lang="pt-BR" dirty="0" smtClean="0"/>
              <a:t>Lançamento: Julho 2018</a:t>
            </a:r>
          </a:p>
          <a:p>
            <a:r>
              <a:rPr lang="pt-BR" dirty="0" smtClean="0"/>
              <a:t>Primeira aproximação: Novembro 2018</a:t>
            </a:r>
          </a:p>
          <a:p>
            <a:endParaRPr lang="pt-BR" dirty="0"/>
          </a:p>
          <a:p>
            <a:r>
              <a:rPr lang="pt-BR" dirty="0" smtClean="0"/>
              <a:t>Desafios:</a:t>
            </a:r>
          </a:p>
          <a:p>
            <a:pPr lvl="1"/>
            <a:r>
              <a:rPr lang="pt-BR" dirty="0" smtClean="0"/>
              <a:t>Orbitar o Sol a 0,04 UA de distância (Periélio) </a:t>
            </a:r>
          </a:p>
          <a:p>
            <a:pPr lvl="1"/>
            <a:r>
              <a:rPr lang="pt-BR" dirty="0" smtClean="0"/>
              <a:t>Resistir à temperaturas próximas a 1.400°C (12 cm)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" b="2915"/>
          <a:stretch/>
        </p:blipFill>
        <p:spPr>
          <a:xfrm>
            <a:off x="399245" y="4456090"/>
            <a:ext cx="3670313" cy="2292439"/>
          </a:xfrm>
          <a:prstGeom prst="rect">
            <a:avLst/>
          </a:prstGeom>
        </p:spPr>
      </p:pic>
      <p:pic>
        <p:nvPicPr>
          <p:cNvPr id="9" name="Picture 2" descr="Resultado de imagem para nasa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40" y="2778945"/>
            <a:ext cx="806467" cy="73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31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" y="0"/>
            <a:ext cx="9145664" cy="6858000"/>
          </a:xfrm>
        </p:spPr>
      </p:pic>
    </p:spTree>
    <p:extLst>
      <p:ext uri="{BB962C8B-B14F-4D97-AF65-F5344CB8AC3E}">
        <p14:creationId xmlns:p14="http://schemas.microsoft.com/office/powerpoint/2010/main" val="20836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cap="none" dirty="0" err="1" smtClean="0"/>
              <a:t>Hayabusa</a:t>
            </a:r>
            <a:r>
              <a:rPr lang="pt-BR" cap="none" dirty="0" smtClean="0"/>
              <a:t> 2</a:t>
            </a:r>
            <a:endParaRPr lang="en-US" cap="none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431" y="0"/>
            <a:ext cx="3813175" cy="2693054"/>
          </a:xfrm>
        </p:spPr>
      </p:pic>
      <p:sp>
        <p:nvSpPr>
          <p:cNvPr id="8" name="Espaço Reservado para Conteúdo 3"/>
          <p:cNvSpPr txBox="1">
            <a:spLocks noGrp="1"/>
          </p:cNvSpPr>
          <p:nvPr>
            <p:ph sz="half" idx="1"/>
          </p:nvPr>
        </p:nvSpPr>
        <p:spPr>
          <a:xfrm>
            <a:off x="457200" y="3107984"/>
            <a:ext cx="3813048" cy="3649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Destino: Asteroide Ryugu</a:t>
            </a:r>
          </a:p>
          <a:p>
            <a:endParaRPr lang="pt-BR" dirty="0" smtClean="0"/>
          </a:p>
          <a:p>
            <a:r>
              <a:rPr lang="pt-BR" dirty="0" smtClean="0"/>
              <a:t>Objetivo: </a:t>
            </a:r>
          </a:p>
          <a:p>
            <a:pPr lvl="1"/>
            <a:r>
              <a:rPr lang="pt-BR" dirty="0" smtClean="0"/>
              <a:t>Coletar amostras e retornar à Terra </a:t>
            </a:r>
          </a:p>
          <a:p>
            <a:pPr lvl="1"/>
            <a:r>
              <a:rPr lang="pt-BR" dirty="0" smtClean="0"/>
              <a:t>Moléculas orgânicas e água</a:t>
            </a:r>
          </a:p>
          <a:p>
            <a:pPr lvl="1"/>
            <a:endParaRPr lang="pt-BR" dirty="0" smtClean="0"/>
          </a:p>
          <a:p>
            <a:r>
              <a:rPr lang="pt-BR" dirty="0" smtClean="0"/>
              <a:t>Por que este asteroide?</a:t>
            </a:r>
          </a:p>
          <a:p>
            <a:pPr lvl="1"/>
            <a:r>
              <a:rPr lang="pt-BR" dirty="0" smtClean="0"/>
              <a:t>Rico em compostos de carbono</a:t>
            </a:r>
          </a:p>
          <a:p>
            <a:pPr lvl="1"/>
            <a:r>
              <a:rPr lang="pt-BR" dirty="0" smtClean="0"/>
              <a:t>Próximo da Terra</a:t>
            </a:r>
          </a:p>
          <a:p>
            <a:pPr lvl="1"/>
            <a:r>
              <a:rPr lang="pt-BR" dirty="0" smtClean="0"/>
              <a:t>Primitivo</a:t>
            </a:r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pPr marL="0" indent="0">
              <a:buFont typeface="Arial"/>
              <a:buNone/>
            </a:pPr>
            <a:endParaRPr lang="pt-BR" dirty="0"/>
          </a:p>
        </p:txBody>
      </p:sp>
      <p:sp>
        <p:nvSpPr>
          <p:cNvPr id="9" name="Espaço Reservado para Conteúdo 4"/>
          <p:cNvSpPr txBox="1">
            <a:spLocks/>
          </p:cNvSpPr>
          <p:nvPr/>
        </p:nvSpPr>
        <p:spPr>
          <a:xfrm>
            <a:off x="4416425" y="3016063"/>
            <a:ext cx="3813175" cy="3648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Agência responsável:</a:t>
            </a:r>
          </a:p>
          <a:p>
            <a:endParaRPr lang="pt-BR" dirty="0" smtClean="0"/>
          </a:p>
          <a:p>
            <a:r>
              <a:rPr lang="pt-BR" dirty="0" smtClean="0"/>
              <a:t>Lançamento: Dezembro 2014</a:t>
            </a:r>
          </a:p>
          <a:p>
            <a:r>
              <a:rPr lang="pt-BR" dirty="0" smtClean="0"/>
              <a:t>Chegada no asteroide: Julho 2018</a:t>
            </a:r>
          </a:p>
          <a:p>
            <a:endParaRPr lang="pt-BR" dirty="0" smtClean="0"/>
          </a:p>
          <a:p>
            <a:r>
              <a:rPr lang="pt-BR" dirty="0" smtClean="0"/>
              <a:t>Desafios:</a:t>
            </a:r>
          </a:p>
          <a:p>
            <a:pPr lvl="1"/>
            <a:r>
              <a:rPr lang="pt-BR" dirty="0" smtClean="0"/>
              <a:t>Explorar o subterrâneo do asteroide (Projétil)</a:t>
            </a:r>
          </a:p>
          <a:p>
            <a:pPr lvl="1"/>
            <a:r>
              <a:rPr lang="pt-BR" dirty="0" smtClean="0"/>
              <a:t>Manter as amostras intactas no retorno à Terra (12 km/s)</a:t>
            </a:r>
          </a:p>
          <a:p>
            <a:pPr lvl="1"/>
            <a:endParaRPr lang="en-US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175" y="2912935"/>
            <a:ext cx="1380425" cy="62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00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819"/>
            <a:ext cx="9144000" cy="6382869"/>
          </a:xfrm>
        </p:spPr>
      </p:pic>
    </p:spTree>
    <p:extLst>
      <p:ext uri="{BB962C8B-B14F-4D97-AF65-F5344CB8AC3E}">
        <p14:creationId xmlns:p14="http://schemas.microsoft.com/office/powerpoint/2010/main" val="259239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/>
              <a:t>Chandrayaan-2</a:t>
            </a:r>
          </a:p>
        </p:txBody>
      </p:sp>
      <p:sp>
        <p:nvSpPr>
          <p:cNvPr id="5" name="Espaço Reservado para Conteúdo 3"/>
          <p:cNvSpPr txBox="1">
            <a:spLocks noGrp="1"/>
          </p:cNvSpPr>
          <p:nvPr>
            <p:ph sz="half" idx="1"/>
          </p:nvPr>
        </p:nvSpPr>
        <p:spPr>
          <a:xfrm>
            <a:off x="457200" y="2799433"/>
            <a:ext cx="3813048" cy="3649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Satélite, Base, Rover</a:t>
            </a:r>
          </a:p>
          <a:p>
            <a:endParaRPr lang="pt-BR" dirty="0"/>
          </a:p>
          <a:p>
            <a:r>
              <a:rPr lang="pt-BR" dirty="0" smtClean="0"/>
              <a:t>Destino: Lua</a:t>
            </a:r>
          </a:p>
          <a:p>
            <a:endParaRPr lang="pt-BR" dirty="0" smtClean="0"/>
          </a:p>
          <a:p>
            <a:r>
              <a:rPr lang="pt-BR" dirty="0" smtClean="0"/>
              <a:t>Objetivos:</a:t>
            </a:r>
          </a:p>
          <a:p>
            <a:pPr lvl="1"/>
            <a:r>
              <a:rPr lang="pt-BR" dirty="0" smtClean="0"/>
              <a:t>Topografia</a:t>
            </a:r>
          </a:p>
          <a:p>
            <a:pPr lvl="1"/>
            <a:r>
              <a:rPr lang="pt-BR" dirty="0" smtClean="0"/>
              <a:t>Composição da superfície lunar</a:t>
            </a:r>
          </a:p>
          <a:p>
            <a:pPr lvl="1"/>
            <a:r>
              <a:rPr lang="pt-BR" dirty="0" smtClean="0"/>
              <a:t>Origem e evolução</a:t>
            </a:r>
          </a:p>
          <a:p>
            <a:endParaRPr lang="pt-BR" dirty="0"/>
          </a:p>
          <a:p>
            <a:endParaRPr lang="pt-BR" dirty="0" smtClean="0"/>
          </a:p>
          <a:p>
            <a:pPr marL="0" indent="0">
              <a:buFont typeface="Arial"/>
              <a:buNone/>
            </a:pPr>
            <a:endParaRPr lang="pt-BR" dirty="0"/>
          </a:p>
        </p:txBody>
      </p:sp>
      <p:sp>
        <p:nvSpPr>
          <p:cNvPr id="6" name="Espaço Reservado para Conteúdo 4"/>
          <p:cNvSpPr txBox="1">
            <a:spLocks noGrp="1"/>
          </p:cNvSpPr>
          <p:nvPr>
            <p:ph sz="half" idx="2"/>
          </p:nvPr>
        </p:nvSpPr>
        <p:spPr>
          <a:xfrm>
            <a:off x="4545342" y="2903947"/>
            <a:ext cx="3813048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Agência responsável:</a:t>
            </a:r>
          </a:p>
          <a:p>
            <a:endParaRPr lang="pt-BR" dirty="0" smtClean="0"/>
          </a:p>
          <a:p>
            <a:r>
              <a:rPr lang="pt-BR" dirty="0" smtClean="0"/>
              <a:t>Lançamento: Outubro 2018</a:t>
            </a:r>
          </a:p>
          <a:p>
            <a:endParaRPr lang="pt-BR" dirty="0" smtClean="0"/>
          </a:p>
          <a:p>
            <a:r>
              <a:rPr lang="pt-BR" dirty="0" smtClean="0"/>
              <a:t>Desafios:</a:t>
            </a:r>
          </a:p>
          <a:p>
            <a:pPr lvl="1"/>
            <a:r>
              <a:rPr lang="pt-BR" dirty="0" smtClean="0"/>
              <a:t>Aterrissagem suave entre duas crateras próximas ao polo sul lunar</a:t>
            </a:r>
            <a:endParaRPr lang="en-US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12" y="2817985"/>
            <a:ext cx="1342336" cy="129759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3920">
            <a:off x="4402390" y="-26979"/>
            <a:ext cx="5211315" cy="27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6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14313"/>
            <a:ext cx="9105900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52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83"/>
            <a:ext cx="9144000" cy="6502622"/>
          </a:xfr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" y="180975"/>
            <a:ext cx="9096375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5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cap="none" dirty="0" smtClean="0"/>
              <a:t>OSIRIS-</a:t>
            </a:r>
            <a:r>
              <a:rPr lang="pt-BR" cap="none" dirty="0" err="1" smtClean="0"/>
              <a:t>REx</a:t>
            </a:r>
            <a:endParaRPr lang="en-US" cap="none" dirty="0"/>
          </a:p>
        </p:txBody>
      </p:sp>
      <p:sp>
        <p:nvSpPr>
          <p:cNvPr id="5" name="Espaço Reservado para Conteúdo 3"/>
          <p:cNvSpPr txBox="1">
            <a:spLocks/>
          </p:cNvSpPr>
          <p:nvPr/>
        </p:nvSpPr>
        <p:spPr>
          <a:xfrm>
            <a:off x="400050" y="3208866"/>
            <a:ext cx="3813048" cy="36491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dirty="0" smtClean="0"/>
              <a:t>Destino: Asteroide </a:t>
            </a:r>
            <a:r>
              <a:rPr lang="pt-BR" sz="1600" dirty="0"/>
              <a:t> </a:t>
            </a:r>
            <a:r>
              <a:rPr lang="pt-BR" sz="1600" dirty="0" err="1"/>
              <a:t>Bennu</a:t>
            </a:r>
            <a:endParaRPr lang="pt-BR" sz="1600" dirty="0" smtClean="0"/>
          </a:p>
          <a:p>
            <a:endParaRPr lang="pt-BR" sz="1600" dirty="0" smtClean="0"/>
          </a:p>
          <a:p>
            <a:r>
              <a:rPr lang="pt-BR" sz="1600" dirty="0" smtClean="0"/>
              <a:t>Objetivo: </a:t>
            </a:r>
          </a:p>
          <a:p>
            <a:pPr lvl="1"/>
            <a:r>
              <a:rPr lang="pt-BR" dirty="0" smtClean="0"/>
              <a:t>Mapeamento da superfície (505 dias)</a:t>
            </a:r>
          </a:p>
          <a:p>
            <a:pPr lvl="1"/>
            <a:r>
              <a:rPr lang="pt-BR" dirty="0" smtClean="0"/>
              <a:t>Coletar amostras e retornar à Terra </a:t>
            </a:r>
          </a:p>
          <a:p>
            <a:pPr lvl="1"/>
            <a:r>
              <a:rPr lang="pt-BR" dirty="0" smtClean="0"/>
              <a:t>Compostos orgânicos</a:t>
            </a:r>
            <a:r>
              <a:rPr lang="pt-BR" dirty="0"/>
              <a:t> </a:t>
            </a:r>
            <a:r>
              <a:rPr lang="pt-BR" dirty="0" smtClean="0"/>
              <a:t>e minerais</a:t>
            </a:r>
          </a:p>
          <a:p>
            <a:pPr lvl="1"/>
            <a:endParaRPr lang="pt-BR" dirty="0" smtClean="0"/>
          </a:p>
          <a:p>
            <a:r>
              <a:rPr lang="pt-BR" sz="1600" dirty="0" smtClean="0"/>
              <a:t>Por que este asteroide?</a:t>
            </a:r>
          </a:p>
          <a:p>
            <a:pPr lvl="1"/>
            <a:r>
              <a:rPr lang="pt-BR" dirty="0" smtClean="0"/>
              <a:t>Rico em compostos de carbono</a:t>
            </a:r>
          </a:p>
          <a:p>
            <a:pPr lvl="1"/>
            <a:r>
              <a:rPr lang="pt-BR" dirty="0" smtClean="0"/>
              <a:t>Próximo da Terra</a:t>
            </a:r>
          </a:p>
          <a:p>
            <a:pPr lvl="1"/>
            <a:r>
              <a:rPr lang="pt-BR" dirty="0" smtClean="0"/>
              <a:t>Primitivo</a:t>
            </a:r>
          </a:p>
          <a:p>
            <a:endParaRPr lang="pt-BR" sz="1600" dirty="0" smtClean="0"/>
          </a:p>
          <a:p>
            <a:endParaRPr lang="pt-BR" sz="1600" dirty="0" smtClean="0"/>
          </a:p>
          <a:p>
            <a:endParaRPr lang="pt-BR" sz="1600" dirty="0" smtClean="0"/>
          </a:p>
          <a:p>
            <a:pPr marL="0" indent="0">
              <a:buFont typeface="Arial"/>
              <a:buNone/>
            </a:pPr>
            <a:endParaRPr lang="pt-BR" sz="1600" dirty="0"/>
          </a:p>
        </p:txBody>
      </p:sp>
      <p:sp>
        <p:nvSpPr>
          <p:cNvPr id="6" name="Espaço Reservado para Conteúdo 4"/>
          <p:cNvSpPr txBox="1">
            <a:spLocks noGrp="1"/>
          </p:cNvSpPr>
          <p:nvPr>
            <p:ph sz="half" idx="2"/>
          </p:nvPr>
        </p:nvSpPr>
        <p:spPr>
          <a:xfrm>
            <a:off x="4416552" y="3082484"/>
            <a:ext cx="3813048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Agência responsável:</a:t>
            </a:r>
          </a:p>
          <a:p>
            <a:endParaRPr lang="pt-BR" dirty="0" smtClean="0"/>
          </a:p>
          <a:p>
            <a:r>
              <a:rPr lang="pt-BR" dirty="0" smtClean="0"/>
              <a:t>Lançamento: Setembro 2016</a:t>
            </a:r>
          </a:p>
          <a:p>
            <a:r>
              <a:rPr lang="pt-BR" dirty="0" smtClean="0"/>
              <a:t>Chegada no asteroide: Agosto 2018</a:t>
            </a:r>
          </a:p>
          <a:p>
            <a:endParaRPr lang="pt-BR" dirty="0" smtClean="0"/>
          </a:p>
          <a:p>
            <a:r>
              <a:rPr lang="pt-BR" dirty="0" smtClean="0"/>
              <a:t>Desafios:</a:t>
            </a:r>
          </a:p>
          <a:p>
            <a:pPr lvl="1"/>
            <a:r>
              <a:rPr lang="pt-BR" dirty="0" smtClean="0"/>
              <a:t>Coletar a amostra do asteroide sem pousar</a:t>
            </a:r>
            <a:endParaRPr lang="pt-BR" dirty="0"/>
          </a:p>
          <a:p>
            <a:pPr marL="457200" lvl="1" indent="0">
              <a:buNone/>
            </a:pPr>
            <a:r>
              <a:rPr lang="en-US" sz="1100" i="1" dirty="0" smtClean="0">
                <a:hlinkClick r:id="rId2"/>
              </a:rPr>
              <a:t>https</a:t>
            </a:r>
            <a:r>
              <a:rPr lang="en-US" sz="1100" i="1" dirty="0">
                <a:hlinkClick r:id="rId2"/>
              </a:rPr>
              <a:t>://</a:t>
            </a:r>
            <a:r>
              <a:rPr lang="en-US" sz="1100" i="1" dirty="0" smtClean="0">
                <a:hlinkClick r:id="rId2"/>
              </a:rPr>
              <a:t>www.youtube.com/watch?v=7IQDxm9oQWY</a:t>
            </a:r>
            <a:endParaRPr lang="en-US" sz="1100" i="1" dirty="0"/>
          </a:p>
          <a:p>
            <a:pPr marL="457200" lvl="1" indent="0">
              <a:buNone/>
            </a:pPr>
            <a:endParaRPr lang="en-US" sz="1100" i="1" dirty="0" smtClean="0"/>
          </a:p>
        </p:txBody>
      </p:sp>
      <p:pic>
        <p:nvPicPr>
          <p:cNvPr id="9" name="Picture 2" descr="Resultado de imagem para nasa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0" y="2842427"/>
            <a:ext cx="806467" cy="73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65" y="364003"/>
            <a:ext cx="2438611" cy="247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3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456267"/>
          </a:xfrm>
        </p:spPr>
        <p:txBody>
          <a:bodyPr/>
          <a:lstStyle/>
          <a:p>
            <a:r>
              <a:rPr lang="pt-BR" dirty="0" smtClean="0"/>
              <a:t>Referências</a:t>
            </a:r>
            <a:endParaRPr lang="en-US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457200" y="2142068"/>
            <a:ext cx="7772400" cy="4374642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hlinkClick r:id="rId2"/>
              </a:rPr>
              <a:t>http://www.iflscience.com/space/heres-a-list-of-every-upcoming-space-mission-for-the-next-twenty-years-and-some-of-them-are-unbelievably-awesome/</a:t>
            </a: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://sci.esa.int/bepicolombo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www.esa.int/Our_Activities/Space_Science/BepiColombo_overview2</a:t>
            </a:r>
            <a:endParaRPr lang="en-US" dirty="0" smtClean="0"/>
          </a:p>
          <a:p>
            <a:r>
              <a:rPr lang="en-US" u="sng" dirty="0">
                <a:hlinkClick r:id="rId4"/>
              </a:rPr>
              <a:t>https://</a:t>
            </a:r>
            <a:r>
              <a:rPr lang="en-US" u="sng" dirty="0" smtClean="0">
                <a:hlinkClick r:id="rId4"/>
              </a:rPr>
              <a:t>www.nasa.gov/about/whats_next.html</a:t>
            </a:r>
            <a:endParaRPr lang="en-US" u="sng" dirty="0" smtClean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tess.gsfc.nasa.gov/overview.html</a:t>
            </a:r>
            <a:endParaRPr lang="en-US" dirty="0" smtClean="0"/>
          </a:p>
          <a:p>
            <a:r>
              <a:rPr lang="en-US" dirty="0">
                <a:hlinkClick r:id="rId6"/>
              </a:rPr>
              <a:t>https://tess.mit.edu/science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en.wikipedia.org/wiki/InSight</a:t>
            </a:r>
            <a:endParaRPr lang="en-US" dirty="0" smtClean="0"/>
          </a:p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www.nasa.gov/mission_pages/insight/main/index.html</a:t>
            </a:r>
            <a:endParaRPr lang="en-US" dirty="0" smtClean="0"/>
          </a:p>
          <a:p>
            <a:r>
              <a:rPr lang="en-US" dirty="0">
                <a:hlinkClick r:id="rId9"/>
              </a:rPr>
              <a:t>http://</a:t>
            </a:r>
            <a:r>
              <a:rPr lang="en-US" dirty="0" smtClean="0">
                <a:hlinkClick r:id="rId9"/>
              </a:rPr>
              <a:t>parkersolarprobe.jhuapl.edu/index.php</a:t>
            </a:r>
            <a:endParaRPr lang="en-US" dirty="0" smtClean="0"/>
          </a:p>
          <a:p>
            <a:r>
              <a:rPr lang="en-US" dirty="0">
                <a:hlinkClick r:id="rId10"/>
              </a:rPr>
              <a:t>https://</a:t>
            </a:r>
            <a:r>
              <a:rPr lang="en-US" dirty="0" smtClean="0">
                <a:hlinkClick r:id="rId10"/>
              </a:rPr>
              <a:t>www.nasa.gov/content/goddard/parker-solar-probe-humanity-s-first-visit-to-a-star</a:t>
            </a:r>
            <a:endParaRPr lang="en-US" dirty="0" smtClean="0"/>
          </a:p>
          <a:p>
            <a:r>
              <a:rPr lang="en-US" dirty="0">
                <a:hlinkClick r:id="rId11"/>
              </a:rPr>
              <a:t>https://www.newscientist.com/article/dn19332-hayabusa-2-will-seek-the-origins-of-life-in-space</a:t>
            </a:r>
            <a:r>
              <a:rPr lang="en-US" dirty="0" smtClean="0">
                <a:hlinkClick r:id="rId11"/>
              </a:rPr>
              <a:t>/</a:t>
            </a:r>
            <a:endParaRPr lang="en-US" dirty="0" smtClean="0"/>
          </a:p>
          <a:p>
            <a:r>
              <a:rPr lang="en-US" dirty="0">
                <a:hlinkClick r:id="rId12"/>
              </a:rPr>
              <a:t>http://global.jaxa.jp/projects/sat/hayabusa2</a:t>
            </a:r>
            <a:r>
              <a:rPr lang="en-US" dirty="0" smtClean="0">
                <a:hlinkClick r:id="rId12"/>
              </a:rPr>
              <a:t>/</a:t>
            </a:r>
            <a:endParaRPr lang="en-US" dirty="0" smtClean="0"/>
          </a:p>
          <a:p>
            <a:r>
              <a:rPr lang="en-US" dirty="0">
                <a:hlinkClick r:id="rId13"/>
              </a:rPr>
              <a:t>https://</a:t>
            </a:r>
            <a:r>
              <a:rPr lang="en-US" dirty="0" smtClean="0">
                <a:hlinkClick r:id="rId13"/>
              </a:rPr>
              <a:t>www.youtube.com/watch?v=1TzL1UTELgc</a:t>
            </a:r>
            <a:endParaRPr lang="en-US" dirty="0" smtClean="0"/>
          </a:p>
          <a:p>
            <a:r>
              <a:rPr lang="en-US" dirty="0">
                <a:hlinkClick r:id="rId14"/>
              </a:rPr>
              <a:t>https://earth.esa.int/web/guest/missions/mission-news/-/</a:t>
            </a:r>
            <a:r>
              <a:rPr lang="en-US" dirty="0" smtClean="0">
                <a:hlinkClick r:id="rId14"/>
              </a:rPr>
              <a:t>article/profiling-the-wind</a:t>
            </a:r>
            <a:endParaRPr lang="en-US" dirty="0" smtClean="0"/>
          </a:p>
          <a:p>
            <a:r>
              <a:rPr lang="en-US" dirty="0">
                <a:hlinkClick r:id="rId15"/>
              </a:rPr>
              <a:t>https://www.asteroidmission.org</a:t>
            </a:r>
            <a:r>
              <a:rPr lang="en-US" dirty="0" smtClean="0">
                <a:hlinkClick r:id="rId15"/>
              </a:rPr>
              <a:t>/</a:t>
            </a:r>
            <a:endParaRPr lang="en-US" dirty="0" smtClean="0"/>
          </a:p>
          <a:p>
            <a:r>
              <a:rPr lang="en-US" dirty="0">
                <a:hlinkClick r:id="rId16"/>
              </a:rPr>
              <a:t>https://</a:t>
            </a:r>
            <a:r>
              <a:rPr lang="en-US" dirty="0" smtClean="0">
                <a:hlinkClick r:id="rId16"/>
              </a:rPr>
              <a:t>www.nasa.gov/osiris-rex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1618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93528"/>
            <a:ext cx="7772400" cy="1456267"/>
          </a:xfrm>
        </p:spPr>
        <p:txBody>
          <a:bodyPr/>
          <a:lstStyle/>
          <a:p>
            <a:r>
              <a:rPr lang="pt-BR" cap="none" dirty="0" err="1" smtClean="0"/>
              <a:t>BepiColombo</a:t>
            </a:r>
            <a:endParaRPr lang="en-US" cap="none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1" y="2142067"/>
            <a:ext cx="3813048" cy="4181459"/>
          </a:xfrm>
        </p:spPr>
        <p:txBody>
          <a:bodyPr>
            <a:normAutofit fontScale="92500" lnSpcReduction="20000"/>
          </a:bodyPr>
          <a:lstStyle/>
          <a:p>
            <a:r>
              <a:rPr lang="pt-BR" dirty="0" smtClean="0"/>
              <a:t>Destino: Mercúrio</a:t>
            </a:r>
          </a:p>
          <a:p>
            <a:endParaRPr lang="pt-BR" dirty="0" smtClean="0"/>
          </a:p>
          <a:p>
            <a:r>
              <a:rPr lang="pt-BR" dirty="0" smtClean="0"/>
              <a:t>Objetivo: </a:t>
            </a:r>
          </a:p>
          <a:p>
            <a:pPr lvl="1"/>
            <a:r>
              <a:rPr lang="pt-BR" dirty="0" smtClean="0"/>
              <a:t>Superfície</a:t>
            </a:r>
          </a:p>
          <a:p>
            <a:pPr lvl="1"/>
            <a:r>
              <a:rPr lang="pt-BR" dirty="0" smtClean="0"/>
              <a:t>Composição interna </a:t>
            </a:r>
          </a:p>
          <a:p>
            <a:pPr lvl="1"/>
            <a:r>
              <a:rPr lang="pt-BR" dirty="0" smtClean="0"/>
              <a:t>Atmosfera (dinâmica)</a:t>
            </a:r>
          </a:p>
          <a:p>
            <a:pPr lvl="1"/>
            <a:r>
              <a:rPr lang="pt-BR" dirty="0" smtClean="0"/>
              <a:t>Campo magnético</a:t>
            </a:r>
          </a:p>
          <a:p>
            <a:pPr lvl="1"/>
            <a:r>
              <a:rPr lang="pt-BR" dirty="0" smtClean="0"/>
              <a:t>Ventos solares</a:t>
            </a:r>
          </a:p>
          <a:p>
            <a:endParaRPr lang="pt-BR" dirty="0"/>
          </a:p>
          <a:p>
            <a:r>
              <a:rPr lang="pt-BR" dirty="0" smtClean="0"/>
              <a:t>Conjunto de 2 satélites</a:t>
            </a:r>
          </a:p>
          <a:p>
            <a:endParaRPr lang="pt-BR" dirty="0"/>
          </a:p>
          <a:p>
            <a:r>
              <a:rPr lang="pt-BR" dirty="0" smtClean="0"/>
              <a:t>Equipados com 11 sensores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4506705" y="3056468"/>
            <a:ext cx="3813048" cy="3649133"/>
          </a:xfrm>
        </p:spPr>
        <p:txBody>
          <a:bodyPr>
            <a:normAutofit fontScale="92500" lnSpcReduction="20000"/>
          </a:bodyPr>
          <a:lstStyle/>
          <a:p>
            <a:r>
              <a:rPr lang="pt-BR" dirty="0" smtClean="0"/>
              <a:t>Agências responsáveis: </a:t>
            </a:r>
          </a:p>
          <a:p>
            <a:endParaRPr lang="pt-BR" dirty="0"/>
          </a:p>
          <a:p>
            <a:r>
              <a:rPr lang="pt-BR" dirty="0" smtClean="0"/>
              <a:t>Lançamento: Outubro 2018</a:t>
            </a:r>
          </a:p>
          <a:p>
            <a:r>
              <a:rPr lang="pt-BR" dirty="0" smtClean="0"/>
              <a:t>Chegada: Dezembro 2025</a:t>
            </a:r>
          </a:p>
          <a:p>
            <a:endParaRPr lang="pt-BR" dirty="0"/>
          </a:p>
          <a:p>
            <a:r>
              <a:rPr lang="pt-BR" dirty="0" smtClean="0"/>
              <a:t>Desafios:</a:t>
            </a:r>
          </a:p>
          <a:p>
            <a:pPr lvl="1"/>
            <a:r>
              <a:rPr lang="pt-BR" dirty="0" smtClean="0"/>
              <a:t>Manter sua órbita estável</a:t>
            </a:r>
          </a:p>
          <a:p>
            <a:pPr lvl="1"/>
            <a:r>
              <a:rPr lang="pt-BR" dirty="0" smtClean="0"/>
              <a:t>Resistência à temperaturas acima de 350° C</a:t>
            </a:r>
          </a:p>
          <a:p>
            <a:pPr marL="457200" lvl="1" indent="0">
              <a:buNone/>
            </a:pPr>
            <a:r>
              <a:rPr lang="en-US" sz="1300" i="1" dirty="0">
                <a:hlinkClick r:id="rId2"/>
              </a:rPr>
              <a:t>https://www.youtube.com/watch?v=09yGZ-_</a:t>
            </a:r>
            <a:r>
              <a:rPr lang="en-US" sz="1300" i="1" dirty="0" smtClean="0">
                <a:hlinkClick r:id="rId2"/>
              </a:rPr>
              <a:t>GNm0</a:t>
            </a:r>
            <a:r>
              <a:rPr lang="en-US" sz="1300" i="1" dirty="0" smtClean="0"/>
              <a:t> (</a:t>
            </a:r>
            <a:r>
              <a:rPr lang="en-US" sz="1300" i="1" dirty="0" err="1" smtClean="0"/>
              <a:t>Caminho</a:t>
            </a:r>
            <a:r>
              <a:rPr lang="en-US" sz="1300" i="1" dirty="0" smtClean="0"/>
              <a:t>)</a:t>
            </a:r>
            <a:endParaRPr lang="en-US" sz="1300" i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7174">
            <a:off x="3263064" y="-43715"/>
            <a:ext cx="3724446" cy="3724446"/>
          </a:xfrm>
          <a:prstGeom prst="rect">
            <a:avLst/>
          </a:prstGeom>
        </p:spPr>
      </p:pic>
      <p:pic>
        <p:nvPicPr>
          <p:cNvPr id="1026" name="Picture 2" descr="Resultado de imagem para esa spa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5" t="17269" r="8538" b="17066"/>
          <a:stretch/>
        </p:blipFill>
        <p:spPr bwMode="auto">
          <a:xfrm>
            <a:off x="7285834" y="2549180"/>
            <a:ext cx="1452531" cy="57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372" y="3333066"/>
            <a:ext cx="1380425" cy="62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68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800" b="1" cap="none" dirty="0" smtClean="0"/>
              <a:t>Muito Obrigado!!!</a:t>
            </a:r>
            <a:endParaRPr lang="en-US" sz="4800" b="1" cap="none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5254"/>
            <a:ext cx="9144000" cy="2957581"/>
          </a:xfrm>
          <a:prstGeom prst="rect">
            <a:avLst/>
          </a:prstGeom>
        </p:spPr>
      </p:pic>
      <p:sp>
        <p:nvSpPr>
          <p:cNvPr id="5" name="Shape 306"/>
          <p:cNvSpPr txBox="1">
            <a:spLocks/>
          </p:cNvSpPr>
          <p:nvPr/>
        </p:nvSpPr>
        <p:spPr>
          <a:xfrm>
            <a:off x="846161" y="5802222"/>
            <a:ext cx="8520600" cy="1231200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pt-BR" dirty="0" smtClean="0"/>
              <a:t>Artur Negrini Vicente</a:t>
            </a:r>
          </a:p>
          <a:p>
            <a:pPr>
              <a:buFont typeface="Arial"/>
              <a:buNone/>
            </a:pPr>
            <a:r>
              <a:rPr lang="pt-BR" dirty="0" smtClean="0"/>
              <a:t>E-mail: arturnegrini@gmail.com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039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" y="1054950"/>
            <a:ext cx="9132336" cy="4637512"/>
          </a:xfrm>
        </p:spPr>
      </p:pic>
    </p:spTree>
    <p:extLst>
      <p:ext uri="{BB962C8B-B14F-4D97-AF65-F5344CB8AC3E}">
        <p14:creationId xmlns:p14="http://schemas.microsoft.com/office/powerpoint/2010/main" val="279183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7" r="6499"/>
          <a:stretch/>
        </p:blipFill>
        <p:spPr>
          <a:xfrm>
            <a:off x="5430402" y="1027166"/>
            <a:ext cx="3447025" cy="2617757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0"/>
            <a:ext cx="7772400" cy="1456267"/>
          </a:xfrm>
        </p:spPr>
        <p:txBody>
          <a:bodyPr/>
          <a:lstStyle/>
          <a:p>
            <a:r>
              <a:rPr lang="en-US" cap="none" dirty="0" smtClean="0"/>
              <a:t>TESS - Transiting </a:t>
            </a:r>
            <a:r>
              <a:rPr lang="en-US" cap="none" dirty="0"/>
              <a:t>Exoplanet Survey </a:t>
            </a:r>
            <a:r>
              <a:rPr lang="en-US" cap="none" dirty="0" smtClean="0"/>
              <a:t>Satellite</a:t>
            </a:r>
            <a:endParaRPr lang="en-US" cap="none" dirty="0"/>
          </a:p>
        </p:txBody>
      </p:sp>
      <p:sp>
        <p:nvSpPr>
          <p:cNvPr id="9" name="Espaço Reservado para Conteúdo 3"/>
          <p:cNvSpPr txBox="1">
            <a:spLocks/>
          </p:cNvSpPr>
          <p:nvPr/>
        </p:nvSpPr>
        <p:spPr>
          <a:xfrm>
            <a:off x="457201" y="1499858"/>
            <a:ext cx="3813048" cy="4181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Objetivo: </a:t>
            </a:r>
          </a:p>
          <a:p>
            <a:pPr lvl="1"/>
            <a:r>
              <a:rPr lang="pt-BR" dirty="0" smtClean="0"/>
              <a:t>Monitorar mais de 200 mil estrelas</a:t>
            </a:r>
          </a:p>
          <a:p>
            <a:pPr lvl="1"/>
            <a:r>
              <a:rPr lang="pt-BR" dirty="0" smtClean="0"/>
              <a:t>Explorar exoplanetas das estrelas mais próximas </a:t>
            </a:r>
          </a:p>
          <a:p>
            <a:pPr lvl="1"/>
            <a:r>
              <a:rPr lang="en-US" dirty="0" smtClean="0"/>
              <a:t>Massa, </a:t>
            </a:r>
            <a:r>
              <a:rPr lang="pt-BR" dirty="0" smtClean="0"/>
              <a:t>tamanho, densidade e órbita</a:t>
            </a:r>
            <a:r>
              <a:rPr lang="en-US" dirty="0" smtClean="0"/>
              <a:t>.</a:t>
            </a:r>
          </a:p>
          <a:p>
            <a:pPr lvl="1"/>
            <a:r>
              <a:rPr lang="pt-BR" dirty="0" smtClean="0"/>
              <a:t>Base para estudos futuros</a:t>
            </a:r>
          </a:p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endParaRPr lang="pt-BR" dirty="0" smtClean="0"/>
          </a:p>
          <a:p>
            <a:pPr marL="0" indent="0">
              <a:buFont typeface="Arial"/>
              <a:buNone/>
            </a:pPr>
            <a:endParaRPr lang="pt-BR" dirty="0"/>
          </a:p>
        </p:txBody>
      </p:sp>
      <p:sp>
        <p:nvSpPr>
          <p:cNvPr id="10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4918075" y="3468777"/>
            <a:ext cx="3813175" cy="3649662"/>
          </a:xfrm>
        </p:spPr>
        <p:txBody>
          <a:bodyPr>
            <a:normAutofit/>
          </a:bodyPr>
          <a:lstStyle/>
          <a:p>
            <a:r>
              <a:rPr lang="pt-BR" dirty="0" smtClean="0"/>
              <a:t>Agência responsável:</a:t>
            </a:r>
            <a:endParaRPr lang="pt-BR" dirty="0"/>
          </a:p>
          <a:p>
            <a:endParaRPr lang="pt-BR" dirty="0" smtClean="0"/>
          </a:p>
          <a:p>
            <a:r>
              <a:rPr lang="pt-BR" dirty="0" smtClean="0"/>
              <a:t>Lançamento: Junho 2018</a:t>
            </a:r>
          </a:p>
          <a:p>
            <a:r>
              <a:rPr lang="pt-BR" dirty="0" smtClean="0"/>
              <a:t>Duração: 2 anos</a:t>
            </a:r>
          </a:p>
          <a:p>
            <a:endParaRPr lang="pt-BR" dirty="0"/>
          </a:p>
          <a:p>
            <a:r>
              <a:rPr lang="pt-BR" dirty="0" smtClean="0"/>
              <a:t>Desafio: Resistência à temperaturas entre -100 e 120°C</a:t>
            </a:r>
            <a:endParaRPr lang="pt-BR" dirty="0" smtClean="0">
              <a:solidFill>
                <a:srgbClr val="FF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29" y="4045967"/>
            <a:ext cx="3601792" cy="2701344"/>
          </a:xfrm>
          <a:prstGeom prst="rect">
            <a:avLst/>
          </a:prstGeom>
        </p:spPr>
      </p:pic>
      <p:pic>
        <p:nvPicPr>
          <p:cNvPr id="2050" name="Picture 2" descr="Resultado de imagem para nasa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944" y="3821070"/>
            <a:ext cx="1039408" cy="94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23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0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36" y="0"/>
            <a:ext cx="7732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4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220"/>
            <a:ext cx="9144000" cy="637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6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cap="none" dirty="0" err="1" smtClean="0"/>
              <a:t>InSight</a:t>
            </a:r>
            <a:endParaRPr lang="en-US" cap="none" dirty="0"/>
          </a:p>
        </p:txBody>
      </p:sp>
      <p:sp>
        <p:nvSpPr>
          <p:cNvPr id="8" name="Espaço Reservado para Conteúdo 3"/>
          <p:cNvSpPr txBox="1">
            <a:spLocks/>
          </p:cNvSpPr>
          <p:nvPr/>
        </p:nvSpPr>
        <p:spPr>
          <a:xfrm>
            <a:off x="457201" y="2142067"/>
            <a:ext cx="3813048" cy="433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Nome: Exploração Interna através de Investigação Sísmica,  Geológica e de Transporte de Calor</a:t>
            </a:r>
            <a:endParaRPr lang="en-US" dirty="0" smtClean="0"/>
          </a:p>
          <a:p>
            <a:endParaRPr lang="pt-BR" dirty="0" smtClean="0"/>
          </a:p>
          <a:p>
            <a:r>
              <a:rPr lang="pt-BR" dirty="0" smtClean="0"/>
              <a:t>Destino: Marte</a:t>
            </a:r>
          </a:p>
          <a:p>
            <a:endParaRPr lang="pt-BR" dirty="0" smtClean="0"/>
          </a:p>
          <a:p>
            <a:r>
              <a:rPr lang="pt-BR" dirty="0" smtClean="0"/>
              <a:t>Objetivo: </a:t>
            </a:r>
          </a:p>
          <a:p>
            <a:pPr lvl="1"/>
            <a:r>
              <a:rPr lang="pt-BR" dirty="0" smtClean="0"/>
              <a:t>Estudar o interior do planeta</a:t>
            </a:r>
          </a:p>
          <a:p>
            <a:pPr lvl="1"/>
            <a:r>
              <a:rPr lang="pt-BR" dirty="0"/>
              <a:t>Atividade </a:t>
            </a:r>
            <a:r>
              <a:rPr lang="pt-BR" dirty="0" smtClean="0"/>
              <a:t>sísmica</a:t>
            </a:r>
          </a:p>
          <a:p>
            <a:pPr lvl="1"/>
            <a:r>
              <a:rPr lang="pt-BR" dirty="0" smtClean="0"/>
              <a:t>Fluxo de calor</a:t>
            </a:r>
            <a:endParaRPr lang="pt-BR" dirty="0"/>
          </a:p>
          <a:p>
            <a:pPr lvl="1"/>
            <a:r>
              <a:rPr lang="pt-BR" dirty="0" smtClean="0"/>
              <a:t>Compreender o processo de formação dos planetas</a:t>
            </a:r>
          </a:p>
          <a:p>
            <a:endParaRPr lang="pt-BR" dirty="0" smtClean="0"/>
          </a:p>
          <a:p>
            <a:pPr marL="0" indent="0">
              <a:buFont typeface="Arial"/>
              <a:buNone/>
            </a:pPr>
            <a:endParaRPr lang="pt-BR" dirty="0"/>
          </a:p>
        </p:txBody>
      </p:sp>
      <p:sp>
        <p:nvSpPr>
          <p:cNvPr id="9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4416552" y="3528811"/>
            <a:ext cx="3813048" cy="2731850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Agência responsável:</a:t>
            </a:r>
          </a:p>
          <a:p>
            <a:endParaRPr lang="pt-BR" dirty="0"/>
          </a:p>
          <a:p>
            <a:r>
              <a:rPr lang="pt-BR" dirty="0" smtClean="0"/>
              <a:t>Lançamento: Maio 2018</a:t>
            </a:r>
          </a:p>
          <a:p>
            <a:r>
              <a:rPr lang="pt-BR" dirty="0" smtClean="0"/>
              <a:t>Chegada: Novembro 2018</a:t>
            </a:r>
          </a:p>
          <a:p>
            <a:endParaRPr lang="pt-BR" dirty="0"/>
          </a:p>
          <a:p>
            <a:r>
              <a:rPr lang="pt-BR" dirty="0" smtClean="0"/>
              <a:t>Desafio: 1ª missão a explorar as profundezas de marte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Picture 2" descr="Resultado de imagem para nasa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447" y="3209189"/>
            <a:ext cx="933525" cy="84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780925"/>
            <a:ext cx="3813175" cy="1445828"/>
          </a:xfrm>
        </p:spPr>
      </p:pic>
    </p:spTree>
    <p:extLst>
      <p:ext uri="{BB962C8B-B14F-4D97-AF65-F5344CB8AC3E}">
        <p14:creationId xmlns:p14="http://schemas.microsoft.com/office/powerpoint/2010/main" val="116141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1149</TotalTime>
  <Words>434</Words>
  <Application>Microsoft Office PowerPoint</Application>
  <PresentationFormat>Apresentação na tela (4:3)</PresentationFormat>
  <Paragraphs>153</Paragraphs>
  <Slides>20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Celestial</vt:lpstr>
      <vt:lpstr>Tema do Office</vt:lpstr>
      <vt:lpstr>As Próximas missões espaciais de 2018</vt:lpstr>
      <vt:lpstr>BepiColombo</vt:lpstr>
      <vt:lpstr>Apresentação do PowerPoint</vt:lpstr>
      <vt:lpstr>TESS - Transiting Exoplanet Survey Satellite</vt:lpstr>
      <vt:lpstr>Apresentação do PowerPoint</vt:lpstr>
      <vt:lpstr>Apresentação do PowerPoint</vt:lpstr>
      <vt:lpstr>Apresentação do PowerPoint</vt:lpstr>
      <vt:lpstr>Apresentação do PowerPoint</vt:lpstr>
      <vt:lpstr>InSight</vt:lpstr>
      <vt:lpstr>Apresentação do PowerPoint</vt:lpstr>
      <vt:lpstr>Sonda Solar Parker</vt:lpstr>
      <vt:lpstr>Apresentação do PowerPoint</vt:lpstr>
      <vt:lpstr>Hayabusa 2</vt:lpstr>
      <vt:lpstr>Apresentação do PowerPoint</vt:lpstr>
      <vt:lpstr>Chandrayaan-2</vt:lpstr>
      <vt:lpstr>Apresentação do PowerPoint</vt:lpstr>
      <vt:lpstr>Apresentação do PowerPoint</vt:lpstr>
      <vt:lpstr>OSIRIS-REx</vt:lpstr>
      <vt:lpstr>Referências</vt:lpstr>
      <vt:lpstr>Muito Obrigado!!!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Artur Negrini Vicent</dc:creator>
  <cp:lastModifiedBy>Observatório</cp:lastModifiedBy>
  <cp:revision>73</cp:revision>
  <dcterms:created xsi:type="dcterms:W3CDTF">2018-03-03T20:31:41Z</dcterms:created>
  <dcterms:modified xsi:type="dcterms:W3CDTF">2018-03-11T01:42:11Z</dcterms:modified>
</cp:coreProperties>
</file>