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56"/>
  </p:notesMasterIdLst>
  <p:sldIdLst>
    <p:sldId id="256" r:id="rId5"/>
    <p:sldId id="257" r:id="rId6"/>
    <p:sldId id="258" r:id="rId7"/>
    <p:sldId id="319" r:id="rId8"/>
    <p:sldId id="312" r:id="rId9"/>
    <p:sldId id="313" r:id="rId10"/>
    <p:sldId id="314" r:id="rId11"/>
    <p:sldId id="260" r:id="rId12"/>
    <p:sldId id="315" r:id="rId13"/>
    <p:sldId id="316" r:id="rId14"/>
    <p:sldId id="262" r:id="rId15"/>
    <p:sldId id="264" r:id="rId16"/>
    <p:sldId id="317" r:id="rId17"/>
    <p:sldId id="318" r:id="rId18"/>
    <p:sldId id="261" r:id="rId19"/>
    <p:sldId id="263" r:id="rId20"/>
    <p:sldId id="270" r:id="rId21"/>
    <p:sldId id="271" r:id="rId22"/>
    <p:sldId id="272" r:id="rId23"/>
    <p:sldId id="273" r:id="rId24"/>
    <p:sldId id="274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7" r:id="rId33"/>
    <p:sldId id="288" r:id="rId34"/>
    <p:sldId id="289" r:id="rId35"/>
    <p:sldId id="294" r:id="rId36"/>
    <p:sldId id="295" r:id="rId37"/>
    <p:sldId id="290" r:id="rId38"/>
    <p:sldId id="291" r:id="rId39"/>
    <p:sldId id="292" r:id="rId40"/>
    <p:sldId id="293" r:id="rId41"/>
    <p:sldId id="296" r:id="rId42"/>
    <p:sldId id="297" r:id="rId43"/>
    <p:sldId id="299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B45"/>
    <a:srgbClr val="391E7C"/>
    <a:srgbClr val="191274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8" autoAdjust="0"/>
    <p:restoredTop sz="94660"/>
  </p:normalViewPr>
  <p:slideViewPr>
    <p:cSldViewPr snapToGrid="0">
      <p:cViewPr varScale="1">
        <p:scale>
          <a:sx n="71" d="100"/>
          <a:sy n="71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0E3EB-887C-4F84-9B99-A8E9E1CC59A7}" type="datetimeFigureOut">
              <a:rPr lang="pt-BR" smtClean="0"/>
              <a:t>19/06/2018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FC013-8CE7-42C4-AE5F-EEC5CB6288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9226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B2B9C-5CB8-411D-B692-831C6165AC39}" type="datetimeFigureOut">
              <a:rPr lang="pt-BR" smtClean="0"/>
              <a:t>19/06/2018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9E71-3904-4DBE-8214-3A32C78CC6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0728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B2B9C-5CB8-411D-B692-831C6165AC39}" type="datetimeFigureOut">
              <a:rPr lang="pt-BR" smtClean="0"/>
              <a:t>19/06/2018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9E71-3904-4DBE-8214-3A32C78CC6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1580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B2B9C-5CB8-411D-B692-831C6165AC39}" type="datetimeFigureOut">
              <a:rPr lang="pt-BR" smtClean="0"/>
              <a:t>19/06/2018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9E71-3904-4DBE-8214-3A32C78CC6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290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0823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963283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307631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811752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2924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4409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50601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87249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B2B9C-5CB8-411D-B692-831C6165AC39}" type="datetimeFigureOut">
              <a:rPr lang="pt-BR" smtClean="0"/>
              <a:t>19/06/2018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9E71-3904-4DBE-8214-3A32C78CC6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1063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7774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685319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853502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759535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046976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831149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210460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736840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360584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42535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B2B9C-5CB8-411D-B692-831C6165AC39}" type="datetimeFigureOut">
              <a:rPr lang="pt-BR" smtClean="0"/>
              <a:t>19/06/2018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9E71-3904-4DBE-8214-3A32C78CC6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56267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755409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265058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786977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06286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83973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38803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863327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412340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567709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0623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B2B9C-5CB8-411D-B692-831C6165AC39}" type="datetimeFigureOut">
              <a:rPr lang="pt-BR" smtClean="0"/>
              <a:t>19/06/2018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9E71-3904-4DBE-8214-3A32C78CC6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5881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741291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630799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829216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204869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94112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B2B9C-5CB8-411D-B692-831C6165AC39}" type="datetimeFigureOut">
              <a:rPr lang="pt-BR" smtClean="0"/>
              <a:t>19/06/2018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9E71-3904-4DBE-8214-3A32C78CC6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4463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B2B9C-5CB8-411D-B692-831C6165AC39}" type="datetimeFigureOut">
              <a:rPr lang="pt-BR" smtClean="0"/>
              <a:t>19/06/2018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9E71-3904-4DBE-8214-3A32C78CC6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533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B2B9C-5CB8-411D-B692-831C6165AC39}" type="datetimeFigureOut">
              <a:rPr lang="pt-BR" smtClean="0"/>
              <a:t>19/06/2018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9E71-3904-4DBE-8214-3A32C78CC6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847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B2B9C-5CB8-411D-B692-831C6165AC39}" type="datetimeFigureOut">
              <a:rPr lang="pt-BR" smtClean="0"/>
              <a:t>19/06/2018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9E71-3904-4DBE-8214-3A32C78CC6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9741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B2B9C-5CB8-411D-B692-831C6165AC39}" type="datetimeFigureOut">
              <a:rPr lang="pt-BR" smtClean="0"/>
              <a:t>19/06/2018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9E71-3904-4DBE-8214-3A32C78CC6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902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B2B9C-5CB8-411D-B692-831C6165AC39}" type="datetimeFigureOut">
              <a:rPr lang="pt-BR" smtClean="0"/>
              <a:t>19/06/2018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59E71-3904-4DBE-8214-3A32C78CC6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349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6C6CC0E-1808-46ED-B6CB-D709E7537B07}" type="slidenum">
              <a:rPr lang="pt-BR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6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6C6CC0E-1808-46ED-B6CB-D709E7537B07}" type="slidenum">
              <a:rPr lang="pt-BR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50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6C6CC0E-1808-46ED-B6CB-D709E7537B07}" type="slidenum">
              <a:rPr lang="pt-BR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31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celestialhorizon.swf" TargetMode="External"/><Relationship Id="rId1" Type="http://schemas.openxmlformats.org/officeDocument/2006/relationships/slideLayout" Target="../slideLayouts/slideLayout3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B4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8000" dirty="0" smtClean="0">
                <a:solidFill>
                  <a:schemeClr val="bg1"/>
                </a:solidFill>
              </a:rPr>
              <a:t>A esfera celeste</a:t>
            </a:r>
            <a:endParaRPr lang="pt-BR" sz="80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032343"/>
            <a:ext cx="9144000" cy="1655762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Gabriel Batista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gabrielbatista@usp.br	</a:t>
            </a:r>
            <a:endParaRPr lang="pt-BR" dirty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Observatório Dietrich </a:t>
            </a:r>
            <a:r>
              <a:rPr lang="pt-BR" dirty="0" err="1" smtClean="0">
                <a:solidFill>
                  <a:schemeClr val="bg1"/>
                </a:solidFill>
              </a:rPr>
              <a:t>Schiel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20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B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upo 66"/>
          <p:cNvGrpSpPr/>
          <p:nvPr/>
        </p:nvGrpSpPr>
        <p:grpSpPr>
          <a:xfrm>
            <a:off x="3243816" y="1516074"/>
            <a:ext cx="5665788" cy="4680000"/>
            <a:chOff x="1706194" y="1472815"/>
            <a:chExt cx="5665788" cy="4680000"/>
          </a:xfrm>
        </p:grpSpPr>
        <p:sp>
          <p:nvSpPr>
            <p:cNvPr id="74" name="Lua 73"/>
            <p:cNvSpPr/>
            <p:nvPr/>
          </p:nvSpPr>
          <p:spPr bwMode="auto">
            <a:xfrm rot="16200000">
              <a:off x="4042570" y="3708706"/>
              <a:ext cx="1125232" cy="327600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94000">
                  <a:schemeClr val="tx1">
                    <a:alpha val="0"/>
                  </a:schemeClr>
                </a:gs>
                <a:gs pos="68000">
                  <a:srgbClr val="7030A0">
                    <a:alpha val="41000"/>
                  </a:srgbClr>
                </a:gs>
                <a:gs pos="3000">
                  <a:schemeClr val="bg1">
                    <a:alpha val="37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9137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 dirty="0">
                <a:solidFill>
                  <a:srgbClr val="FF0066"/>
                </a:solidFill>
              </a:endParaRPr>
            </a:p>
          </p:txBody>
        </p:sp>
        <p:sp>
          <p:nvSpPr>
            <p:cNvPr id="75" name="Line 6"/>
            <p:cNvSpPr>
              <a:spLocks noChangeShapeType="1"/>
            </p:cNvSpPr>
            <p:nvPr/>
          </p:nvSpPr>
          <p:spPr bwMode="auto">
            <a:xfrm flipV="1">
              <a:off x="3923927" y="3049114"/>
              <a:ext cx="1392351" cy="1590959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600" b="1">
                <a:solidFill>
                  <a:srgbClr val="FF0066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77" name="Grupo 35"/>
            <p:cNvGrpSpPr/>
            <p:nvPr/>
          </p:nvGrpSpPr>
          <p:grpSpPr bwMode="auto">
            <a:xfrm>
              <a:off x="1706194" y="1472815"/>
              <a:ext cx="5665788" cy="4680000"/>
              <a:chOff x="1714480" y="1598472"/>
              <a:chExt cx="5665808" cy="4680000"/>
            </a:xfrm>
          </p:grpSpPr>
          <p:sp>
            <p:nvSpPr>
              <p:cNvPr id="127" name="Line 7"/>
              <p:cNvSpPr>
                <a:spLocks noChangeShapeType="1"/>
              </p:cNvSpPr>
              <p:nvPr/>
            </p:nvSpPr>
            <p:spPr bwMode="auto">
              <a:xfrm>
                <a:off x="2285982" y="3929063"/>
                <a:ext cx="4679967" cy="0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 sz="1600" b="1">
                  <a:solidFill>
                    <a:srgbClr val="FF0066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28" name="Oval 2"/>
              <p:cNvSpPr>
                <a:spLocks noChangeArrowheads="1"/>
              </p:cNvSpPr>
              <p:nvPr/>
            </p:nvSpPr>
            <p:spPr bwMode="auto">
              <a:xfrm>
                <a:off x="2285557" y="1598472"/>
                <a:ext cx="4681537" cy="4680000"/>
              </a:xfrm>
              <a:prstGeom prst="ellipse">
                <a:avLst/>
              </a:prstGeom>
              <a:gradFill flip="none" rotWithShape="1">
                <a:gsLst>
                  <a:gs pos="70000">
                    <a:srgbClr val="7030A0"/>
                  </a:gs>
                  <a:gs pos="65000">
                    <a:schemeClr val="tx1">
                      <a:alpha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63500">
                <a:solidFill>
                  <a:schemeClr val="accent6">
                    <a:lumMod val="60000"/>
                    <a:lumOff val="40000"/>
                    <a:alpha val="50000"/>
                  </a:schemeClr>
                </a:solidFill>
                <a:rou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 sz="1600" b="1">
                  <a:solidFill>
                    <a:srgbClr val="FF0066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29" name="Text Box 21"/>
              <p:cNvSpPr txBox="1">
                <a:spLocks noChangeArrowheads="1"/>
              </p:cNvSpPr>
              <p:nvPr/>
            </p:nvSpPr>
            <p:spPr bwMode="auto">
              <a:xfrm>
                <a:off x="1714480" y="3573463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pt-BR" sz="4000" b="1" dirty="0">
                    <a:solidFill>
                      <a:srgbClr val="FF3300"/>
                    </a:solidFill>
                    <a:latin typeface="Century Gothic" panose="020B0502020202020204" pitchFamily="34" charset="0"/>
                  </a:rPr>
                  <a:t>N</a:t>
                </a:r>
              </a:p>
            </p:txBody>
          </p:sp>
          <p:sp>
            <p:nvSpPr>
              <p:cNvPr id="130" name="Text Box 22"/>
              <p:cNvSpPr txBox="1">
                <a:spLocks noChangeArrowheads="1"/>
              </p:cNvSpPr>
              <p:nvPr/>
            </p:nvSpPr>
            <p:spPr bwMode="auto">
              <a:xfrm>
                <a:off x="5357818" y="2500306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pt-BR" sz="4000" b="1" dirty="0">
                    <a:solidFill>
                      <a:srgbClr val="FF3300"/>
                    </a:solidFill>
                    <a:latin typeface="Century Gothic" panose="020B0502020202020204" pitchFamily="34" charset="0"/>
                  </a:rPr>
                  <a:t>L</a:t>
                </a:r>
              </a:p>
            </p:txBody>
          </p:sp>
          <p:sp>
            <p:nvSpPr>
              <p:cNvPr id="131" name="Text Box 23"/>
              <p:cNvSpPr txBox="1">
                <a:spLocks noChangeArrowheads="1"/>
              </p:cNvSpPr>
              <p:nvPr/>
            </p:nvSpPr>
            <p:spPr bwMode="auto">
              <a:xfrm>
                <a:off x="7019925" y="3649808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pt-BR" sz="4000" b="1" dirty="0">
                    <a:solidFill>
                      <a:srgbClr val="FF3300"/>
                    </a:solidFill>
                    <a:latin typeface="Century Gothic" panose="020B0502020202020204" pitchFamily="34" charset="0"/>
                  </a:rPr>
                  <a:t>S</a:t>
                </a:r>
              </a:p>
            </p:txBody>
          </p:sp>
          <p:sp>
            <p:nvSpPr>
              <p:cNvPr id="132" name="Arc 4"/>
              <p:cNvSpPr/>
              <p:nvPr/>
            </p:nvSpPr>
            <p:spPr bwMode="auto">
              <a:xfrm flipV="1">
                <a:off x="2287320" y="3143454"/>
                <a:ext cx="4679944" cy="1584325"/>
              </a:xfrm>
              <a:custGeom>
                <a:avLst/>
                <a:gdLst>
                  <a:gd name="T0" fmla="*/ 2147483647 w 43200"/>
                  <a:gd name="T1" fmla="*/ 2147483647 h 43200"/>
                  <a:gd name="T2" fmla="*/ 2147483647 w 43200"/>
                  <a:gd name="T3" fmla="*/ 2147483647 h 43200"/>
                  <a:gd name="T4" fmla="*/ 2147483647 w 43200"/>
                  <a:gd name="T5" fmla="*/ 2147483647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43C2B">
                  <a:alpha val="72940"/>
                </a:srgbClr>
              </a:solidFill>
              <a:ln w="50800" cap="rnd">
                <a:solidFill>
                  <a:srgbClr val="339966">
                    <a:alpha val="60000"/>
                  </a:srgbClr>
                </a:solidFill>
                <a:prstDash val="solid"/>
                <a:rou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pt-BR" sz="1600" b="1">
                  <a:solidFill>
                    <a:srgbClr val="FF0066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3" name="Text Box 20"/>
              <p:cNvSpPr txBox="1">
                <a:spLocks noChangeArrowheads="1"/>
              </p:cNvSpPr>
              <p:nvPr/>
            </p:nvSpPr>
            <p:spPr bwMode="auto">
              <a:xfrm>
                <a:off x="3428992" y="4797425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pt-BR" sz="4000" b="1" dirty="0">
                    <a:solidFill>
                      <a:srgbClr val="FF3300"/>
                    </a:solidFill>
                    <a:latin typeface="Century Gothic" panose="020B0502020202020204" pitchFamily="34" charset="0"/>
                  </a:rPr>
                  <a:t>O</a:t>
                </a:r>
              </a:p>
            </p:txBody>
          </p:sp>
        </p:grpSp>
        <p:sp>
          <p:nvSpPr>
            <p:cNvPr id="78" name="Arc 3"/>
            <p:cNvSpPr/>
            <p:nvPr/>
          </p:nvSpPr>
          <p:spPr bwMode="auto">
            <a:xfrm rot="20930720" flipV="1">
              <a:off x="2751138" y="3403600"/>
              <a:ext cx="4094162" cy="196850"/>
            </a:xfrm>
            <a:custGeom>
              <a:avLst/>
              <a:gdLst>
                <a:gd name="T0" fmla="*/ 2147483647 w 21407"/>
                <a:gd name="T1" fmla="*/ 2147483647 h 3672"/>
                <a:gd name="T2" fmla="*/ 2147483647 w 21407"/>
                <a:gd name="T3" fmla="*/ 2147483647 h 3672"/>
                <a:gd name="T4" fmla="*/ 0 w 21407"/>
                <a:gd name="T5" fmla="*/ 0 h 3672"/>
                <a:gd name="T6" fmla="*/ 0 60000 65536"/>
                <a:gd name="T7" fmla="*/ 0 60000 65536"/>
                <a:gd name="T8" fmla="*/ 0 60000 65536"/>
                <a:gd name="T9" fmla="*/ 0 w 21407"/>
                <a:gd name="T10" fmla="*/ 0 h 3672"/>
                <a:gd name="T11" fmla="*/ 21407 w 21407"/>
                <a:gd name="T12" fmla="*/ 3672 h 3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07" h="3672" fill="none" extrusionOk="0">
                  <a:moveTo>
                    <a:pt x="21406" y="2883"/>
                  </a:moveTo>
                  <a:cubicBezTo>
                    <a:pt x="21371" y="3147"/>
                    <a:pt x="21330" y="3410"/>
                    <a:pt x="21285" y="3671"/>
                  </a:cubicBezTo>
                </a:path>
                <a:path w="21407" h="3672" stroke="0" extrusionOk="0">
                  <a:moveTo>
                    <a:pt x="21406" y="2883"/>
                  </a:moveTo>
                  <a:cubicBezTo>
                    <a:pt x="21371" y="3147"/>
                    <a:pt x="21330" y="3410"/>
                    <a:pt x="21285" y="367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>
                <a:solidFill>
                  <a:srgbClr val="FF006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4" name="Arc 5"/>
            <p:cNvSpPr/>
            <p:nvPr/>
          </p:nvSpPr>
          <p:spPr bwMode="auto">
            <a:xfrm flipV="1">
              <a:off x="2279034" y="3748882"/>
              <a:ext cx="4679950" cy="879475"/>
            </a:xfrm>
            <a:custGeom>
              <a:avLst/>
              <a:gdLst>
                <a:gd name="T0" fmla="*/ 2147483647 w 43200"/>
                <a:gd name="T1" fmla="*/ 2147483647 h 23987"/>
                <a:gd name="T2" fmla="*/ 2147483647 w 43200"/>
                <a:gd name="T3" fmla="*/ 2147483647 h 23987"/>
                <a:gd name="T4" fmla="*/ 2147483647 w 43200"/>
                <a:gd name="T5" fmla="*/ 2147483647 h 2398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987"/>
                <a:gd name="T11" fmla="*/ 43200 w 43200"/>
                <a:gd name="T12" fmla="*/ 23987 h 239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987" fill="none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</a:path>
                <a:path w="43200" h="23987" stroke="0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059"/>
              </a:srgbClr>
            </a:solidFill>
            <a:ln w="101600">
              <a:solidFill>
                <a:srgbClr val="339966"/>
              </a:solidFill>
              <a:rou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>
                <a:solidFill>
                  <a:srgbClr val="FF0066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90" name="Grupo 28"/>
            <p:cNvGrpSpPr/>
            <p:nvPr/>
          </p:nvGrpSpPr>
          <p:grpSpPr>
            <a:xfrm>
              <a:off x="4489350" y="3197255"/>
              <a:ext cx="292024" cy="638270"/>
              <a:chOff x="4489350" y="3197255"/>
              <a:chExt cx="292024" cy="638270"/>
            </a:xfrm>
          </p:grpSpPr>
          <p:sp>
            <p:nvSpPr>
              <p:cNvPr id="121" name="Elipse 120"/>
              <p:cNvSpPr/>
              <p:nvPr/>
            </p:nvSpPr>
            <p:spPr bwMode="auto">
              <a:xfrm>
                <a:off x="4538750" y="3197255"/>
                <a:ext cx="216024" cy="216024"/>
              </a:xfrm>
              <a:prstGeom prst="ellipse">
                <a:avLst/>
              </a:prstGeom>
              <a:noFill/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pt-BR" sz="1600" b="1">
                  <a:solidFill>
                    <a:srgbClr val="FF0066"/>
                  </a:solidFill>
                </a:endParaRPr>
              </a:p>
            </p:txBody>
          </p:sp>
          <p:cxnSp>
            <p:nvCxnSpPr>
              <p:cNvPr id="122" name="Conector reto 121"/>
              <p:cNvCxnSpPr>
                <a:stCxn id="121" idx="4"/>
              </p:cNvCxnSpPr>
              <p:nvPr/>
            </p:nvCxnSpPr>
            <p:spPr bwMode="auto">
              <a:xfrm flipH="1">
                <a:off x="4610758" y="3413279"/>
                <a:ext cx="36004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3" name="Conector reto 122"/>
              <p:cNvCxnSpPr/>
              <p:nvPr/>
            </p:nvCxnSpPr>
            <p:spPr bwMode="auto">
              <a:xfrm>
                <a:off x="4610758" y="3603178"/>
                <a:ext cx="144016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4" name="Conector reto 123"/>
              <p:cNvCxnSpPr/>
              <p:nvPr/>
            </p:nvCxnSpPr>
            <p:spPr bwMode="auto">
              <a:xfrm flipH="1">
                <a:off x="4541242" y="3619501"/>
                <a:ext cx="72008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5" name="Conector reto 124"/>
              <p:cNvCxnSpPr/>
              <p:nvPr/>
            </p:nvCxnSpPr>
            <p:spPr bwMode="auto">
              <a:xfrm>
                <a:off x="4637358" y="345162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6" name="Conector reto 125"/>
              <p:cNvCxnSpPr/>
              <p:nvPr/>
            </p:nvCxnSpPr>
            <p:spPr bwMode="auto">
              <a:xfrm flipV="1">
                <a:off x="4489350" y="345827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105" name="Oval 25"/>
            <p:cNvSpPr>
              <a:spLocks noChangeArrowheads="1"/>
            </p:cNvSpPr>
            <p:nvPr/>
          </p:nvSpPr>
          <p:spPr bwMode="auto">
            <a:xfrm>
              <a:off x="2195736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>
                <a:solidFill>
                  <a:srgbClr val="FF006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6" name="Oval 25"/>
            <p:cNvSpPr>
              <a:spLocks noChangeArrowheads="1"/>
            </p:cNvSpPr>
            <p:nvPr/>
          </p:nvSpPr>
          <p:spPr bwMode="auto">
            <a:xfrm>
              <a:off x="5243791" y="2979294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>
                <a:solidFill>
                  <a:srgbClr val="FF006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7" name="Oval 25"/>
            <p:cNvSpPr>
              <a:spLocks noChangeArrowheads="1"/>
            </p:cNvSpPr>
            <p:nvPr/>
          </p:nvSpPr>
          <p:spPr bwMode="auto">
            <a:xfrm>
              <a:off x="3894833" y="4517651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>
                <a:solidFill>
                  <a:srgbClr val="FF006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8" name="Oval 25"/>
            <p:cNvSpPr>
              <a:spLocks noChangeArrowheads="1"/>
            </p:cNvSpPr>
            <p:nvPr/>
          </p:nvSpPr>
          <p:spPr bwMode="auto">
            <a:xfrm>
              <a:off x="6889319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>
                <a:solidFill>
                  <a:srgbClr val="FF006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9" name="Elipse 108"/>
            <p:cNvSpPr>
              <a:spLocks noChangeAspect="1"/>
            </p:cNvSpPr>
            <p:nvPr/>
          </p:nvSpPr>
          <p:spPr bwMode="auto">
            <a:xfrm>
              <a:off x="2980139" y="1771103"/>
              <a:ext cx="3240361" cy="2304256"/>
            </a:xfrm>
            <a:prstGeom prst="ellipse">
              <a:avLst/>
            </a:prstGeom>
            <a:gradFill>
              <a:gsLst>
                <a:gs pos="48000">
                  <a:srgbClr val="7030A0">
                    <a:alpha val="77000"/>
                  </a:srgbClr>
                </a:gs>
                <a:gs pos="91000">
                  <a:schemeClr val="tx1">
                    <a:alpha val="2000"/>
                  </a:schemeClr>
                </a:gs>
                <a:gs pos="6000">
                  <a:schemeClr val="bg1">
                    <a:alpha val="58000"/>
                  </a:schemeClr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/>
            <a:lstStyle/>
            <a:p>
              <a:pPr algn="ctr" defTabSz="9137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 dirty="0">
                <a:solidFill>
                  <a:srgbClr val="FF0066"/>
                </a:solidFill>
                <a:latin typeface="Helvetica 55 Roman" panose="000B0500000000000000" pitchFamily="34" charset="0"/>
              </a:endParaRPr>
            </a:p>
          </p:txBody>
        </p:sp>
      </p:grpSp>
      <p:sp>
        <p:nvSpPr>
          <p:cNvPr id="16390" name="Text Box 29"/>
          <p:cNvSpPr txBox="1">
            <a:spLocks noChangeArrowheads="1"/>
          </p:cNvSpPr>
          <p:nvPr/>
        </p:nvSpPr>
        <p:spPr bwMode="auto">
          <a:xfrm>
            <a:off x="8265110" y="2076342"/>
            <a:ext cx="792162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BR" b="1" dirty="0">
                <a:solidFill>
                  <a:srgbClr val="FFFF00"/>
                </a:solidFill>
                <a:latin typeface="Century Gothic" panose="020B0502020202020204" pitchFamily="34" charset="0"/>
              </a:rPr>
              <a:t>PCS</a:t>
            </a:r>
          </a:p>
        </p:txBody>
      </p:sp>
      <p:sp>
        <p:nvSpPr>
          <p:cNvPr id="16391" name="Text Box 30"/>
          <p:cNvSpPr txBox="1">
            <a:spLocks noChangeArrowheads="1"/>
          </p:cNvSpPr>
          <p:nvPr/>
        </p:nvSpPr>
        <p:spPr bwMode="auto">
          <a:xfrm>
            <a:off x="3287689" y="5438552"/>
            <a:ext cx="792163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BR" b="1" dirty="0">
                <a:solidFill>
                  <a:srgbClr val="FFFF00"/>
                </a:solidFill>
                <a:latin typeface="Century Gothic" panose="020B0502020202020204" pitchFamily="34" charset="0"/>
              </a:rPr>
              <a:t>PCN</a:t>
            </a:r>
          </a:p>
        </p:txBody>
      </p:sp>
      <p:sp>
        <p:nvSpPr>
          <p:cNvPr id="16393" name="Arc 3"/>
          <p:cNvSpPr/>
          <p:nvPr/>
        </p:nvSpPr>
        <p:spPr bwMode="auto">
          <a:xfrm rot="20930720" flipV="1">
            <a:off x="4212074" y="3419366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</a:endParaRPr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2095500" y="214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Movimento diurno da EC</a:t>
            </a:r>
          </a:p>
        </p:txBody>
      </p:sp>
      <p:sp>
        <p:nvSpPr>
          <p:cNvPr id="31" name="Arco 30"/>
          <p:cNvSpPr/>
          <p:nvPr/>
        </p:nvSpPr>
        <p:spPr bwMode="auto">
          <a:xfrm rot="8578539">
            <a:off x="7388676" y="1630546"/>
            <a:ext cx="653543" cy="2090939"/>
          </a:xfrm>
          <a:prstGeom prst="arc">
            <a:avLst>
              <a:gd name="adj1" fmla="val 5896601"/>
              <a:gd name="adj2" fmla="val 15934776"/>
            </a:avLst>
          </a:prstGeom>
          <a:noFill/>
          <a:ln w="63500" cap="flat" cmpd="sng" algn="ctr">
            <a:solidFill>
              <a:srgbClr val="00CC99">
                <a:alpha val="7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</a:endParaRPr>
          </a:p>
        </p:txBody>
      </p:sp>
      <p:grpSp>
        <p:nvGrpSpPr>
          <p:cNvPr id="6" name="Grupo 38"/>
          <p:cNvGrpSpPr/>
          <p:nvPr/>
        </p:nvGrpSpPr>
        <p:grpSpPr>
          <a:xfrm>
            <a:off x="7385377" y="1630728"/>
            <a:ext cx="663474" cy="2102070"/>
            <a:chOff x="5558679" y="1603648"/>
            <a:chExt cx="663474" cy="2102070"/>
          </a:xfrm>
        </p:grpSpPr>
        <p:sp>
          <p:nvSpPr>
            <p:cNvPr id="38" name="Arco 37"/>
            <p:cNvSpPr/>
            <p:nvPr/>
          </p:nvSpPr>
          <p:spPr bwMode="auto">
            <a:xfrm rot="8578539">
              <a:off x="5558679" y="1614779"/>
              <a:ext cx="653543" cy="2090939"/>
            </a:xfrm>
            <a:prstGeom prst="arc">
              <a:avLst>
                <a:gd name="adj1" fmla="val 5896601"/>
                <a:gd name="adj2" fmla="val 15934776"/>
              </a:avLst>
            </a:prstGeom>
            <a:noFill/>
            <a:ln w="63500" cap="flat" cmpd="sng" algn="ctr">
              <a:solidFill>
                <a:srgbClr val="00CC99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>
                <a:solidFill>
                  <a:srgbClr val="FF0066"/>
                </a:solidFill>
              </a:endParaRPr>
            </a:p>
          </p:txBody>
        </p:sp>
        <p:sp>
          <p:nvSpPr>
            <p:cNvPr id="37" name="Arco 36"/>
            <p:cNvSpPr/>
            <p:nvPr/>
          </p:nvSpPr>
          <p:spPr bwMode="auto">
            <a:xfrm rot="8478773">
              <a:off x="5568610" y="1603648"/>
              <a:ext cx="653543" cy="2090939"/>
            </a:xfrm>
            <a:prstGeom prst="arc">
              <a:avLst>
                <a:gd name="adj1" fmla="val 15935858"/>
                <a:gd name="adj2" fmla="val 5938355"/>
              </a:avLst>
            </a:prstGeom>
            <a:noFill/>
            <a:ln w="98425" cap="flat" cmpd="sng" algn="ctr">
              <a:solidFill>
                <a:srgbClr val="00CC99">
                  <a:alpha val="35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>
                <a:solidFill>
                  <a:srgbClr val="FF0066"/>
                </a:solidFill>
              </a:endParaRPr>
            </a:p>
          </p:txBody>
        </p:sp>
      </p:grpSp>
      <p:sp>
        <p:nvSpPr>
          <p:cNvPr id="41" name="Arco 40"/>
          <p:cNvSpPr/>
          <p:nvPr/>
        </p:nvSpPr>
        <p:spPr bwMode="auto">
          <a:xfrm rot="8526017">
            <a:off x="5829646" y="1282275"/>
            <a:ext cx="1641871" cy="4429586"/>
          </a:xfrm>
          <a:prstGeom prst="arc">
            <a:avLst>
              <a:gd name="adj1" fmla="val 5404887"/>
              <a:gd name="adj2" fmla="val 16147183"/>
            </a:avLst>
          </a:prstGeom>
          <a:noFill/>
          <a:ln w="63500" cap="flat" cmpd="sng" algn="ctr">
            <a:solidFill>
              <a:srgbClr val="00CC99">
                <a:alpha val="5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1492468" y="6525345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200" b="1" dirty="0">
                <a:solidFill>
                  <a:srgbClr val="3333CC">
                    <a:lumMod val="40000"/>
                    <a:lumOff val="60000"/>
                  </a:srgbClr>
                </a:solidFill>
                <a:latin typeface="Century Gothic" panose="020B0502020202020204" pitchFamily="34" charset="0"/>
              </a:rPr>
              <a:t>Crédito: André Luiz da Silva/CDA/CDCC/USP </a:t>
            </a:r>
          </a:p>
        </p:txBody>
      </p:sp>
      <p:sp>
        <p:nvSpPr>
          <p:cNvPr id="40" name="Arco 39"/>
          <p:cNvSpPr/>
          <p:nvPr/>
        </p:nvSpPr>
        <p:spPr bwMode="auto">
          <a:xfrm rot="8526017">
            <a:off x="5670754" y="1309487"/>
            <a:ext cx="1786523" cy="4487280"/>
          </a:xfrm>
          <a:prstGeom prst="arc">
            <a:avLst>
              <a:gd name="adj1" fmla="val 16031298"/>
              <a:gd name="adj2" fmla="val 5541078"/>
            </a:avLst>
          </a:prstGeom>
          <a:noFill/>
          <a:ln w="101600" cap="flat" cmpd="sng" algn="ctr">
            <a:solidFill>
              <a:srgbClr val="00CC99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</a:endParaRPr>
          </a:p>
        </p:txBody>
      </p:sp>
      <p:sp>
        <p:nvSpPr>
          <p:cNvPr id="29" name="Arco 28"/>
          <p:cNvSpPr/>
          <p:nvPr/>
        </p:nvSpPr>
        <p:spPr bwMode="auto">
          <a:xfrm rot="8478773">
            <a:off x="7389333" y="1619382"/>
            <a:ext cx="653543" cy="2090939"/>
          </a:xfrm>
          <a:prstGeom prst="arc">
            <a:avLst>
              <a:gd name="adj1" fmla="val 15935858"/>
              <a:gd name="adj2" fmla="val 5938355"/>
            </a:avLst>
          </a:prstGeom>
          <a:noFill/>
          <a:ln w="101600" cap="flat" cmpd="sng" algn="ctr">
            <a:solidFill>
              <a:srgbClr val="00CC99">
                <a:alpha val="53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</a:endParaRPr>
          </a:p>
        </p:txBody>
      </p:sp>
      <p:grpSp>
        <p:nvGrpSpPr>
          <p:cNvPr id="134" name="Grupo 133"/>
          <p:cNvGrpSpPr/>
          <p:nvPr/>
        </p:nvGrpSpPr>
        <p:grpSpPr>
          <a:xfrm>
            <a:off x="5184436" y="1499884"/>
            <a:ext cx="2005884" cy="4726917"/>
            <a:chOff x="3660436" y="1499883"/>
            <a:chExt cx="2005884" cy="4726917"/>
          </a:xfrm>
        </p:grpSpPr>
        <p:sp>
          <p:nvSpPr>
            <p:cNvPr id="135" name="Arco 134"/>
            <p:cNvSpPr/>
            <p:nvPr/>
          </p:nvSpPr>
          <p:spPr bwMode="auto">
            <a:xfrm rot="8526017">
              <a:off x="3671349" y="1499883"/>
              <a:ext cx="1994971" cy="4684591"/>
            </a:xfrm>
            <a:prstGeom prst="arc">
              <a:avLst>
                <a:gd name="adj1" fmla="val 5169369"/>
                <a:gd name="adj2" fmla="val 16313464"/>
              </a:avLst>
            </a:prstGeom>
            <a:noFill/>
            <a:ln w="50800" cap="flat" cmpd="sng" algn="ctr">
              <a:solidFill>
                <a:srgbClr val="00B0F0">
                  <a:alpha val="58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>
                <a:solidFill>
                  <a:srgbClr val="FF0066"/>
                </a:solidFill>
              </a:endParaRPr>
            </a:p>
          </p:txBody>
        </p:sp>
        <p:sp>
          <p:nvSpPr>
            <p:cNvPr id="136" name="Arco 135"/>
            <p:cNvSpPr/>
            <p:nvPr/>
          </p:nvSpPr>
          <p:spPr bwMode="auto">
            <a:xfrm rot="8526017">
              <a:off x="3660436" y="1557031"/>
              <a:ext cx="1836515" cy="4669769"/>
            </a:xfrm>
            <a:prstGeom prst="arc">
              <a:avLst>
                <a:gd name="adj1" fmla="val 16198584"/>
                <a:gd name="adj2" fmla="val 5400297"/>
              </a:avLst>
            </a:prstGeom>
            <a:noFill/>
            <a:ln w="1016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>
                <a:solidFill>
                  <a:srgbClr val="FF0066"/>
                </a:solidFill>
              </a:endParaRPr>
            </a:p>
          </p:txBody>
        </p:sp>
      </p:grpSp>
      <p:sp>
        <p:nvSpPr>
          <p:cNvPr id="71" name="Oval 25"/>
          <p:cNvSpPr>
            <a:spLocks noChangeArrowheads="1"/>
          </p:cNvSpPr>
          <p:nvPr/>
        </p:nvSpPr>
        <p:spPr bwMode="auto">
          <a:xfrm>
            <a:off x="5436499" y="4562687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37" name="Oval 25"/>
          <p:cNvSpPr>
            <a:spLocks noChangeArrowheads="1"/>
          </p:cNvSpPr>
          <p:nvPr/>
        </p:nvSpPr>
        <p:spPr bwMode="auto">
          <a:xfrm>
            <a:off x="6785601" y="3022794"/>
            <a:ext cx="142875" cy="144463"/>
          </a:xfrm>
          <a:prstGeom prst="ellipse">
            <a:avLst/>
          </a:prstGeom>
          <a:solidFill>
            <a:srgbClr val="FF0000">
              <a:alpha val="65000"/>
            </a:srgbClr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2" name="Grupo 151"/>
          <p:cNvGrpSpPr/>
          <p:nvPr/>
        </p:nvGrpSpPr>
        <p:grpSpPr>
          <a:xfrm>
            <a:off x="3955814" y="2047035"/>
            <a:ext cx="4356335" cy="3510229"/>
            <a:chOff x="2431813" y="2047034"/>
            <a:chExt cx="4356335" cy="3510229"/>
          </a:xfrm>
        </p:grpSpPr>
        <p:sp>
          <p:nvSpPr>
            <p:cNvPr id="146" name="Line 27"/>
            <p:cNvSpPr>
              <a:spLocks noChangeShapeType="1"/>
            </p:cNvSpPr>
            <p:nvPr/>
          </p:nvSpPr>
          <p:spPr bwMode="auto">
            <a:xfrm flipV="1">
              <a:off x="2771800" y="3721598"/>
              <a:ext cx="2030598" cy="1507602"/>
            </a:xfrm>
            <a:prstGeom prst="line">
              <a:avLst/>
            </a:prstGeom>
            <a:noFill/>
            <a:ln w="31750">
              <a:solidFill>
                <a:schemeClr val="bg1">
                  <a:alpha val="60000"/>
                </a:schemeClr>
              </a:solidFill>
              <a:prstDash val="sysDot"/>
              <a:rou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>
                <a:solidFill>
                  <a:srgbClr val="FF0066"/>
                </a:solidFill>
              </a:endParaRPr>
            </a:p>
          </p:txBody>
        </p:sp>
        <p:sp>
          <p:nvSpPr>
            <p:cNvPr id="147" name="Line 26"/>
            <p:cNvSpPr>
              <a:spLocks noChangeShapeType="1"/>
            </p:cNvSpPr>
            <p:nvPr/>
          </p:nvSpPr>
          <p:spPr bwMode="auto">
            <a:xfrm flipV="1">
              <a:off x="4637314" y="2370666"/>
              <a:ext cx="1831219" cy="1456749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prstDash val="sysDot"/>
              <a:rou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>
                <a:solidFill>
                  <a:srgbClr val="FF0066"/>
                </a:solidFill>
              </a:endParaRPr>
            </a:p>
          </p:txBody>
        </p:sp>
        <p:sp>
          <p:nvSpPr>
            <p:cNvPr id="148" name="Elipse 147"/>
            <p:cNvSpPr>
              <a:spLocks noChangeAspect="1"/>
            </p:cNvSpPr>
            <p:nvPr/>
          </p:nvSpPr>
          <p:spPr bwMode="auto">
            <a:xfrm rot="18342476">
              <a:off x="6151597" y="204703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9137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 dirty="0">
                <a:solidFill>
                  <a:srgbClr val="FF0066"/>
                </a:solidFill>
                <a:latin typeface="Helvetica 55 Roman" panose="000B0500000000000000" pitchFamily="34" charset="0"/>
              </a:endParaRPr>
            </a:p>
          </p:txBody>
        </p:sp>
        <p:sp>
          <p:nvSpPr>
            <p:cNvPr id="149" name="Elipse 148"/>
            <p:cNvSpPr>
              <a:spLocks noChangeAspect="1"/>
            </p:cNvSpPr>
            <p:nvPr/>
          </p:nvSpPr>
          <p:spPr bwMode="auto">
            <a:xfrm rot="18342476">
              <a:off x="2431813" y="4920712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9137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 dirty="0">
                <a:solidFill>
                  <a:srgbClr val="FF0066"/>
                </a:solidFill>
                <a:latin typeface="Helvetica 55 Roman" panose="000B0500000000000000" pitchFamily="34" charset="0"/>
              </a:endParaRPr>
            </a:p>
          </p:txBody>
        </p:sp>
        <p:sp>
          <p:nvSpPr>
            <p:cNvPr id="150" name="Oval 25"/>
            <p:cNvSpPr>
              <a:spLocks noChangeArrowheads="1"/>
            </p:cNvSpPr>
            <p:nvPr/>
          </p:nvSpPr>
          <p:spPr bwMode="auto">
            <a:xfrm rot="18342476">
              <a:off x="6394460" y="2307083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>
                <a:solidFill>
                  <a:srgbClr val="FF0066"/>
                </a:solidFill>
                <a:latin typeface="Helvetica 55 Roman" panose="000B0500000000000000" pitchFamily="34" charset="0"/>
              </a:endParaRPr>
            </a:p>
          </p:txBody>
        </p:sp>
        <p:sp>
          <p:nvSpPr>
            <p:cNvPr id="151" name="Oval 25"/>
            <p:cNvSpPr>
              <a:spLocks noChangeArrowheads="1"/>
            </p:cNvSpPr>
            <p:nvPr/>
          </p:nvSpPr>
          <p:spPr bwMode="auto">
            <a:xfrm rot="18342476">
              <a:off x="2674921" y="5175839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>
                <a:solidFill>
                  <a:srgbClr val="FF0066"/>
                </a:solidFill>
                <a:latin typeface="Helvetica 55 Roman" panose="000B0500000000000000" pitchFamily="34" charset="0"/>
              </a:endParaRPr>
            </a:p>
          </p:txBody>
        </p:sp>
      </p:grpSp>
      <p:sp>
        <p:nvSpPr>
          <p:cNvPr id="34" name="AutoShape 8"/>
          <p:cNvSpPr>
            <a:spLocks noChangeArrowheads="1"/>
          </p:cNvSpPr>
          <p:nvPr/>
        </p:nvSpPr>
        <p:spPr bwMode="auto">
          <a:xfrm>
            <a:off x="7835344" y="2334012"/>
            <a:ext cx="216023" cy="213172"/>
          </a:xfrm>
          <a:prstGeom prst="star5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" b="1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612360" name="AutoShape 8"/>
          <p:cNvSpPr>
            <a:spLocks noChangeArrowheads="1"/>
          </p:cNvSpPr>
          <p:nvPr/>
        </p:nvSpPr>
        <p:spPr bwMode="auto">
          <a:xfrm>
            <a:off x="7139114" y="2829643"/>
            <a:ext cx="288032" cy="285180"/>
          </a:xfrm>
          <a:prstGeom prst="star5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" b="1">
                <a:solidFill>
                  <a:srgbClr val="FF006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9803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093 C 0.0158 0.03148 0.06233 0.11806 0.07865 0.16482 C 0.09497 0.21158 0.10208 0.24908 0.09948 0.28148 C 0.09688 0.31389 0.08906 0.35556 0.06337 0.35926 C 0.03438 0.3669 -0.01684 0.33866 -0.05469 0.3044 C -0.09253 0.27014 -0.13229 0.21436 -0.16354 0.15348 C -0.20955 0.07408 -0.22604 -0.00648 -0.24219 -0.06111 C -0.25573 -0.10972 -0.24653 -0.10648 -0.24462 -0.13796 C -0.23212 -0.18055 -0.23246 -0.17361 -0.22205 -0.1824 C -0.21163 -0.1912 -0.19826 -0.19467 -0.18177 -0.19143 C -0.16528 -0.18819 -0.14114 -0.17731 -0.12274 -0.16296 C -0.10434 -0.14861 -0.0901 -0.12963 -0.07135 -0.10555 C -0.0526 -0.08148 -0.02222 -0.03634 -0.01024 -0.01852 C 0.00174 -0.00069 -0.01371 -0.02963 0.00104 0.00093 Z " pathEditMode="fixed" rAng="0" ptsTypes="aaafafafaaaaaa">
                                      <p:cBhvr>
                                        <p:cTn id="32" dur="24000" spd="-1000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00" y="85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0092 C 0.01424 0.01806 0.02274 0.03264 0.0309 0.05556 C 0.03906 0.07847 0.0526 0.1213 0.05191 0.13727 C 0.05122 0.15324 0.03837 0.15556 0.02674 0.15139 C 0.0125 0.14283 -0.0059 0.12593 -0.0184 0.11227 C -0.0309 0.09861 -0.03698 0.08982 -0.04844 0.06968 C -0.06823 0.03796 -0.07795 0.01482 -0.08698 -0.0081 C -0.09601 -0.03102 -0.10191 -0.0537 -0.10295 -0.06805 C -0.10399 -0.08264 -0.0993 -0.0919 -0.09358 -0.09537 C -0.08906 -0.09768 -0.07812 -0.09375 -0.06892 -0.08727 C -0.05972 -0.08125 -0.05035 -0.07268 -0.03837 -0.05833 C -0.02639 -0.04398 -0.00868 -0.01991 0.00278 -0.00092 Z " pathEditMode="relative" rAng="0" ptsTypes="aaafafaafaaa">
                                      <p:cBhvr>
                                        <p:cTn id="37" dur="24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30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8" presetID="24" presetClass="emph" presetSubtype="0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2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2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2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2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1" grpId="0" animBg="1"/>
      <p:bldP spid="40" grpId="0" animBg="1"/>
      <p:bldP spid="29" grpId="0" animBg="1"/>
      <p:bldP spid="612360" grpId="0" animBg="1"/>
      <p:bldP spid="61236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B4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67067" y="360218"/>
            <a:ext cx="10257865" cy="1156448"/>
          </a:xfrm>
        </p:spPr>
        <p:txBody>
          <a:bodyPr>
            <a:normAutofit/>
          </a:bodyPr>
          <a:lstStyle/>
          <a:p>
            <a:r>
              <a:rPr lang="pt-BR" sz="4400" dirty="0" smtClean="0">
                <a:solidFill>
                  <a:schemeClr val="bg1"/>
                </a:solidFill>
              </a:rPr>
              <a:t>Arcos diurnos</a:t>
            </a:r>
            <a:endParaRPr lang="pt-BR" sz="4400" dirty="0">
              <a:solidFill>
                <a:schemeClr val="bg1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7881247" y="2102803"/>
            <a:ext cx="3994897" cy="18691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</a:rPr>
              <a:t>Arco feito por uma estrela ao longo de um dia sideral;</a:t>
            </a:r>
          </a:p>
          <a:p>
            <a:endParaRPr lang="pt-BR" sz="2700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967067" y="6067004"/>
            <a:ext cx="63519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err="1" smtClean="0">
                <a:solidFill>
                  <a:schemeClr val="bg1"/>
                </a:solidFill>
              </a:rPr>
              <a:t>Fonte</a:t>
            </a:r>
            <a:r>
              <a:rPr lang="pt-BR" sz="1100" dirty="0" err="1">
                <a:solidFill>
                  <a:schemeClr val="bg1"/>
                </a:solidFill>
              </a:rPr>
              <a:t>:https</a:t>
            </a:r>
            <a:r>
              <a:rPr lang="pt-BR" sz="1100" dirty="0">
                <a:solidFill>
                  <a:schemeClr val="bg1"/>
                </a:solidFill>
              </a:rPr>
              <a:t>://pixabay.com/</a:t>
            </a:r>
            <a:r>
              <a:rPr lang="pt-BR" sz="1100" dirty="0" err="1">
                <a:solidFill>
                  <a:schemeClr val="bg1"/>
                </a:solidFill>
              </a:rPr>
              <a:t>pt</a:t>
            </a:r>
            <a:r>
              <a:rPr lang="pt-BR" sz="1100" dirty="0">
                <a:solidFill>
                  <a:schemeClr val="bg1"/>
                </a:solidFill>
              </a:rPr>
              <a:t>/paisagem-circumpolar-2080907/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7881248" y="4440271"/>
            <a:ext cx="3994897" cy="8527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</a:rPr>
              <a:t>Paralelos ao equador celeste.</a:t>
            </a:r>
            <a:endParaRPr lang="pt-BR" sz="2700" dirty="0">
              <a:solidFill>
                <a:schemeClr val="bg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67" y="1876884"/>
            <a:ext cx="6295016" cy="419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6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0F0B4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67067" y="150297"/>
            <a:ext cx="10257865" cy="1156448"/>
          </a:xfrm>
        </p:spPr>
        <p:txBody>
          <a:bodyPr>
            <a:normAutofit/>
          </a:bodyPr>
          <a:lstStyle/>
          <a:p>
            <a:r>
              <a:rPr lang="pt-BR" sz="4800" dirty="0" smtClean="0">
                <a:solidFill>
                  <a:schemeClr val="bg1"/>
                </a:solidFill>
              </a:rPr>
              <a:t>Arco diurno por localização no globo</a:t>
            </a:r>
            <a:endParaRPr lang="pt-BR" sz="4800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967067" y="6338467"/>
            <a:ext cx="14189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smtClean="0">
                <a:solidFill>
                  <a:schemeClr val="bg1"/>
                </a:solidFill>
              </a:rPr>
              <a:t>Fonte da imagem: [2]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14363" y="1699930"/>
            <a:ext cx="2604807" cy="6703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dirty="0" smtClean="0">
                <a:solidFill>
                  <a:schemeClr val="bg1"/>
                </a:solidFill>
              </a:rPr>
              <a:t>1) Polos:</a:t>
            </a:r>
            <a:endParaRPr lang="pt-BR" sz="4800" dirty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561" y="2660622"/>
            <a:ext cx="6645626" cy="338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0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0F0B4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967067" y="6338467"/>
            <a:ext cx="14189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smtClean="0">
                <a:solidFill>
                  <a:schemeClr val="bg1"/>
                </a:solidFill>
              </a:rPr>
              <a:t>Fonte da imagem: [2]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00088" y="341867"/>
            <a:ext cx="2886075" cy="8259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dirty="0">
                <a:solidFill>
                  <a:schemeClr val="bg1"/>
                </a:solidFill>
              </a:rPr>
              <a:t>2</a:t>
            </a:r>
            <a:r>
              <a:rPr lang="pt-BR" sz="4800" dirty="0" smtClean="0">
                <a:solidFill>
                  <a:schemeClr val="bg1"/>
                </a:solidFill>
              </a:rPr>
              <a:t>) Equador:</a:t>
            </a:r>
            <a:endParaRPr lang="pt-BR" sz="4800" dirty="0">
              <a:solidFill>
                <a:schemeClr val="bg1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977" y="1509712"/>
            <a:ext cx="7284043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0F0B4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967067" y="6338467"/>
            <a:ext cx="14189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smtClean="0">
                <a:solidFill>
                  <a:schemeClr val="bg1"/>
                </a:solidFill>
              </a:rPr>
              <a:t>Fonte da imagem: [2]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71464" y="256890"/>
            <a:ext cx="7758112" cy="9099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dirty="0">
                <a:solidFill>
                  <a:schemeClr val="bg1"/>
                </a:solidFill>
              </a:rPr>
              <a:t>3</a:t>
            </a:r>
            <a:r>
              <a:rPr lang="pt-BR" sz="4400" dirty="0" smtClean="0">
                <a:solidFill>
                  <a:schemeClr val="bg1"/>
                </a:solidFill>
              </a:rPr>
              <a:t>) Entre os polos e o equador:</a:t>
            </a:r>
            <a:endParaRPr lang="pt-BR" sz="4400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142" y="1591534"/>
            <a:ext cx="7605713" cy="367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4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0F0B4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67067" y="150297"/>
            <a:ext cx="10257865" cy="1156448"/>
          </a:xfrm>
        </p:spPr>
        <p:txBody>
          <a:bodyPr>
            <a:normAutofit fontScale="90000"/>
          </a:bodyPr>
          <a:lstStyle/>
          <a:p>
            <a:r>
              <a:rPr lang="pt-BR" sz="8000" dirty="0" smtClean="0">
                <a:solidFill>
                  <a:schemeClr val="bg1"/>
                </a:solidFill>
              </a:rPr>
              <a:t>O movimento aparente</a:t>
            </a:r>
            <a:endParaRPr lang="pt-BR" sz="8000" dirty="0">
              <a:solidFill>
                <a:schemeClr val="bg1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7881250" y="1672570"/>
            <a:ext cx="3994897" cy="18691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</a:rPr>
              <a:t>Rotação da Terra em torno do seu eixo;</a:t>
            </a:r>
          </a:p>
          <a:p>
            <a:endParaRPr lang="pt-BR" sz="2700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248162" y="6067004"/>
            <a:ext cx="635199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smtClean="0">
                <a:solidFill>
                  <a:schemeClr val="bg1"/>
                </a:solidFill>
              </a:rPr>
              <a:t>Fonte</a:t>
            </a:r>
            <a:r>
              <a:rPr lang="pt-BR" sz="1100" dirty="0">
                <a:solidFill>
                  <a:schemeClr val="bg1"/>
                </a:solidFill>
              </a:rPr>
              <a:t>: https://www.researchgate.net/figure/FIGURA-12-A-ESFERA-CELESTE-UMA-VISAO-GEOCENTRICA-DO-UNIVERSO_fig2_238690216?_sg=JpYv1V5B83hph_b_sq6osh_Tt_N1uAgExYLN6BMWktR4wRTRN067qJrs_xIytlp6moyT-RqOazbVZF6l9clfMA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162" y="1306745"/>
            <a:ext cx="6351994" cy="4760259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7881249" y="3907537"/>
            <a:ext cx="3994897" cy="21594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</a:rPr>
              <a:t>Efeito semelhante quando rodamos lentamente e a paisagem a nossa volta roda no outro sentido.</a:t>
            </a:r>
          </a:p>
          <a:p>
            <a:endParaRPr lang="pt-BR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6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1" y="112940"/>
            <a:ext cx="12192000" cy="6858000"/>
          </a:xfrm>
          <a:prstGeom prst="rect">
            <a:avLst/>
          </a:prstGeom>
          <a:solidFill>
            <a:srgbClr val="0F0B4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46044" y="216942"/>
            <a:ext cx="10257865" cy="1690412"/>
          </a:xfrm>
        </p:spPr>
        <p:txBody>
          <a:bodyPr>
            <a:noAutofit/>
          </a:bodyPr>
          <a:lstStyle/>
          <a:p>
            <a:r>
              <a:rPr lang="pt-BR" sz="5400" dirty="0" smtClean="0">
                <a:solidFill>
                  <a:schemeClr val="bg1"/>
                </a:solidFill>
              </a:rPr>
              <a:t>Estrelas circumpolares  (ou de perpétua aparição)</a:t>
            </a:r>
            <a:endParaRPr lang="pt-BR" sz="5400" dirty="0">
              <a:solidFill>
                <a:schemeClr val="bg1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520789" y="2269701"/>
            <a:ext cx="3994897" cy="18691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2800" dirty="0" smtClean="0">
              <a:solidFill>
                <a:schemeClr val="bg1"/>
              </a:solidFill>
            </a:endParaRPr>
          </a:p>
          <a:p>
            <a:endParaRPr lang="pt-BR" sz="2700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197375" y="6470543"/>
            <a:ext cx="341238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chemeClr val="bg1"/>
                </a:solidFill>
              </a:rPr>
              <a:t>Fonte: http://astro.if.ufrgs.br/fis2016/aulas/aula4.htm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7109012" y="2528047"/>
            <a:ext cx="3994897" cy="16107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700" dirty="0" smtClean="0">
                <a:solidFill>
                  <a:schemeClr val="bg1"/>
                </a:solidFill>
              </a:rPr>
              <a:t>Estrelas com distância polar menor que a altura do polo serão sempre visíveis;</a:t>
            </a:r>
            <a:endParaRPr lang="pt-BR" sz="2700" dirty="0">
              <a:solidFill>
                <a:schemeClr val="bg1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6905063" y="4477871"/>
            <a:ext cx="4477871" cy="14253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8288" indent="-268288"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pt-BR" sz="2800" dirty="0">
                <a:solidFill>
                  <a:schemeClr val="bg1"/>
                </a:solidFill>
              </a:rPr>
              <a:t>Região de estrelas nunca visíveis (de perpétua ocultação)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137" y="2108504"/>
            <a:ext cx="4384862" cy="438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3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94130"/>
            <a:ext cx="12192000" cy="6858000"/>
          </a:xfrm>
          <a:prstGeom prst="rect">
            <a:avLst/>
          </a:prstGeom>
          <a:solidFill>
            <a:srgbClr val="0F0B4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524000" y="2743200"/>
            <a:ext cx="9144000" cy="7261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200" dirty="0" smtClean="0">
                <a:solidFill>
                  <a:schemeClr val="bg1"/>
                </a:solidFill>
              </a:rPr>
              <a:t>Constelações</a:t>
            </a:r>
          </a:p>
        </p:txBody>
      </p:sp>
    </p:spTree>
    <p:extLst>
      <p:ext uri="{BB962C8B-B14F-4D97-AF65-F5344CB8AC3E}">
        <p14:creationId xmlns:p14="http://schemas.microsoft.com/office/powerpoint/2010/main" val="418066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94130"/>
            <a:ext cx="12192000" cy="6858000"/>
          </a:xfrm>
          <a:prstGeom prst="rect">
            <a:avLst/>
          </a:prstGeom>
          <a:solidFill>
            <a:srgbClr val="0F0B4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524000" y="2971800"/>
            <a:ext cx="9144000" cy="7261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200" dirty="0" smtClean="0">
                <a:solidFill>
                  <a:schemeClr val="bg1"/>
                </a:solidFill>
              </a:rPr>
              <a:t>O que são?</a:t>
            </a:r>
          </a:p>
        </p:txBody>
      </p:sp>
    </p:spTree>
    <p:extLst>
      <p:ext uri="{BB962C8B-B14F-4D97-AF65-F5344CB8AC3E}">
        <p14:creationId xmlns:p14="http://schemas.microsoft.com/office/powerpoint/2010/main" val="99313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B4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7557246" y="793376"/>
            <a:ext cx="4276165" cy="39265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dirty="0" smtClean="0">
                <a:solidFill>
                  <a:schemeClr val="bg1"/>
                </a:solidFill>
              </a:rPr>
              <a:t>Regiões da esfera celeste para simplificar a localização de corpos celeste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34" y="136711"/>
            <a:ext cx="6584578" cy="658457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115576" y="5703829"/>
            <a:ext cx="49457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Fonte: http</a:t>
            </a:r>
            <a:r>
              <a:rPr lang="pt-BR" dirty="0">
                <a:solidFill>
                  <a:schemeClr val="bg1"/>
                </a:solidFill>
              </a:rPr>
              <a:t>://profalexandregangorra.blogspot.com/2013/03/identifique-constelacoes-com-um.html</a:t>
            </a:r>
          </a:p>
        </p:txBody>
      </p:sp>
    </p:spTree>
    <p:extLst>
      <p:ext uri="{BB962C8B-B14F-4D97-AF65-F5344CB8AC3E}">
        <p14:creationId xmlns:p14="http://schemas.microsoft.com/office/powerpoint/2010/main" val="387548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B4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606458"/>
            <a:ext cx="9144000" cy="2387600"/>
          </a:xfrm>
        </p:spPr>
        <p:txBody>
          <a:bodyPr>
            <a:normAutofit/>
          </a:bodyPr>
          <a:lstStyle/>
          <a:p>
            <a:r>
              <a:rPr lang="pt-BR" sz="8000" dirty="0" smtClean="0">
                <a:solidFill>
                  <a:schemeClr val="bg1"/>
                </a:solidFill>
              </a:rPr>
              <a:t>O que é a esfera celeste?</a:t>
            </a:r>
            <a:endParaRPr lang="pt-BR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39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94130"/>
            <a:ext cx="12192000" cy="6858000"/>
          </a:xfrm>
          <a:prstGeom prst="rect">
            <a:avLst/>
          </a:prstGeom>
          <a:solidFill>
            <a:srgbClr val="0F0B4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18566" y="363071"/>
            <a:ext cx="11214846" cy="12505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dirty="0" smtClean="0">
                <a:solidFill>
                  <a:schemeClr val="bg1"/>
                </a:solidFill>
              </a:rPr>
              <a:t>Visualização das constelações por localização na Terra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071282" y="2935942"/>
            <a:ext cx="4276165" cy="18691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400" dirty="0" smtClean="0">
                <a:solidFill>
                  <a:schemeClr val="bg1"/>
                </a:solidFill>
              </a:rPr>
              <a:t>Melhor região: sobre a linha do equador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418729" y="2935942"/>
            <a:ext cx="4276165" cy="18691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400" dirty="0" smtClean="0">
                <a:solidFill>
                  <a:schemeClr val="bg1"/>
                </a:solidFill>
              </a:rPr>
              <a:t>Pior região: nos polos </a:t>
            </a:r>
          </a:p>
        </p:txBody>
      </p:sp>
    </p:spTree>
    <p:extLst>
      <p:ext uri="{BB962C8B-B14F-4D97-AF65-F5344CB8AC3E}">
        <p14:creationId xmlns:p14="http://schemas.microsoft.com/office/powerpoint/2010/main" val="408397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94130"/>
            <a:ext cx="12192000" cy="6858000"/>
          </a:xfrm>
          <a:prstGeom prst="rect">
            <a:avLst/>
          </a:prstGeom>
          <a:solidFill>
            <a:srgbClr val="0F0B4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88577" y="2568389"/>
            <a:ext cx="11214846" cy="12505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</a:rPr>
              <a:t>Reconhecimento do céu</a:t>
            </a:r>
          </a:p>
        </p:txBody>
      </p:sp>
    </p:spTree>
    <p:extLst>
      <p:ext uri="{BB962C8B-B14F-4D97-AF65-F5344CB8AC3E}">
        <p14:creationId xmlns:p14="http://schemas.microsoft.com/office/powerpoint/2010/main" val="343113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B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Oval 2"/>
          <p:cNvSpPr>
            <a:spLocks noChangeArrowheads="1"/>
          </p:cNvSpPr>
          <p:nvPr/>
        </p:nvSpPr>
        <p:spPr bwMode="auto">
          <a:xfrm>
            <a:off x="3792539" y="1484314"/>
            <a:ext cx="4681537" cy="4752975"/>
          </a:xfrm>
          <a:prstGeom prst="ellipse">
            <a:avLst/>
          </a:prstGeom>
          <a:gradFill flip="none" rotWithShape="1">
            <a:gsLst>
              <a:gs pos="65000">
                <a:srgbClr val="000000">
                  <a:alpha val="40000"/>
                </a:srgbClr>
              </a:gs>
              <a:gs pos="70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6">
                <a:lumMod val="60000"/>
                <a:lumOff val="40000"/>
                <a:alpha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1600" b="1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9221" name="Arc 3"/>
          <p:cNvSpPr>
            <a:spLocks/>
          </p:cNvSpPr>
          <p:nvPr/>
        </p:nvSpPr>
        <p:spPr bwMode="auto">
          <a:xfrm rot="20930720" flipV="1">
            <a:off x="4275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591876" name="Arc 4"/>
          <p:cNvSpPr>
            <a:spLocks/>
          </p:cNvSpPr>
          <p:nvPr/>
        </p:nvSpPr>
        <p:spPr bwMode="auto">
          <a:xfrm flipV="1">
            <a:off x="3792538" y="3141664"/>
            <a:ext cx="4679950" cy="1584325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99" y="21728"/>
                </a:moveTo>
                <a:cubicBezTo>
                  <a:pt x="43128" y="33607"/>
                  <a:pt x="3347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43200" stroke="0" extrusionOk="0">
                <a:moveTo>
                  <a:pt x="43199" y="21728"/>
                </a:moveTo>
                <a:cubicBezTo>
                  <a:pt x="43128" y="33607"/>
                  <a:pt x="3347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2940"/>
            </a:srgbClr>
          </a:solidFill>
          <a:ln w="50800" cap="rnd">
            <a:solidFill>
              <a:srgbClr val="339966">
                <a:alpha val="70000"/>
              </a:srgbClr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591878" name="Line 6"/>
          <p:cNvSpPr>
            <a:spLocks noChangeShapeType="1"/>
          </p:cNvSpPr>
          <p:nvPr/>
        </p:nvSpPr>
        <p:spPr bwMode="auto">
          <a:xfrm flipV="1">
            <a:off x="5446638" y="3140969"/>
            <a:ext cx="1441450" cy="1584325"/>
          </a:xfrm>
          <a:prstGeom prst="line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1600" b="1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591888" name="AutoShape 16"/>
          <p:cNvSpPr>
            <a:spLocks noChangeArrowheads="1"/>
          </p:cNvSpPr>
          <p:nvPr/>
        </p:nvSpPr>
        <p:spPr bwMode="auto">
          <a:xfrm>
            <a:off x="6816725" y="5516563"/>
            <a:ext cx="217488" cy="144462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1600" b="1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591889" name="AutoShape 17"/>
          <p:cNvSpPr>
            <a:spLocks noChangeArrowheads="1"/>
          </p:cNvSpPr>
          <p:nvPr/>
        </p:nvSpPr>
        <p:spPr bwMode="auto">
          <a:xfrm>
            <a:off x="7248525" y="5084763"/>
            <a:ext cx="217488" cy="144462"/>
          </a:xfrm>
          <a:prstGeom prst="star5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1600" b="1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591890" name="AutoShape 18"/>
          <p:cNvSpPr>
            <a:spLocks noChangeArrowheads="1"/>
          </p:cNvSpPr>
          <p:nvPr/>
        </p:nvSpPr>
        <p:spPr bwMode="auto">
          <a:xfrm>
            <a:off x="5951539" y="5589588"/>
            <a:ext cx="217487" cy="144462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1600" b="1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591891" name="AutoShape 19"/>
          <p:cNvSpPr>
            <a:spLocks noChangeArrowheads="1"/>
          </p:cNvSpPr>
          <p:nvPr/>
        </p:nvSpPr>
        <p:spPr bwMode="auto">
          <a:xfrm>
            <a:off x="4295775" y="4724401"/>
            <a:ext cx="217488" cy="144463"/>
          </a:xfrm>
          <a:prstGeom prst="star5">
            <a:avLst/>
          </a:prstGeom>
          <a:solidFill>
            <a:schemeClr val="accent3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1600" b="1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591892" name="Text Box 20"/>
          <p:cNvSpPr txBox="1">
            <a:spLocks noChangeArrowheads="1"/>
          </p:cNvSpPr>
          <p:nvPr/>
        </p:nvSpPr>
        <p:spPr bwMode="auto">
          <a:xfrm>
            <a:off x="4953001" y="4797426"/>
            <a:ext cx="360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BR" sz="4000" b="1">
                <a:solidFill>
                  <a:srgbClr val="FF3300"/>
                </a:solidFill>
                <a:latin typeface="Century Gothic" pitchFamily="34" charset="0"/>
              </a:rPr>
              <a:t>N</a:t>
            </a:r>
          </a:p>
        </p:txBody>
      </p:sp>
      <p:sp>
        <p:nvSpPr>
          <p:cNvPr id="591894" name="Text Box 22"/>
          <p:cNvSpPr txBox="1">
            <a:spLocks noChangeArrowheads="1"/>
          </p:cNvSpPr>
          <p:nvPr/>
        </p:nvSpPr>
        <p:spPr bwMode="auto">
          <a:xfrm>
            <a:off x="6881813" y="2500314"/>
            <a:ext cx="360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BR" sz="4000" b="1">
                <a:solidFill>
                  <a:srgbClr val="FF3300"/>
                </a:solidFill>
                <a:latin typeface="Century Gothic" pitchFamily="34" charset="0"/>
              </a:rPr>
              <a:t>S</a:t>
            </a:r>
          </a:p>
        </p:txBody>
      </p:sp>
      <p:sp>
        <p:nvSpPr>
          <p:cNvPr id="591895" name="Text Box 23"/>
          <p:cNvSpPr txBox="1">
            <a:spLocks noChangeArrowheads="1"/>
          </p:cNvSpPr>
          <p:nvPr/>
        </p:nvSpPr>
        <p:spPr bwMode="auto">
          <a:xfrm>
            <a:off x="8543926" y="3649664"/>
            <a:ext cx="360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BR" sz="4000" b="1">
                <a:solidFill>
                  <a:srgbClr val="FF3300"/>
                </a:solidFill>
                <a:latin typeface="Century Gothic" pitchFamily="34" charset="0"/>
              </a:rPr>
              <a:t>O</a:t>
            </a:r>
          </a:p>
        </p:txBody>
      </p:sp>
      <p:sp>
        <p:nvSpPr>
          <p:cNvPr id="9239" name="Rectangle 24"/>
          <p:cNvSpPr>
            <a:spLocks noGrp="1" noChangeArrowheads="1"/>
          </p:cNvSpPr>
          <p:nvPr>
            <p:ph type="title"/>
          </p:nvPr>
        </p:nvSpPr>
        <p:spPr>
          <a:xfrm>
            <a:off x="1738314" y="197768"/>
            <a:ext cx="8715375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Os pontos cardeais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7453313" y="4929188"/>
            <a:ext cx="2305050" cy="0"/>
            <a:chOff x="5929322" y="4929198"/>
            <a:chExt cx="2305050" cy="0"/>
          </a:xfrm>
        </p:grpSpPr>
        <p:sp>
          <p:nvSpPr>
            <p:cNvPr id="9250" name="Line 26"/>
            <p:cNvSpPr>
              <a:spLocks noChangeShapeType="1"/>
            </p:cNvSpPr>
            <p:nvPr/>
          </p:nvSpPr>
          <p:spPr bwMode="auto">
            <a:xfrm>
              <a:off x="4059" y="2478"/>
              <a:ext cx="318" cy="0"/>
            </a:xfrm>
            <a:prstGeom prst="line">
              <a:avLst/>
            </a:prstGeom>
            <a:noFill/>
            <a:ln w="66675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>
                <a:solidFill>
                  <a:srgbClr val="FF0066"/>
                </a:solidFill>
                <a:latin typeface="Century Gothic" pitchFamily="34" charset="0"/>
              </a:endParaRPr>
            </a:p>
          </p:txBody>
        </p:sp>
        <p:sp>
          <p:nvSpPr>
            <p:cNvPr id="9251" name="Line 27"/>
            <p:cNvSpPr>
              <a:spLocks noChangeShapeType="1"/>
            </p:cNvSpPr>
            <p:nvPr/>
          </p:nvSpPr>
          <p:spPr bwMode="auto">
            <a:xfrm>
              <a:off x="2925" y="2478"/>
              <a:ext cx="499" cy="0"/>
            </a:xfrm>
            <a:prstGeom prst="line">
              <a:avLst/>
            </a:prstGeom>
            <a:noFill/>
            <a:ln w="66675">
              <a:solidFill>
                <a:srgbClr val="33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>
                <a:solidFill>
                  <a:srgbClr val="FF0066"/>
                </a:solidFill>
                <a:latin typeface="Century Gothic" pitchFamily="34" charset="0"/>
              </a:endParaRPr>
            </a:p>
          </p:txBody>
        </p:sp>
        <p:sp>
          <p:nvSpPr>
            <p:cNvPr id="9252" name="Line 29"/>
            <p:cNvSpPr>
              <a:spLocks noChangeShapeType="1"/>
            </p:cNvSpPr>
            <p:nvPr/>
          </p:nvSpPr>
          <p:spPr bwMode="auto">
            <a:xfrm>
              <a:off x="3424" y="2478"/>
              <a:ext cx="272" cy="0"/>
            </a:xfrm>
            <a:prstGeom prst="line">
              <a:avLst/>
            </a:prstGeom>
            <a:noFill/>
            <a:ln w="66675">
              <a:solidFill>
                <a:srgbClr val="2E5C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>
                <a:solidFill>
                  <a:srgbClr val="FF0066"/>
                </a:solidFill>
                <a:latin typeface="Century Gothic" pitchFamily="34" charset="0"/>
              </a:endParaRPr>
            </a:p>
          </p:txBody>
        </p:sp>
        <p:sp>
          <p:nvSpPr>
            <p:cNvPr id="9253" name="Line 30"/>
            <p:cNvSpPr>
              <a:spLocks noChangeShapeType="1"/>
            </p:cNvSpPr>
            <p:nvPr/>
          </p:nvSpPr>
          <p:spPr bwMode="auto">
            <a:xfrm>
              <a:off x="3696" y="2478"/>
              <a:ext cx="363" cy="0"/>
            </a:xfrm>
            <a:prstGeom prst="line">
              <a:avLst/>
            </a:prstGeom>
            <a:noFill/>
            <a:ln w="66675">
              <a:solidFill>
                <a:srgbClr val="234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>
                <a:solidFill>
                  <a:srgbClr val="FF0066"/>
                </a:solidFill>
                <a:latin typeface="Century Gothic" pitchFamily="34" charset="0"/>
              </a:endParaRPr>
            </a:p>
          </p:txBody>
        </p:sp>
      </p:grpSp>
      <p:sp>
        <p:nvSpPr>
          <p:cNvPr id="591879" name="Line 7"/>
          <p:cNvSpPr>
            <a:spLocks noChangeShapeType="1"/>
          </p:cNvSpPr>
          <p:nvPr/>
        </p:nvSpPr>
        <p:spPr bwMode="auto">
          <a:xfrm>
            <a:off x="3810000" y="3929063"/>
            <a:ext cx="4679950" cy="0"/>
          </a:xfrm>
          <a:prstGeom prst="line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1600" b="1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11295" name="CaixaDeTexto 33"/>
          <p:cNvSpPr txBox="1">
            <a:spLocks noChangeArrowheads="1"/>
          </p:cNvSpPr>
          <p:nvPr/>
        </p:nvSpPr>
        <p:spPr bwMode="auto">
          <a:xfrm>
            <a:off x="1666876" y="4643438"/>
            <a:ext cx="1571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 u="sng" dirty="0">
                <a:solidFill>
                  <a:srgbClr val="FFFFFF"/>
                </a:solidFill>
                <a:latin typeface="Century Gothic" pitchFamily="34" charset="0"/>
              </a:rPr>
              <a:t>Lado</a:t>
            </a:r>
            <a:r>
              <a:rPr lang="pt-BR" sz="1600" b="1" dirty="0">
                <a:solidFill>
                  <a:srgbClr val="FFFFFF"/>
                </a:solidFill>
                <a:latin typeface="Century Gothic" pitchFamily="34" charset="0"/>
              </a:rPr>
              <a:t> onde o Sol nasce</a:t>
            </a:r>
          </a:p>
        </p:txBody>
      </p:sp>
      <p:sp>
        <p:nvSpPr>
          <p:cNvPr id="11296" name="CaixaDeTexto 34"/>
          <p:cNvSpPr txBox="1">
            <a:spLocks noChangeArrowheads="1"/>
          </p:cNvSpPr>
          <p:nvPr/>
        </p:nvSpPr>
        <p:spPr bwMode="auto">
          <a:xfrm>
            <a:off x="9096376" y="2357438"/>
            <a:ext cx="1571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 u="sng" dirty="0">
                <a:solidFill>
                  <a:srgbClr val="FFFFFF"/>
                </a:solidFill>
                <a:latin typeface="Century Gothic" pitchFamily="34" charset="0"/>
              </a:rPr>
              <a:t>Lado</a:t>
            </a:r>
            <a:r>
              <a:rPr lang="pt-BR" sz="1600" b="1" dirty="0">
                <a:solidFill>
                  <a:srgbClr val="FFFFFF"/>
                </a:solidFill>
                <a:latin typeface="Century Gothic" pitchFamily="34" charset="0"/>
              </a:rPr>
              <a:t> onde o Sol se põe</a:t>
            </a:r>
          </a:p>
        </p:txBody>
      </p:sp>
      <p:sp>
        <p:nvSpPr>
          <p:cNvPr id="35" name="Arc 5"/>
          <p:cNvSpPr>
            <a:spLocks/>
          </p:cNvSpPr>
          <p:nvPr/>
        </p:nvSpPr>
        <p:spPr bwMode="auto">
          <a:xfrm flipV="1">
            <a:off x="3792538" y="3845670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1524000" y="6581776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200" b="1">
                <a:solidFill>
                  <a:srgbClr val="3333CC">
                    <a:lumMod val="40000"/>
                    <a:lumOff val="60000"/>
                  </a:srgbClr>
                </a:solidFill>
                <a:latin typeface="Century Gothic" pitchFamily="34" charset="0"/>
              </a:rPr>
              <a:t>Crédito da imagem do Sol: http://wwwdevinin.blogspot.com</a:t>
            </a:r>
          </a:p>
        </p:txBody>
      </p:sp>
      <p:grpSp>
        <p:nvGrpSpPr>
          <p:cNvPr id="3" name="Grupo 62"/>
          <p:cNvGrpSpPr/>
          <p:nvPr/>
        </p:nvGrpSpPr>
        <p:grpSpPr>
          <a:xfrm>
            <a:off x="6023992" y="3313216"/>
            <a:ext cx="288032" cy="648072"/>
            <a:chOff x="4499992" y="3313216"/>
            <a:chExt cx="288032" cy="648072"/>
          </a:xfrm>
        </p:grpSpPr>
        <p:sp>
          <p:nvSpPr>
            <p:cNvPr id="37" name="Elipse 3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>
                <a:solidFill>
                  <a:srgbClr val="FF0066"/>
                </a:solidFill>
              </a:endParaRPr>
            </a:p>
          </p:txBody>
        </p:sp>
        <p:cxnSp>
          <p:nvCxnSpPr>
            <p:cNvPr id="39" name="Conector reto 38"/>
            <p:cNvCxnSpPr>
              <a:stCxn id="3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4" name="Conector reto 43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6" name="Conector reto 45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8" name="Conector reto 47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3719737" y="3861049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49" name="Oval 25"/>
          <p:cNvSpPr>
            <a:spLocks noChangeArrowheads="1"/>
          </p:cNvSpPr>
          <p:nvPr/>
        </p:nvSpPr>
        <p:spPr bwMode="auto">
          <a:xfrm>
            <a:off x="6816081" y="3068961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5394971" y="462456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51" name="Oval 25"/>
          <p:cNvSpPr>
            <a:spLocks noChangeArrowheads="1"/>
          </p:cNvSpPr>
          <p:nvPr/>
        </p:nvSpPr>
        <p:spPr bwMode="auto">
          <a:xfrm>
            <a:off x="8400257" y="3861049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66" name="Lua 65"/>
          <p:cNvSpPr/>
          <p:nvPr/>
        </p:nvSpPr>
        <p:spPr bwMode="auto">
          <a:xfrm rot="16200000">
            <a:off x="5566570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42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 dirty="0">
              <a:solidFill>
                <a:srgbClr val="FF0066"/>
              </a:solidFill>
            </a:endParaRPr>
          </a:p>
        </p:txBody>
      </p:sp>
      <p:sp>
        <p:nvSpPr>
          <p:cNvPr id="52" name="CaixaDeTexto 34"/>
          <p:cNvSpPr txBox="1">
            <a:spLocks noChangeArrowheads="1"/>
          </p:cNvSpPr>
          <p:nvPr/>
        </p:nvSpPr>
        <p:spPr bwMode="auto">
          <a:xfrm>
            <a:off x="1919536" y="5733256"/>
            <a:ext cx="2736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800" dirty="0">
                <a:solidFill>
                  <a:srgbClr val="2D2DB9">
                    <a:lumMod val="40000"/>
                    <a:lumOff val="60000"/>
                  </a:srgbClr>
                </a:solidFill>
                <a:latin typeface="Century Gothic" pitchFamily="34" charset="0"/>
              </a:rPr>
              <a:t>Esfera Celeste</a:t>
            </a:r>
          </a:p>
        </p:txBody>
      </p:sp>
      <p:sp>
        <p:nvSpPr>
          <p:cNvPr id="591880" name="AutoShape 8"/>
          <p:cNvSpPr>
            <a:spLocks noChangeArrowheads="1"/>
          </p:cNvSpPr>
          <p:nvPr/>
        </p:nvSpPr>
        <p:spPr bwMode="auto">
          <a:xfrm>
            <a:off x="4079875" y="2852738"/>
            <a:ext cx="217488" cy="144462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1600" b="1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591881" name="AutoShape 9"/>
          <p:cNvSpPr>
            <a:spLocks noChangeArrowheads="1"/>
          </p:cNvSpPr>
          <p:nvPr/>
        </p:nvSpPr>
        <p:spPr bwMode="auto">
          <a:xfrm>
            <a:off x="4727575" y="2205038"/>
            <a:ext cx="217488" cy="144462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1600" b="1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591882" name="AutoShape 10"/>
          <p:cNvSpPr>
            <a:spLocks noChangeArrowheads="1"/>
          </p:cNvSpPr>
          <p:nvPr/>
        </p:nvSpPr>
        <p:spPr bwMode="auto">
          <a:xfrm>
            <a:off x="7248525" y="2781301"/>
            <a:ext cx="217488" cy="144463"/>
          </a:xfrm>
          <a:prstGeom prst="star5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1600" b="1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591883" name="AutoShape 11"/>
          <p:cNvSpPr>
            <a:spLocks noChangeArrowheads="1"/>
          </p:cNvSpPr>
          <p:nvPr/>
        </p:nvSpPr>
        <p:spPr bwMode="auto">
          <a:xfrm>
            <a:off x="6959600" y="1773238"/>
            <a:ext cx="217488" cy="144462"/>
          </a:xfrm>
          <a:prstGeom prst="star5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1600" b="1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591884" name="AutoShape 12"/>
          <p:cNvSpPr>
            <a:spLocks noChangeArrowheads="1"/>
          </p:cNvSpPr>
          <p:nvPr/>
        </p:nvSpPr>
        <p:spPr bwMode="auto">
          <a:xfrm>
            <a:off x="7391400" y="2276476"/>
            <a:ext cx="217488" cy="144463"/>
          </a:xfrm>
          <a:prstGeom prst="star5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1600" b="1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591886" name="AutoShape 14"/>
          <p:cNvSpPr>
            <a:spLocks noChangeArrowheads="1"/>
          </p:cNvSpPr>
          <p:nvPr/>
        </p:nvSpPr>
        <p:spPr bwMode="auto">
          <a:xfrm>
            <a:off x="5951539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1600" b="1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591887" name="AutoShape 15"/>
          <p:cNvSpPr>
            <a:spLocks noChangeArrowheads="1"/>
          </p:cNvSpPr>
          <p:nvPr/>
        </p:nvSpPr>
        <p:spPr bwMode="auto">
          <a:xfrm>
            <a:off x="5735639" y="2060576"/>
            <a:ext cx="217487" cy="144463"/>
          </a:xfrm>
          <a:prstGeom prst="star5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1600" b="1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53" name="Elipse 52"/>
          <p:cNvSpPr>
            <a:spLocks noChangeAspect="1"/>
          </p:cNvSpPr>
          <p:nvPr/>
        </p:nvSpPr>
        <p:spPr bwMode="auto">
          <a:xfrm>
            <a:off x="4511824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algn="ctr" defTabSz="914053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 dirty="0">
              <a:solidFill>
                <a:srgbClr val="FF0066"/>
              </a:solidFill>
              <a:latin typeface="Helvetica 55 Roman" pitchFamily="34" charset="0"/>
            </a:endParaRPr>
          </a:p>
        </p:txBody>
      </p:sp>
      <p:grpSp>
        <p:nvGrpSpPr>
          <p:cNvPr id="4" name="Grupo 59"/>
          <p:cNvGrpSpPr/>
          <p:nvPr/>
        </p:nvGrpSpPr>
        <p:grpSpPr>
          <a:xfrm>
            <a:off x="1586879" y="2509839"/>
            <a:ext cx="1800000" cy="2322681"/>
            <a:chOff x="62879" y="2357438"/>
            <a:chExt cx="1800000" cy="2322681"/>
          </a:xfrm>
        </p:grpSpPr>
        <p:sp>
          <p:nvSpPr>
            <p:cNvPr id="11293" name="Seta para cima 31"/>
            <p:cNvSpPr>
              <a:spLocks noChangeArrowheads="1"/>
            </p:cNvSpPr>
            <p:nvPr/>
          </p:nvSpPr>
          <p:spPr bwMode="auto">
            <a:xfrm>
              <a:off x="642938" y="2357438"/>
              <a:ext cx="571500" cy="571500"/>
            </a:xfrm>
            <a:prstGeom prst="upArrow">
              <a:avLst>
                <a:gd name="adj1" fmla="val 50000"/>
                <a:gd name="adj2" fmla="val 50000"/>
              </a:avLst>
            </a:prstGeom>
            <a:noFill/>
            <a:ln w="44450" algn="ctr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>
                <a:solidFill>
                  <a:srgbClr val="FF0066"/>
                </a:solidFill>
                <a:latin typeface="Century Gothic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3068960"/>
              <a:ext cx="1440000" cy="143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Oval 3"/>
            <p:cNvSpPr>
              <a:spLocks noChangeArrowheads="1"/>
            </p:cNvSpPr>
            <p:nvPr/>
          </p:nvSpPr>
          <p:spPr bwMode="auto">
            <a:xfrm>
              <a:off x="62879" y="2880119"/>
              <a:ext cx="1800000" cy="1800000"/>
            </a:xfrm>
            <a:prstGeom prst="ellipse">
              <a:avLst/>
            </a:prstGeom>
            <a:gradFill flip="none" rotWithShape="1">
              <a:gsLst>
                <a:gs pos="50000">
                  <a:srgbClr val="FDDF03">
                    <a:alpha val="83000"/>
                  </a:srgbClr>
                </a:gs>
                <a:gs pos="24000">
                  <a:schemeClr val="bg1">
                    <a:alpha val="0"/>
                  </a:schemeClr>
                </a:gs>
                <a:gs pos="100000">
                  <a:srgbClr val="4D0808">
                    <a:alpha val="1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600" b="1">
                <a:solidFill>
                  <a:srgbClr val="FF0066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5" name="Grupo 67"/>
          <p:cNvGrpSpPr/>
          <p:nvPr/>
        </p:nvGrpSpPr>
        <p:grpSpPr>
          <a:xfrm>
            <a:off x="8904312" y="3048345"/>
            <a:ext cx="1800000" cy="2396879"/>
            <a:chOff x="7380312" y="3048344"/>
            <a:chExt cx="1800000" cy="2396879"/>
          </a:xfrm>
        </p:grpSpPr>
        <p:sp>
          <p:nvSpPr>
            <p:cNvPr id="11294" name="Seta para cima 32"/>
            <p:cNvSpPr>
              <a:spLocks noChangeArrowheads="1"/>
            </p:cNvSpPr>
            <p:nvPr/>
          </p:nvSpPr>
          <p:spPr bwMode="auto">
            <a:xfrm rot="10800000">
              <a:off x="8001000" y="4873723"/>
              <a:ext cx="571500" cy="571500"/>
            </a:xfrm>
            <a:prstGeom prst="upArrow">
              <a:avLst>
                <a:gd name="adj1" fmla="val 50000"/>
                <a:gd name="adj2" fmla="val 50000"/>
              </a:avLst>
            </a:prstGeom>
            <a:noFill/>
            <a:ln w="44450" algn="ctr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>
                <a:solidFill>
                  <a:srgbClr val="FF0066"/>
                </a:solidFill>
                <a:latin typeface="Century Gothic" pitchFamily="34" charset="0"/>
              </a:endParaRPr>
            </a:p>
          </p:txBody>
        </p:sp>
        <p:grpSp>
          <p:nvGrpSpPr>
            <p:cNvPr id="6" name="Grupo 61"/>
            <p:cNvGrpSpPr/>
            <p:nvPr/>
          </p:nvGrpSpPr>
          <p:grpSpPr>
            <a:xfrm>
              <a:off x="7380312" y="3048344"/>
              <a:ext cx="1800000" cy="1800000"/>
              <a:chOff x="62879" y="2880119"/>
              <a:chExt cx="1800000" cy="1800000"/>
            </a:xfrm>
          </p:grpSpPr>
          <p:pic>
            <p:nvPicPr>
              <p:cNvPr id="65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51520" y="3068960"/>
                <a:ext cx="1440000" cy="1431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7" name="Oval 3"/>
              <p:cNvSpPr>
                <a:spLocks noChangeArrowheads="1"/>
              </p:cNvSpPr>
              <p:nvPr/>
            </p:nvSpPr>
            <p:spPr bwMode="auto">
              <a:xfrm>
                <a:off x="62879" y="2880119"/>
                <a:ext cx="1800000" cy="1800000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FDDF03">
                      <a:alpha val="83000"/>
                    </a:srgbClr>
                  </a:gs>
                  <a:gs pos="24000">
                    <a:schemeClr val="bg1">
                      <a:alpha val="0"/>
                    </a:schemeClr>
                  </a:gs>
                  <a:gs pos="100000">
                    <a:srgbClr val="4D0808">
                      <a:alpha val="1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 sz="1600" b="1">
                  <a:solidFill>
                    <a:srgbClr val="FF0066"/>
                  </a:solidFill>
                  <a:latin typeface="Century Gothic" pitchFamily="34" charset="0"/>
                </a:endParaRPr>
              </a:p>
            </p:txBody>
          </p:sp>
        </p:grpSp>
      </p:grpSp>
      <p:sp>
        <p:nvSpPr>
          <p:cNvPr id="70" name="Text Box 21"/>
          <p:cNvSpPr txBox="1">
            <a:spLocks noChangeArrowheads="1"/>
          </p:cNvSpPr>
          <p:nvPr/>
        </p:nvSpPr>
        <p:spPr bwMode="auto">
          <a:xfrm>
            <a:off x="3230194" y="3573934"/>
            <a:ext cx="3603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BR" sz="4000" b="1" dirty="0">
                <a:solidFill>
                  <a:srgbClr val="FF3300"/>
                </a:solidFill>
                <a:latin typeface="Century Gothic" pitchFamily="34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686771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18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918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918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91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918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918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918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918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918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91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91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59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00278 -0.192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-0.004 0.19584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9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1000"/>
                                        <p:tgtEl>
                                          <p:spTgt spid="59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1000"/>
                                        <p:tgtEl>
                                          <p:spTgt spid="59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9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1000"/>
                                        <p:tgtEl>
                                          <p:spTgt spid="59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76" grpId="0" animBg="1"/>
      <p:bldP spid="591888" grpId="0" animBg="1"/>
      <p:bldP spid="591889" grpId="0" animBg="1"/>
      <p:bldP spid="591890" grpId="0" animBg="1"/>
      <p:bldP spid="591891" grpId="0" animBg="1"/>
      <p:bldP spid="591892" grpId="0"/>
      <p:bldP spid="591894" grpId="0"/>
      <p:bldP spid="591895" grpId="0"/>
      <p:bldP spid="11295" grpId="0"/>
      <p:bldP spid="11296" grpId="0"/>
      <p:bldP spid="35" grpId="0" animBg="1"/>
      <p:bldP spid="36" grpId="0"/>
      <p:bldP spid="47" grpId="0" animBg="1"/>
      <p:bldP spid="49" grpId="0" animBg="1"/>
      <p:bldP spid="50" grpId="0" animBg="1"/>
      <p:bldP spid="51" grpId="0" animBg="1"/>
      <p:bldP spid="52" grpId="0"/>
      <p:bldP spid="591880" grpId="0" animBg="1"/>
      <p:bldP spid="591881" grpId="0" animBg="1"/>
      <p:bldP spid="591882" grpId="0" animBg="1"/>
      <p:bldP spid="591883" grpId="0" animBg="1"/>
      <p:bldP spid="591884" grpId="0" animBg="1"/>
      <p:bldP spid="591886" grpId="0" animBg="1"/>
      <p:bldP spid="591887" grpId="0" animBg="1"/>
      <p:bldP spid="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B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2207568" y="249289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Cruzeiro do Sul</a:t>
            </a:r>
          </a:p>
        </p:txBody>
      </p:sp>
    </p:spTree>
    <p:extLst>
      <p:ext uri="{BB962C8B-B14F-4D97-AF65-F5344CB8AC3E}">
        <p14:creationId xmlns:p14="http://schemas.microsoft.com/office/powerpoint/2010/main" val="13376691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B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6938" y="1428751"/>
            <a:ext cx="7810500" cy="4886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2" name="Grupo 15"/>
          <p:cNvGrpSpPr>
            <a:grpSpLocks/>
          </p:cNvGrpSpPr>
          <p:nvPr/>
        </p:nvGrpSpPr>
        <p:grpSpPr bwMode="auto">
          <a:xfrm>
            <a:off x="6953251" y="2786064"/>
            <a:ext cx="1000125" cy="1500187"/>
            <a:chOff x="5429256" y="2786058"/>
            <a:chExt cx="1000132" cy="1500198"/>
          </a:xfrm>
        </p:grpSpPr>
        <p:cxnSp>
          <p:nvCxnSpPr>
            <p:cNvPr id="6" name="Conector reto 5"/>
            <p:cNvCxnSpPr/>
            <p:nvPr/>
          </p:nvCxnSpPr>
          <p:spPr bwMode="auto">
            <a:xfrm flipV="1">
              <a:off x="5429256" y="3214686"/>
              <a:ext cx="1000132" cy="7143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" name="Conector reto 6"/>
            <p:cNvCxnSpPr/>
            <p:nvPr/>
          </p:nvCxnSpPr>
          <p:spPr bwMode="auto">
            <a:xfrm rot="5400000">
              <a:off x="5214942" y="3500438"/>
              <a:ext cx="1500198" cy="7143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cxnSp>
        <p:nvCxnSpPr>
          <p:cNvPr id="18" name="Conector reto 17"/>
          <p:cNvCxnSpPr/>
          <p:nvPr/>
        </p:nvCxnSpPr>
        <p:spPr bwMode="auto">
          <a:xfrm flipV="1">
            <a:off x="3024188" y="3268195"/>
            <a:ext cx="2214562" cy="9286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sp>
        <p:nvSpPr>
          <p:cNvPr id="24" name="Arco 23"/>
          <p:cNvSpPr/>
          <p:nvPr/>
        </p:nvSpPr>
        <p:spPr bwMode="auto">
          <a:xfrm rot="5400000">
            <a:off x="5587380" y="2008808"/>
            <a:ext cx="3874740" cy="3286125"/>
          </a:xfrm>
          <a:prstGeom prst="arc">
            <a:avLst>
              <a:gd name="adj1" fmla="val 126910"/>
              <a:gd name="adj2" fmla="val 10765698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lg" len="lg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1600" b="1">
              <a:solidFill>
                <a:srgbClr val="FF0066"/>
              </a:solidFill>
              <a:latin typeface="Century Gothic" pitchFamily="34" charset="0"/>
            </a:endParaRPr>
          </a:p>
        </p:txBody>
      </p:sp>
      <p:grpSp>
        <p:nvGrpSpPr>
          <p:cNvPr id="3" name="Grupo 50"/>
          <p:cNvGrpSpPr>
            <a:grpSpLocks/>
          </p:cNvGrpSpPr>
          <p:nvPr/>
        </p:nvGrpSpPr>
        <p:grpSpPr bwMode="auto">
          <a:xfrm>
            <a:off x="6738938" y="4180448"/>
            <a:ext cx="1643062" cy="677304"/>
            <a:chOff x="5214942" y="4180451"/>
            <a:chExt cx="1643074" cy="677309"/>
          </a:xfrm>
        </p:grpSpPr>
        <p:sp>
          <p:nvSpPr>
            <p:cNvPr id="20508" name="Elipse 24"/>
            <p:cNvSpPr>
              <a:spLocks noChangeArrowheads="1"/>
            </p:cNvSpPr>
            <p:nvPr/>
          </p:nvSpPr>
          <p:spPr bwMode="auto">
            <a:xfrm>
              <a:off x="5735178" y="4180451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>
                <a:solidFill>
                  <a:srgbClr val="FF0066"/>
                </a:solidFill>
                <a:latin typeface="Century Gothic" pitchFamily="34" charset="0"/>
              </a:endParaRPr>
            </a:p>
          </p:txBody>
        </p:sp>
        <p:sp>
          <p:nvSpPr>
            <p:cNvPr id="20509" name="CaixaDeTexto 30"/>
            <p:cNvSpPr txBox="1">
              <a:spLocks noChangeArrowheads="1"/>
            </p:cNvSpPr>
            <p:nvPr/>
          </p:nvSpPr>
          <p:spPr bwMode="auto">
            <a:xfrm>
              <a:off x="5214942" y="451920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600" b="1">
                  <a:solidFill>
                    <a:srgbClr val="FFFFFF"/>
                  </a:solidFill>
                  <a:latin typeface="Century Gothic" pitchFamily="34" charset="0"/>
                </a:rPr>
                <a:t>Magalhães</a:t>
              </a:r>
            </a:p>
          </p:txBody>
        </p:sp>
      </p:grpSp>
      <p:grpSp>
        <p:nvGrpSpPr>
          <p:cNvPr id="4" name="Grupo 48"/>
          <p:cNvGrpSpPr>
            <a:grpSpLocks/>
          </p:cNvGrpSpPr>
          <p:nvPr/>
        </p:nvGrpSpPr>
        <p:grpSpPr bwMode="auto">
          <a:xfrm>
            <a:off x="7810501" y="3020547"/>
            <a:ext cx="1643063" cy="389409"/>
            <a:chOff x="6286512" y="3020559"/>
            <a:chExt cx="1643074" cy="389805"/>
          </a:xfrm>
        </p:grpSpPr>
        <p:sp>
          <p:nvSpPr>
            <p:cNvPr id="20506" name="CaixaDeTexto 27"/>
            <p:cNvSpPr txBox="1">
              <a:spLocks noChangeArrowheads="1"/>
            </p:cNvSpPr>
            <p:nvPr/>
          </p:nvSpPr>
          <p:spPr bwMode="auto">
            <a:xfrm>
              <a:off x="6286512" y="3071810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600" b="1">
                  <a:solidFill>
                    <a:srgbClr val="FFFFFF"/>
                  </a:solidFill>
                  <a:latin typeface="Century Gothic" pitchFamily="34" charset="0"/>
                </a:rPr>
                <a:t>Pálida</a:t>
              </a:r>
            </a:p>
          </p:txBody>
        </p:sp>
        <p:sp>
          <p:nvSpPr>
            <p:cNvPr id="20507" name="Elipse 37"/>
            <p:cNvSpPr>
              <a:spLocks noChangeArrowheads="1"/>
            </p:cNvSpPr>
            <p:nvPr/>
          </p:nvSpPr>
          <p:spPr bwMode="auto">
            <a:xfrm>
              <a:off x="6345250" y="3020559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>
                <a:solidFill>
                  <a:srgbClr val="FF0066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5" name="Grupo 46"/>
          <p:cNvGrpSpPr>
            <a:grpSpLocks/>
          </p:cNvGrpSpPr>
          <p:nvPr/>
        </p:nvGrpSpPr>
        <p:grpSpPr bwMode="auto">
          <a:xfrm>
            <a:off x="5953126" y="3130550"/>
            <a:ext cx="1643063" cy="655638"/>
            <a:chOff x="4429124" y="3130548"/>
            <a:chExt cx="1643074" cy="655642"/>
          </a:xfrm>
        </p:grpSpPr>
        <p:sp>
          <p:nvSpPr>
            <p:cNvPr id="20504" name="CaixaDeTexto 29"/>
            <p:cNvSpPr txBox="1">
              <a:spLocks noChangeArrowheads="1"/>
            </p:cNvSpPr>
            <p:nvPr/>
          </p:nvSpPr>
          <p:spPr bwMode="auto">
            <a:xfrm>
              <a:off x="4429124" y="344763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600" b="1">
                  <a:solidFill>
                    <a:srgbClr val="FFFFFF"/>
                  </a:solidFill>
                  <a:latin typeface="Century Gothic" pitchFamily="34" charset="0"/>
                </a:rPr>
                <a:t>Mimosa</a:t>
              </a:r>
            </a:p>
          </p:txBody>
        </p:sp>
        <p:sp>
          <p:nvSpPr>
            <p:cNvPr id="20505" name="Elipse 38"/>
            <p:cNvSpPr>
              <a:spLocks noChangeArrowheads="1"/>
            </p:cNvSpPr>
            <p:nvPr/>
          </p:nvSpPr>
          <p:spPr bwMode="auto">
            <a:xfrm>
              <a:off x="5130804" y="31305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>
                <a:solidFill>
                  <a:srgbClr val="FF0066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8" name="Grupo 47"/>
          <p:cNvGrpSpPr>
            <a:grpSpLocks/>
          </p:cNvGrpSpPr>
          <p:nvPr/>
        </p:nvGrpSpPr>
        <p:grpSpPr bwMode="auto">
          <a:xfrm>
            <a:off x="6738938" y="2214564"/>
            <a:ext cx="1643062" cy="599607"/>
            <a:chOff x="5214942" y="2214554"/>
            <a:chExt cx="1643074" cy="599612"/>
          </a:xfrm>
        </p:grpSpPr>
        <p:sp>
          <p:nvSpPr>
            <p:cNvPr id="20502" name="CaixaDeTexto 28"/>
            <p:cNvSpPr txBox="1">
              <a:spLocks noChangeArrowheads="1"/>
            </p:cNvSpPr>
            <p:nvPr/>
          </p:nvSpPr>
          <p:spPr bwMode="auto">
            <a:xfrm>
              <a:off x="5214942" y="2214554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600" b="1" dirty="0" err="1">
                  <a:solidFill>
                    <a:srgbClr val="FFFFFF"/>
                  </a:solidFill>
                  <a:latin typeface="Century Gothic" pitchFamily="34" charset="0"/>
                </a:rPr>
                <a:t>Rubídea</a:t>
              </a:r>
              <a:endParaRPr lang="pt-BR" sz="1600" b="1" dirty="0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20503" name="Elipse 39"/>
            <p:cNvSpPr>
              <a:spLocks noChangeArrowheads="1"/>
            </p:cNvSpPr>
            <p:nvPr/>
          </p:nvSpPr>
          <p:spPr bwMode="auto">
            <a:xfrm>
              <a:off x="5823518" y="2456976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>
                <a:solidFill>
                  <a:srgbClr val="FF0066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9" name="Grupo 44"/>
          <p:cNvGrpSpPr>
            <a:grpSpLocks/>
          </p:cNvGrpSpPr>
          <p:nvPr/>
        </p:nvGrpSpPr>
        <p:grpSpPr bwMode="auto">
          <a:xfrm>
            <a:off x="2381251" y="4033835"/>
            <a:ext cx="1643063" cy="908429"/>
            <a:chOff x="857224" y="4033821"/>
            <a:chExt cx="1643074" cy="909041"/>
          </a:xfrm>
        </p:grpSpPr>
        <p:sp>
          <p:nvSpPr>
            <p:cNvPr id="20500" name="CaixaDeTexto 25"/>
            <p:cNvSpPr txBox="1">
              <a:spLocks noChangeArrowheads="1"/>
            </p:cNvSpPr>
            <p:nvPr/>
          </p:nvSpPr>
          <p:spPr bwMode="auto">
            <a:xfrm>
              <a:off x="857224" y="4357694"/>
              <a:ext cx="1643074" cy="585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600" b="1">
                  <a:solidFill>
                    <a:srgbClr val="FFFFFF"/>
                  </a:solidFill>
                  <a:latin typeface="Century Gothic" pitchFamily="34" charset="0"/>
                </a:rPr>
                <a:t>Alpha Centauri</a:t>
              </a:r>
            </a:p>
          </p:txBody>
        </p:sp>
        <p:sp>
          <p:nvSpPr>
            <p:cNvPr id="20501" name="Elipse 40"/>
            <p:cNvSpPr>
              <a:spLocks noChangeArrowheads="1"/>
            </p:cNvSpPr>
            <p:nvPr/>
          </p:nvSpPr>
          <p:spPr bwMode="auto">
            <a:xfrm>
              <a:off x="1285852" y="4033821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>
                <a:solidFill>
                  <a:srgbClr val="FF0066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10" name="Grupo 45"/>
          <p:cNvGrpSpPr>
            <a:grpSpLocks/>
          </p:cNvGrpSpPr>
          <p:nvPr/>
        </p:nvGrpSpPr>
        <p:grpSpPr bwMode="auto">
          <a:xfrm>
            <a:off x="3810001" y="3559174"/>
            <a:ext cx="1643063" cy="708025"/>
            <a:chOff x="2285984" y="3559168"/>
            <a:chExt cx="1643074" cy="708452"/>
          </a:xfrm>
        </p:grpSpPr>
        <p:sp>
          <p:nvSpPr>
            <p:cNvPr id="20498" name="Elipse 36"/>
            <p:cNvSpPr>
              <a:spLocks noChangeArrowheads="1"/>
            </p:cNvSpPr>
            <p:nvPr/>
          </p:nvSpPr>
          <p:spPr bwMode="auto">
            <a:xfrm>
              <a:off x="2454260" y="355916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>
                <a:solidFill>
                  <a:srgbClr val="FF0066"/>
                </a:solidFill>
                <a:latin typeface="Century Gothic" pitchFamily="34" charset="0"/>
              </a:endParaRPr>
            </a:p>
          </p:txBody>
        </p:sp>
        <p:sp>
          <p:nvSpPr>
            <p:cNvPr id="20499" name="CaixaDeTexto 41"/>
            <p:cNvSpPr txBox="1">
              <a:spLocks noChangeArrowheads="1"/>
            </p:cNvSpPr>
            <p:nvPr/>
          </p:nvSpPr>
          <p:spPr bwMode="auto">
            <a:xfrm>
              <a:off x="2285984" y="392906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600" b="1">
                  <a:solidFill>
                    <a:srgbClr val="FFFFFF"/>
                  </a:solidFill>
                  <a:latin typeface="Century Gothic" pitchFamily="34" charset="0"/>
                </a:rPr>
                <a:t>Beta Centauri</a:t>
              </a:r>
            </a:p>
          </p:txBody>
        </p:sp>
      </p:grpSp>
      <p:grpSp>
        <p:nvGrpSpPr>
          <p:cNvPr id="11" name="Grupo 49"/>
          <p:cNvGrpSpPr>
            <a:grpSpLocks/>
          </p:cNvGrpSpPr>
          <p:nvPr/>
        </p:nvGrpSpPr>
        <p:grpSpPr bwMode="auto">
          <a:xfrm>
            <a:off x="7596188" y="3553945"/>
            <a:ext cx="1643062" cy="356068"/>
            <a:chOff x="6072198" y="3553924"/>
            <a:chExt cx="1643074" cy="356506"/>
          </a:xfrm>
        </p:grpSpPr>
        <p:sp>
          <p:nvSpPr>
            <p:cNvPr id="20496" name="CaixaDeTexto 26"/>
            <p:cNvSpPr txBox="1">
              <a:spLocks noChangeArrowheads="1"/>
            </p:cNvSpPr>
            <p:nvPr/>
          </p:nvSpPr>
          <p:spPr bwMode="auto">
            <a:xfrm>
              <a:off x="6072198" y="357187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600" b="1" dirty="0">
                  <a:solidFill>
                    <a:srgbClr val="FFFFFF"/>
                  </a:solidFill>
                  <a:latin typeface="Century Gothic" pitchFamily="34" charset="0"/>
                </a:rPr>
                <a:t>  Intrometida</a:t>
              </a:r>
            </a:p>
          </p:txBody>
        </p:sp>
        <p:sp>
          <p:nvSpPr>
            <p:cNvPr id="20497" name="Elipse 43"/>
            <p:cNvSpPr>
              <a:spLocks noChangeArrowheads="1"/>
            </p:cNvSpPr>
            <p:nvPr/>
          </p:nvSpPr>
          <p:spPr bwMode="auto">
            <a:xfrm>
              <a:off x="6152601" y="3553924"/>
              <a:ext cx="142876" cy="15240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>
                <a:solidFill>
                  <a:srgbClr val="FF0066"/>
                </a:solidFill>
                <a:latin typeface="Century Gothic" pitchFamily="34" charset="0"/>
              </a:endParaRPr>
            </a:p>
          </p:txBody>
        </p:sp>
      </p:grpSp>
      <p:sp>
        <p:nvSpPr>
          <p:cNvPr id="54" name="CaixaDeTexto 53"/>
          <p:cNvSpPr txBox="1"/>
          <p:nvPr/>
        </p:nvSpPr>
        <p:spPr>
          <a:xfrm>
            <a:off x="6596064" y="5572125"/>
            <a:ext cx="2428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" b="1" dirty="0">
                <a:solidFill>
                  <a:srgbClr val="00B0F0"/>
                </a:solidFill>
                <a:latin typeface="Century Gothic" pitchFamily="34" charset="0"/>
              </a:rPr>
              <a:t>Sentido de diminuição do brilho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1524000" y="6581776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200" b="1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b="1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b="1" dirty="0">
                <a:solidFill>
                  <a:srgbClr val="00B0F0"/>
                </a:solidFill>
                <a:latin typeface="Century Gothic" pitchFamily="34" charset="0"/>
              </a:rPr>
              <a:t>, disponível em www.stellarium .</a:t>
            </a:r>
            <a:r>
              <a:rPr lang="pt-BR" sz="1200" b="1" dirty="0" err="1">
                <a:solidFill>
                  <a:srgbClr val="00B0F0"/>
                </a:solidFill>
                <a:latin typeface="Century Gothic" pitchFamily="34" charset="0"/>
              </a:rPr>
              <a:t>org</a:t>
            </a:r>
            <a:endParaRPr lang="pt-BR" sz="1200" b="1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1524000" y="125760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constelação do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Cruzeiro do Sul</a:t>
            </a:r>
          </a:p>
        </p:txBody>
      </p:sp>
      <p:sp>
        <p:nvSpPr>
          <p:cNvPr id="32" name="Arco 31"/>
          <p:cNvSpPr/>
          <p:nvPr/>
        </p:nvSpPr>
        <p:spPr bwMode="auto">
          <a:xfrm rot="5400000">
            <a:off x="5522219" y="2000246"/>
            <a:ext cx="3857625" cy="3286125"/>
          </a:xfrm>
          <a:prstGeom prst="arc">
            <a:avLst>
              <a:gd name="adj1" fmla="val 10857613"/>
              <a:gd name="adj2" fmla="val 16408775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arrow" w="lg" len="lg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1600" b="1">
              <a:solidFill>
                <a:srgbClr val="FF0066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7876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4" grpId="0"/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B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2207568" y="249289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Como achar o Ponto Cardeal Sul usando o Cruzeiro do Sul</a:t>
            </a:r>
          </a:p>
        </p:txBody>
      </p:sp>
    </p:spTree>
    <p:extLst>
      <p:ext uri="{BB962C8B-B14F-4D97-AF65-F5344CB8AC3E}">
        <p14:creationId xmlns:p14="http://schemas.microsoft.com/office/powerpoint/2010/main" val="5237820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B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8438" y="1196753"/>
            <a:ext cx="6667500" cy="5400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cxnSp>
        <p:nvCxnSpPr>
          <p:cNvPr id="6" name="Conector reto 5"/>
          <p:cNvCxnSpPr/>
          <p:nvPr/>
        </p:nvCxnSpPr>
        <p:spPr bwMode="auto">
          <a:xfrm flipH="1">
            <a:off x="6047152" y="2132856"/>
            <a:ext cx="2569128" cy="128747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cxnSp>
        <p:nvCxnSpPr>
          <p:cNvPr id="14" name="Conector reto 13"/>
          <p:cNvCxnSpPr/>
          <p:nvPr/>
        </p:nvCxnSpPr>
        <p:spPr bwMode="auto">
          <a:xfrm rot="5400000" flipH="1" flipV="1">
            <a:off x="4756334" y="4714876"/>
            <a:ext cx="2571750" cy="31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arrow" w="sm" len="sm"/>
            <a:tailEnd type="none" w="sm" len="sm"/>
          </a:ln>
          <a:effectLst/>
        </p:spPr>
      </p:cxnSp>
      <p:sp>
        <p:nvSpPr>
          <p:cNvPr id="24" name="Chave esquerda 23"/>
          <p:cNvSpPr>
            <a:spLocks/>
          </p:cNvSpPr>
          <p:nvPr/>
        </p:nvSpPr>
        <p:spPr bwMode="auto">
          <a:xfrm rot="3546723">
            <a:off x="8490744" y="1342232"/>
            <a:ext cx="495300" cy="703262"/>
          </a:xfrm>
          <a:prstGeom prst="leftBrace">
            <a:avLst>
              <a:gd name="adj1" fmla="val 34517"/>
              <a:gd name="adj2" fmla="val 48620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25" name="Chave esquerda 24"/>
          <p:cNvSpPr>
            <a:spLocks/>
          </p:cNvSpPr>
          <p:nvPr/>
        </p:nvSpPr>
        <p:spPr bwMode="auto">
          <a:xfrm rot="-6924691">
            <a:off x="7233557" y="1678914"/>
            <a:ext cx="466725" cy="2865868"/>
          </a:xfrm>
          <a:prstGeom prst="leftBrace">
            <a:avLst>
              <a:gd name="adj1" fmla="val 34531"/>
              <a:gd name="adj2" fmla="val 48620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27" name="Elipse 26"/>
          <p:cNvSpPr>
            <a:spLocks noChangeArrowheads="1"/>
          </p:cNvSpPr>
          <p:nvPr/>
        </p:nvSpPr>
        <p:spPr bwMode="auto">
          <a:xfrm>
            <a:off x="5899333" y="3286125"/>
            <a:ext cx="285750" cy="28575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28" name="CaixaDeTexto 27"/>
          <p:cNvSpPr txBox="1">
            <a:spLocks noChangeArrowheads="1"/>
          </p:cNvSpPr>
          <p:nvPr/>
        </p:nvSpPr>
        <p:spPr bwMode="auto">
          <a:xfrm>
            <a:off x="4810125" y="2786064"/>
            <a:ext cx="2000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>
                <a:solidFill>
                  <a:srgbClr val="FFFFFF"/>
                </a:solidFill>
                <a:latin typeface="Century Gothic" pitchFamily="34" charset="0"/>
              </a:rPr>
              <a:t>Polo celeste Sul</a:t>
            </a:r>
          </a:p>
        </p:txBody>
      </p:sp>
      <p:sp>
        <p:nvSpPr>
          <p:cNvPr id="29" name="CaixaDeTexto 28"/>
          <p:cNvSpPr txBox="1">
            <a:spLocks noChangeArrowheads="1"/>
          </p:cNvSpPr>
          <p:nvPr/>
        </p:nvSpPr>
        <p:spPr bwMode="auto">
          <a:xfrm>
            <a:off x="6953251" y="3429001"/>
            <a:ext cx="16430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>
                <a:solidFill>
                  <a:srgbClr val="FFFFFF"/>
                </a:solidFill>
                <a:latin typeface="Century Gothic" pitchFamily="34" charset="0"/>
              </a:rPr>
              <a:t>4 vezes e meia</a:t>
            </a:r>
          </a:p>
        </p:txBody>
      </p:sp>
      <p:sp>
        <p:nvSpPr>
          <p:cNvPr id="30" name="Elipse 29"/>
          <p:cNvSpPr>
            <a:spLocks noChangeArrowheads="1"/>
          </p:cNvSpPr>
          <p:nvPr/>
        </p:nvSpPr>
        <p:spPr bwMode="auto">
          <a:xfrm>
            <a:off x="5810251" y="6072189"/>
            <a:ext cx="428625" cy="428625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31" name="CaixaDeTexto 30"/>
          <p:cNvSpPr txBox="1">
            <a:spLocks noChangeArrowheads="1"/>
          </p:cNvSpPr>
          <p:nvPr/>
        </p:nvSpPr>
        <p:spPr bwMode="auto">
          <a:xfrm>
            <a:off x="6310313" y="6143625"/>
            <a:ext cx="2000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>
                <a:solidFill>
                  <a:srgbClr val="FFFFFF"/>
                </a:solidFill>
                <a:latin typeface="Century Gothic" pitchFamily="34" charset="0"/>
              </a:rPr>
              <a:t>Ponto Cardeal Sul</a:t>
            </a:r>
          </a:p>
        </p:txBody>
      </p:sp>
      <p:cxnSp>
        <p:nvCxnSpPr>
          <p:cNvPr id="32" name="Conector reto 31"/>
          <p:cNvCxnSpPr/>
          <p:nvPr/>
        </p:nvCxnSpPr>
        <p:spPr bwMode="auto">
          <a:xfrm rot="10800000" flipV="1">
            <a:off x="8739189" y="1857376"/>
            <a:ext cx="357187" cy="21431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4" name="Conector reto 33"/>
          <p:cNvCxnSpPr/>
          <p:nvPr/>
        </p:nvCxnSpPr>
        <p:spPr bwMode="auto">
          <a:xfrm rot="16200000" flipH="1">
            <a:off x="8882063" y="1785938"/>
            <a:ext cx="214312" cy="21431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5" name="CaixaDeTexto 54"/>
          <p:cNvSpPr txBox="1"/>
          <p:nvPr/>
        </p:nvSpPr>
        <p:spPr>
          <a:xfrm>
            <a:off x="1524000" y="6581776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200" b="1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b="1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b="1" dirty="0">
                <a:solidFill>
                  <a:srgbClr val="00B0F0"/>
                </a:solidFill>
                <a:latin typeface="Century Gothic" pitchFamily="34" charset="0"/>
              </a:rPr>
              <a:t>, disponível em www.stellarium .</a:t>
            </a:r>
            <a:r>
              <a:rPr lang="pt-BR" sz="1200" b="1" dirty="0" err="1">
                <a:solidFill>
                  <a:srgbClr val="00B0F0"/>
                </a:solidFill>
                <a:latin typeface="Century Gothic" pitchFamily="34" charset="0"/>
              </a:rPr>
              <a:t>org</a:t>
            </a:r>
            <a:endParaRPr lang="pt-BR" sz="1200" b="1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2238375" y="125760"/>
            <a:ext cx="7772400" cy="1143000"/>
          </a:xfrm>
        </p:spPr>
        <p:txBody>
          <a:bodyPr/>
          <a:lstStyle/>
          <a:p>
            <a:r>
              <a:rPr lang="pt-BR" sz="3600" dirty="0">
                <a:solidFill>
                  <a:schemeClr val="bg1"/>
                </a:solidFill>
                <a:latin typeface="Century Gothic" pitchFamily="34" charset="0"/>
              </a:rPr>
              <a:t>Cruzeiro do Sul e o Ponto Cardeal Sul</a:t>
            </a:r>
          </a:p>
        </p:txBody>
      </p:sp>
    </p:spTree>
    <p:extLst>
      <p:ext uri="{BB962C8B-B14F-4D97-AF65-F5344CB8AC3E}">
        <p14:creationId xmlns:p14="http://schemas.microsoft.com/office/powerpoint/2010/main" val="7184999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28" grpId="0"/>
      <p:bldP spid="29" grpId="0"/>
      <p:bldP spid="30" grpId="0" animBg="1"/>
      <p:bldP spid="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B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2207568" y="249289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As Três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Marias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2256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B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lum bright="15000" contrast="19000"/>
          </a:blip>
          <a:srcRect/>
          <a:stretch>
            <a:fillRect/>
          </a:stretch>
        </p:blipFill>
        <p:spPr bwMode="auto">
          <a:xfrm>
            <a:off x="1595439" y="1000126"/>
            <a:ext cx="8924925" cy="5534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7651" name="Título 1"/>
          <p:cNvSpPr>
            <a:spLocks noGrp="1"/>
          </p:cNvSpPr>
          <p:nvPr>
            <p:ph type="title"/>
          </p:nvPr>
        </p:nvSpPr>
        <p:spPr>
          <a:xfrm>
            <a:off x="2238375" y="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constelação 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Órion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 bwMode="auto">
          <a:xfrm rot="10800000">
            <a:off x="4524376" y="3071813"/>
            <a:ext cx="1643063" cy="8572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grpSp>
        <p:nvGrpSpPr>
          <p:cNvPr id="2" name="Grupo 50"/>
          <p:cNvGrpSpPr>
            <a:grpSpLocks/>
          </p:cNvGrpSpPr>
          <p:nvPr/>
        </p:nvGrpSpPr>
        <p:grpSpPr bwMode="auto">
          <a:xfrm>
            <a:off x="5095876" y="4852404"/>
            <a:ext cx="1643063" cy="648285"/>
            <a:chOff x="5214942" y="4209471"/>
            <a:chExt cx="1643074" cy="648289"/>
          </a:xfrm>
        </p:grpSpPr>
        <p:sp>
          <p:nvSpPr>
            <p:cNvPr id="27671" name="Elipse 24"/>
            <p:cNvSpPr>
              <a:spLocks noChangeArrowheads="1"/>
            </p:cNvSpPr>
            <p:nvPr/>
          </p:nvSpPr>
          <p:spPr bwMode="auto">
            <a:xfrm>
              <a:off x="5696659" y="4209471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>
                <a:solidFill>
                  <a:srgbClr val="FF0066"/>
                </a:solidFill>
                <a:latin typeface="Century Gothic" pitchFamily="34" charset="0"/>
              </a:endParaRPr>
            </a:p>
          </p:txBody>
        </p:sp>
        <p:sp>
          <p:nvSpPr>
            <p:cNvPr id="27672" name="CaixaDeTexto 30"/>
            <p:cNvSpPr txBox="1">
              <a:spLocks noChangeArrowheads="1"/>
            </p:cNvSpPr>
            <p:nvPr/>
          </p:nvSpPr>
          <p:spPr bwMode="auto">
            <a:xfrm>
              <a:off x="5214942" y="451920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600" b="1">
                  <a:solidFill>
                    <a:srgbClr val="FFFFFF"/>
                  </a:solidFill>
                  <a:latin typeface="Century Gothic" pitchFamily="34" charset="0"/>
                </a:rPr>
                <a:t>Beteugeuse</a:t>
              </a:r>
            </a:p>
          </p:txBody>
        </p:sp>
      </p:grpSp>
      <p:grpSp>
        <p:nvGrpSpPr>
          <p:cNvPr id="3" name="Grupo 48"/>
          <p:cNvGrpSpPr>
            <a:grpSpLocks/>
          </p:cNvGrpSpPr>
          <p:nvPr/>
        </p:nvGrpSpPr>
        <p:grpSpPr bwMode="auto">
          <a:xfrm>
            <a:off x="6738938" y="2947989"/>
            <a:ext cx="1643062" cy="409575"/>
            <a:chOff x="6286512" y="3000372"/>
            <a:chExt cx="1643074" cy="409992"/>
          </a:xfrm>
        </p:grpSpPr>
        <p:sp>
          <p:nvSpPr>
            <p:cNvPr id="27669" name="CaixaDeTexto 27"/>
            <p:cNvSpPr txBox="1">
              <a:spLocks noChangeArrowheads="1"/>
            </p:cNvSpPr>
            <p:nvPr/>
          </p:nvSpPr>
          <p:spPr bwMode="auto">
            <a:xfrm>
              <a:off x="6286512" y="3071810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600" b="1">
                  <a:solidFill>
                    <a:srgbClr val="FFFFFF"/>
                  </a:solidFill>
                  <a:latin typeface="Century Gothic" pitchFamily="34" charset="0"/>
                </a:rPr>
                <a:t>Rigel</a:t>
              </a:r>
            </a:p>
          </p:txBody>
        </p:sp>
        <p:sp>
          <p:nvSpPr>
            <p:cNvPr id="27670" name="Elipse 37"/>
            <p:cNvSpPr>
              <a:spLocks noChangeArrowheads="1"/>
            </p:cNvSpPr>
            <p:nvPr/>
          </p:nvSpPr>
          <p:spPr bwMode="auto">
            <a:xfrm>
              <a:off x="6383954" y="3000372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>
                <a:solidFill>
                  <a:srgbClr val="FF0066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4" name="Grupo 46"/>
          <p:cNvGrpSpPr>
            <a:grpSpLocks/>
          </p:cNvGrpSpPr>
          <p:nvPr/>
        </p:nvGrpSpPr>
        <p:grpSpPr bwMode="auto">
          <a:xfrm>
            <a:off x="2809876" y="3143250"/>
            <a:ext cx="1643063" cy="642938"/>
            <a:chOff x="4429124" y="3143248"/>
            <a:chExt cx="1643074" cy="642942"/>
          </a:xfrm>
        </p:grpSpPr>
        <p:sp>
          <p:nvSpPr>
            <p:cNvPr id="27667" name="CaixaDeTexto 29"/>
            <p:cNvSpPr txBox="1">
              <a:spLocks noChangeArrowheads="1"/>
            </p:cNvSpPr>
            <p:nvPr/>
          </p:nvSpPr>
          <p:spPr bwMode="auto">
            <a:xfrm>
              <a:off x="4429124" y="344763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600" b="1">
                  <a:solidFill>
                    <a:srgbClr val="FFFFFF"/>
                  </a:solidFill>
                  <a:latin typeface="Century Gothic" pitchFamily="34" charset="0"/>
                </a:rPr>
                <a:t>Aldebaran</a:t>
              </a:r>
            </a:p>
          </p:txBody>
        </p:sp>
        <p:sp>
          <p:nvSpPr>
            <p:cNvPr id="27668" name="Elipse 38"/>
            <p:cNvSpPr>
              <a:spLocks noChangeArrowheads="1"/>
            </p:cNvSpPr>
            <p:nvPr/>
          </p:nvSpPr>
          <p:spPr bwMode="auto">
            <a:xfrm>
              <a:off x="515650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>
                <a:solidFill>
                  <a:srgbClr val="FF0066"/>
                </a:solidFill>
                <a:latin typeface="Century Gothic" pitchFamily="34" charset="0"/>
              </a:endParaRPr>
            </a:p>
          </p:txBody>
        </p:sp>
      </p:grpSp>
      <p:sp>
        <p:nvSpPr>
          <p:cNvPr id="47127" name="Elipse 39"/>
          <p:cNvSpPr>
            <a:spLocks noChangeArrowheads="1"/>
          </p:cNvSpPr>
          <p:nvPr/>
        </p:nvSpPr>
        <p:spPr bwMode="auto">
          <a:xfrm>
            <a:off x="2738438" y="2071688"/>
            <a:ext cx="1643062" cy="2000250"/>
          </a:xfrm>
          <a:prstGeom prst="ellipse">
            <a:avLst/>
          </a:prstGeom>
          <a:noFill/>
          <a:ln w="25400" algn="ctr">
            <a:solidFill>
              <a:srgbClr val="00B0F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1600" b="1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47123" name="CaixaDeTexto 41"/>
          <p:cNvSpPr txBox="1">
            <a:spLocks noChangeArrowheads="1"/>
          </p:cNvSpPr>
          <p:nvPr/>
        </p:nvSpPr>
        <p:spPr bwMode="auto">
          <a:xfrm>
            <a:off x="5595938" y="4429125"/>
            <a:ext cx="16430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>
                <a:solidFill>
                  <a:srgbClr val="FFFFFF"/>
                </a:solidFill>
                <a:latin typeface="Century Gothic" pitchFamily="34" charset="0"/>
              </a:rPr>
              <a:t>Mintaka</a:t>
            </a:r>
          </a:p>
        </p:txBody>
      </p:sp>
      <p:sp>
        <p:nvSpPr>
          <p:cNvPr id="47121" name="Elipse 43"/>
          <p:cNvSpPr>
            <a:spLocks noChangeArrowheads="1"/>
          </p:cNvSpPr>
          <p:nvPr/>
        </p:nvSpPr>
        <p:spPr bwMode="auto">
          <a:xfrm>
            <a:off x="6260546" y="3923872"/>
            <a:ext cx="142875" cy="15240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1524000" y="6581776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200" b="1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b="1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b="1" dirty="0">
                <a:solidFill>
                  <a:srgbClr val="00B0F0"/>
                </a:solidFill>
                <a:latin typeface="Century Gothic" pitchFamily="34" charset="0"/>
              </a:rPr>
              <a:t>, disponível em www.stellarium .</a:t>
            </a:r>
            <a:r>
              <a:rPr lang="pt-BR" sz="1200" b="1" dirty="0" err="1">
                <a:solidFill>
                  <a:srgbClr val="00B0F0"/>
                </a:solidFill>
                <a:latin typeface="Century Gothic" pitchFamily="34" charset="0"/>
              </a:rPr>
              <a:t>org</a:t>
            </a:r>
            <a:endParaRPr lang="pt-BR" sz="1200" b="1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36" name="Elipse 43"/>
          <p:cNvSpPr>
            <a:spLocks noChangeArrowheads="1"/>
          </p:cNvSpPr>
          <p:nvPr/>
        </p:nvSpPr>
        <p:spPr bwMode="auto">
          <a:xfrm>
            <a:off x="6412946" y="3995309"/>
            <a:ext cx="142875" cy="15240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37" name="Elipse 43"/>
          <p:cNvSpPr>
            <a:spLocks noChangeArrowheads="1"/>
          </p:cNvSpPr>
          <p:nvPr/>
        </p:nvSpPr>
        <p:spPr bwMode="auto">
          <a:xfrm>
            <a:off x="6552344" y="4084940"/>
            <a:ext cx="142875" cy="15240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Century Gothic" pitchFamily="34" charset="0"/>
            </a:endParaRPr>
          </a:p>
        </p:txBody>
      </p:sp>
      <p:cxnSp>
        <p:nvCxnSpPr>
          <p:cNvPr id="74" name="Conector reto 32"/>
          <p:cNvCxnSpPr>
            <a:cxnSpLocks noChangeShapeType="1"/>
          </p:cNvCxnSpPr>
          <p:nvPr/>
        </p:nvCxnSpPr>
        <p:spPr bwMode="auto">
          <a:xfrm rot="16200000" flipV="1">
            <a:off x="6167438" y="4286251"/>
            <a:ext cx="357188" cy="71437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sm" len="sm"/>
          </a:ln>
        </p:spPr>
      </p:cxnSp>
      <p:cxnSp>
        <p:nvCxnSpPr>
          <p:cNvPr id="82" name="Conector reto 32"/>
          <p:cNvCxnSpPr>
            <a:cxnSpLocks noChangeShapeType="1"/>
          </p:cNvCxnSpPr>
          <p:nvPr/>
        </p:nvCxnSpPr>
        <p:spPr bwMode="auto">
          <a:xfrm rot="5400000">
            <a:off x="6488907" y="3750469"/>
            <a:ext cx="285750" cy="214313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sm" len="sm"/>
          </a:ln>
        </p:spPr>
      </p:cxnSp>
      <p:cxnSp>
        <p:nvCxnSpPr>
          <p:cNvPr id="83" name="Conector reto 32"/>
          <p:cNvCxnSpPr>
            <a:cxnSpLocks noChangeShapeType="1"/>
          </p:cNvCxnSpPr>
          <p:nvPr/>
        </p:nvCxnSpPr>
        <p:spPr bwMode="auto">
          <a:xfrm rot="10800000">
            <a:off x="6738939" y="4214814"/>
            <a:ext cx="357187" cy="1587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sm" len="sm"/>
          </a:ln>
        </p:spPr>
      </p:cxnSp>
      <p:sp>
        <p:nvSpPr>
          <p:cNvPr id="91" name="CaixaDeTexto 41"/>
          <p:cNvSpPr txBox="1">
            <a:spLocks noChangeArrowheads="1"/>
          </p:cNvSpPr>
          <p:nvPr/>
        </p:nvSpPr>
        <p:spPr bwMode="auto">
          <a:xfrm>
            <a:off x="6024563" y="3429000"/>
            <a:ext cx="16430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>
                <a:solidFill>
                  <a:srgbClr val="FFFFFF"/>
                </a:solidFill>
                <a:latin typeface="Century Gothic" pitchFamily="34" charset="0"/>
              </a:rPr>
              <a:t>Alnilan</a:t>
            </a:r>
          </a:p>
        </p:txBody>
      </p:sp>
      <p:sp>
        <p:nvSpPr>
          <p:cNvPr id="92" name="CaixaDeTexto 41"/>
          <p:cNvSpPr txBox="1">
            <a:spLocks noChangeArrowheads="1"/>
          </p:cNvSpPr>
          <p:nvPr/>
        </p:nvSpPr>
        <p:spPr bwMode="auto">
          <a:xfrm>
            <a:off x="7096126" y="4019550"/>
            <a:ext cx="1000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>
                <a:solidFill>
                  <a:srgbClr val="FFFFFF"/>
                </a:solidFill>
                <a:latin typeface="Century Gothic" pitchFamily="34" charset="0"/>
              </a:rPr>
              <a:t>Alnitak</a:t>
            </a:r>
          </a:p>
        </p:txBody>
      </p:sp>
      <p:cxnSp>
        <p:nvCxnSpPr>
          <p:cNvPr id="25" name="Conector reto 24"/>
          <p:cNvCxnSpPr/>
          <p:nvPr/>
        </p:nvCxnSpPr>
        <p:spPr bwMode="auto">
          <a:xfrm>
            <a:off x="6168008" y="3933056"/>
            <a:ext cx="2397934" cy="115646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grpSp>
        <p:nvGrpSpPr>
          <p:cNvPr id="5" name="Grupo 46"/>
          <p:cNvGrpSpPr>
            <a:grpSpLocks/>
          </p:cNvGrpSpPr>
          <p:nvPr/>
        </p:nvGrpSpPr>
        <p:grpSpPr bwMode="auto">
          <a:xfrm>
            <a:off x="8184233" y="5013176"/>
            <a:ext cx="1643063" cy="642938"/>
            <a:chOff x="4429124" y="3143248"/>
            <a:chExt cx="1643074" cy="642942"/>
          </a:xfrm>
        </p:grpSpPr>
        <p:sp>
          <p:nvSpPr>
            <p:cNvPr id="30" name="CaixaDeTexto 29"/>
            <p:cNvSpPr txBox="1">
              <a:spLocks noChangeArrowheads="1"/>
            </p:cNvSpPr>
            <p:nvPr/>
          </p:nvSpPr>
          <p:spPr bwMode="auto">
            <a:xfrm>
              <a:off x="4429124" y="344763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600" b="1" dirty="0" err="1">
                  <a:solidFill>
                    <a:srgbClr val="FFFFFF"/>
                  </a:solidFill>
                  <a:latin typeface="Century Gothic" pitchFamily="34" charset="0"/>
                </a:rPr>
                <a:t>Sírius</a:t>
              </a:r>
              <a:endParaRPr lang="pt-BR" sz="1600" b="1" dirty="0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31" name="Elipse 38"/>
            <p:cNvSpPr>
              <a:spLocks noChangeArrowheads="1"/>
            </p:cNvSpPr>
            <p:nvPr/>
          </p:nvSpPr>
          <p:spPr bwMode="auto">
            <a:xfrm>
              <a:off x="517817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>
                <a:solidFill>
                  <a:srgbClr val="FF0066"/>
                </a:solidFill>
                <a:latin typeface="Century Gothic" pitchFamily="34" charset="0"/>
              </a:endParaRPr>
            </a:p>
          </p:txBody>
        </p:sp>
      </p:grpSp>
      <p:sp>
        <p:nvSpPr>
          <p:cNvPr id="32" name="Elipse 39"/>
          <p:cNvSpPr>
            <a:spLocks noChangeArrowheads="1"/>
          </p:cNvSpPr>
          <p:nvPr/>
        </p:nvSpPr>
        <p:spPr bwMode="auto">
          <a:xfrm rot="2717794">
            <a:off x="8578240" y="3722514"/>
            <a:ext cx="1643062" cy="2501080"/>
          </a:xfrm>
          <a:prstGeom prst="ellipse">
            <a:avLst/>
          </a:prstGeom>
          <a:noFill/>
          <a:ln w="25400" algn="ctr">
            <a:solidFill>
              <a:srgbClr val="00B0F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1600" b="1">
              <a:solidFill>
                <a:srgbClr val="FF0066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4669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7" grpId="0" animBg="1"/>
      <p:bldP spid="47123" grpId="0"/>
      <p:bldP spid="47121" grpId="0" animBg="1"/>
      <p:bldP spid="36" grpId="0" animBg="1"/>
      <p:bldP spid="37" grpId="0" animBg="1"/>
      <p:bldP spid="91" grpId="0"/>
      <p:bldP spid="92" grpId="0"/>
      <p:bldP spid="3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B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aixaDeTexto 54"/>
          <p:cNvSpPr txBox="1"/>
          <p:nvPr/>
        </p:nvSpPr>
        <p:spPr>
          <a:xfrm>
            <a:off x="1524000" y="6581776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200" b="1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b="1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b="1" dirty="0">
                <a:solidFill>
                  <a:srgbClr val="00B0F0"/>
                </a:solidFill>
                <a:latin typeface="Century Gothic" pitchFamily="34" charset="0"/>
              </a:rPr>
              <a:t>, disponível em www.stellarium .</a:t>
            </a:r>
            <a:r>
              <a:rPr lang="pt-BR" sz="1200" b="1" dirty="0" err="1">
                <a:solidFill>
                  <a:srgbClr val="00B0F0"/>
                </a:solidFill>
                <a:latin typeface="Century Gothic" pitchFamily="34" charset="0"/>
              </a:rPr>
              <a:t>org</a:t>
            </a:r>
            <a:endParaRPr lang="pt-BR" sz="1200" b="1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5438" y="957263"/>
            <a:ext cx="8915400" cy="554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2" name="Grupo 48"/>
          <p:cNvGrpSpPr>
            <a:grpSpLocks/>
          </p:cNvGrpSpPr>
          <p:nvPr/>
        </p:nvGrpSpPr>
        <p:grpSpPr bwMode="auto">
          <a:xfrm>
            <a:off x="6297613" y="5883275"/>
            <a:ext cx="2870200" cy="571500"/>
            <a:chOff x="6273801" y="2863702"/>
            <a:chExt cx="2870230" cy="572084"/>
          </a:xfrm>
        </p:grpSpPr>
        <p:sp>
          <p:nvSpPr>
            <p:cNvPr id="31751" name="CaixaDeTexto 27"/>
            <p:cNvSpPr txBox="1">
              <a:spLocks noChangeArrowheads="1"/>
            </p:cNvSpPr>
            <p:nvPr/>
          </p:nvSpPr>
          <p:spPr bwMode="auto">
            <a:xfrm>
              <a:off x="6357944" y="2981295"/>
              <a:ext cx="2786087" cy="338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600" b="1">
                  <a:solidFill>
                    <a:srgbClr val="FFFFFF"/>
                  </a:solidFill>
                  <a:latin typeface="Century Gothic" pitchFamily="34" charset="0"/>
                </a:rPr>
                <a:t> </a:t>
              </a:r>
              <a:r>
                <a:rPr lang="pt-BR" sz="1600" b="1">
                  <a:solidFill>
                    <a:srgbClr val="FF0000"/>
                  </a:solidFill>
                  <a:latin typeface="Century Gothic" pitchFamily="34" charset="0"/>
                </a:rPr>
                <a:t>E</a:t>
              </a:r>
              <a:r>
                <a:rPr lang="pt-BR" sz="1600" b="1">
                  <a:solidFill>
                    <a:srgbClr val="FFFFFF"/>
                  </a:solidFill>
                  <a:latin typeface="Century Gothic" pitchFamily="34" charset="0"/>
                </a:rPr>
                <a:t>       Ponto Cardeal Leste</a:t>
              </a:r>
            </a:p>
          </p:txBody>
        </p:sp>
        <p:sp>
          <p:nvSpPr>
            <p:cNvPr id="31752" name="Elipse 37"/>
            <p:cNvSpPr>
              <a:spLocks noChangeArrowheads="1"/>
            </p:cNvSpPr>
            <p:nvPr/>
          </p:nvSpPr>
          <p:spPr bwMode="auto">
            <a:xfrm>
              <a:off x="6273801" y="2863702"/>
              <a:ext cx="571507" cy="572084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>
                <a:solidFill>
                  <a:srgbClr val="FF0066"/>
                </a:solidFill>
                <a:latin typeface="Century Gothic" pitchFamily="34" charset="0"/>
              </a:endParaRPr>
            </a:p>
          </p:txBody>
        </p:sp>
      </p:grpSp>
      <p:cxnSp>
        <p:nvCxnSpPr>
          <p:cNvPr id="37" name="Conector de seta reta 36"/>
          <p:cNvCxnSpPr/>
          <p:nvPr/>
        </p:nvCxnSpPr>
        <p:spPr bwMode="auto">
          <a:xfrm rot="16200000" flipV="1">
            <a:off x="5488782" y="4036220"/>
            <a:ext cx="857250" cy="35718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1750" name="Título 1"/>
          <p:cNvSpPr>
            <a:spLocks noGrp="1"/>
          </p:cNvSpPr>
          <p:nvPr>
            <p:ph type="title"/>
          </p:nvPr>
        </p:nvSpPr>
        <p:spPr>
          <a:xfrm>
            <a:off x="2238375" y="125760"/>
            <a:ext cx="7772400" cy="1143000"/>
          </a:xfrm>
        </p:spPr>
        <p:txBody>
          <a:bodyPr/>
          <a:lstStyle/>
          <a:p>
            <a:r>
              <a:rPr lang="pt-BR" sz="3600" dirty="0">
                <a:solidFill>
                  <a:schemeClr val="bg1"/>
                </a:solidFill>
                <a:latin typeface="Century Gothic" pitchFamily="34" charset="0"/>
              </a:rPr>
              <a:t>A constelação de </a:t>
            </a:r>
            <a:r>
              <a:rPr lang="pt-BR" sz="3600" dirty="0" err="1">
                <a:solidFill>
                  <a:schemeClr val="bg1"/>
                </a:solidFill>
                <a:latin typeface="Century Gothic" pitchFamily="34" charset="0"/>
              </a:rPr>
              <a:t>Órion</a:t>
            </a:r>
            <a:r>
              <a:rPr lang="pt-BR" sz="3600" dirty="0">
                <a:solidFill>
                  <a:schemeClr val="bg1"/>
                </a:solidFill>
                <a:latin typeface="Century Gothic" pitchFamily="34" charset="0"/>
              </a:rPr>
              <a:t> e o Ponto Cardeal Leste</a:t>
            </a:r>
          </a:p>
        </p:txBody>
      </p:sp>
    </p:spTree>
    <p:extLst>
      <p:ext uri="{BB962C8B-B14F-4D97-AF65-F5344CB8AC3E}">
        <p14:creationId xmlns:p14="http://schemas.microsoft.com/office/powerpoint/2010/main" val="19621295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B4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62917" y="1008529"/>
            <a:ext cx="5840505" cy="166743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700" dirty="0" smtClean="0">
                <a:solidFill>
                  <a:schemeClr val="bg1"/>
                </a:solidFill>
              </a:rPr>
              <a:t>No nosso referencial, todas as estrelas estão fixas em uma esfera enorme e estão a mesma distância de nós.</a:t>
            </a:r>
            <a:endParaRPr lang="pt-BR" sz="2700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15" y="1371599"/>
            <a:ext cx="4388224" cy="4388224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5862917" y="2823882"/>
            <a:ext cx="5840505" cy="16808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700" dirty="0" smtClean="0">
                <a:solidFill>
                  <a:schemeClr val="bg1"/>
                </a:solidFill>
              </a:rPr>
              <a:t>Porém, sabe-se que não estamos no centro, que as estrelas estão a distâncias distintas de nós e que não estão fixas. </a:t>
            </a:r>
            <a:endParaRPr lang="pt-BR" sz="27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096000" y="5029200"/>
            <a:ext cx="5840505" cy="9144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700" dirty="0" smtClean="0">
                <a:solidFill>
                  <a:schemeClr val="bg1"/>
                </a:solidFill>
              </a:rPr>
              <a:t>Essa representação será utilizada para facilitar o estudo dos astros . </a:t>
            </a:r>
            <a:endParaRPr lang="pt-BR" sz="2700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73946" y="5914926"/>
            <a:ext cx="50388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</a:rPr>
              <a:t>Fonte: http://www.digita.org/sistemi-di-coordinate-astronomiche/</a:t>
            </a:r>
            <a:endParaRPr lang="pt-B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07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B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lum bright="44000" contrast="58000"/>
          </a:blip>
          <a:srcRect/>
          <a:stretch>
            <a:fillRect/>
          </a:stretch>
        </p:blipFill>
        <p:spPr bwMode="auto">
          <a:xfrm>
            <a:off x="1624014" y="947739"/>
            <a:ext cx="8943975" cy="5553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4579" name="Título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pt-BR" sz="4000" dirty="0">
                <a:solidFill>
                  <a:schemeClr val="bg1"/>
                </a:solidFill>
                <a:latin typeface="Century Gothic" pitchFamily="34" charset="0"/>
              </a:rPr>
              <a:t>Ursa Menor e Ursa Maior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1524000" y="6581776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200" b="1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b="1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b="1" dirty="0">
                <a:solidFill>
                  <a:srgbClr val="00B0F0"/>
                </a:solidFill>
                <a:latin typeface="Century Gothic" pitchFamily="34" charset="0"/>
              </a:rPr>
              <a:t>, disponível em www.stellarium .</a:t>
            </a:r>
            <a:r>
              <a:rPr lang="pt-BR" sz="1200" b="1" dirty="0" err="1">
                <a:solidFill>
                  <a:srgbClr val="00B0F0"/>
                </a:solidFill>
                <a:latin typeface="Century Gothic" pitchFamily="34" charset="0"/>
              </a:rPr>
              <a:t>org</a:t>
            </a:r>
            <a:endParaRPr lang="pt-BR" sz="1200" b="1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3196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B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300" y="857250"/>
            <a:ext cx="8915400" cy="5715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5603" name="Título 1"/>
          <p:cNvSpPr>
            <a:spLocks noGrp="1"/>
          </p:cNvSpPr>
          <p:nvPr>
            <p:ph type="title"/>
          </p:nvPr>
        </p:nvSpPr>
        <p:spPr>
          <a:xfrm>
            <a:off x="1881188" y="0"/>
            <a:ext cx="8501062" cy="1143000"/>
          </a:xfrm>
        </p:spPr>
        <p:txBody>
          <a:bodyPr/>
          <a:lstStyle/>
          <a:p>
            <a:r>
              <a:rPr lang="pt-BR" sz="4000">
                <a:solidFill>
                  <a:schemeClr val="bg1"/>
                </a:solidFill>
                <a:latin typeface="Century Gothic" pitchFamily="34" charset="0"/>
              </a:rPr>
              <a:t>Polaris e o Ponto Cardeal Norte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1524000" y="6581776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200" b="1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b="1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b="1" dirty="0">
                <a:solidFill>
                  <a:srgbClr val="00B0F0"/>
                </a:solidFill>
                <a:latin typeface="Century Gothic" pitchFamily="34" charset="0"/>
              </a:rPr>
              <a:t>, disponível em www.stellarium .</a:t>
            </a:r>
            <a:r>
              <a:rPr lang="pt-BR" sz="1200" b="1" dirty="0" err="1">
                <a:solidFill>
                  <a:srgbClr val="00B0F0"/>
                </a:solidFill>
                <a:latin typeface="Century Gothic" pitchFamily="34" charset="0"/>
              </a:rPr>
              <a:t>org</a:t>
            </a:r>
            <a:endParaRPr lang="pt-BR" sz="1200" b="1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6" name="Elipse 5"/>
          <p:cNvSpPr>
            <a:spLocks noChangeArrowheads="1"/>
          </p:cNvSpPr>
          <p:nvPr/>
        </p:nvSpPr>
        <p:spPr bwMode="auto">
          <a:xfrm>
            <a:off x="5726113" y="5799138"/>
            <a:ext cx="500062" cy="500062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6238876" y="5929314"/>
            <a:ext cx="25003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>
                <a:solidFill>
                  <a:srgbClr val="FFFFFF"/>
                </a:solidFill>
                <a:latin typeface="Century Gothic" pitchFamily="34" charset="0"/>
              </a:rPr>
              <a:t>Ponto Cardeal Norte</a:t>
            </a:r>
          </a:p>
        </p:txBody>
      </p:sp>
      <p:cxnSp>
        <p:nvCxnSpPr>
          <p:cNvPr id="8" name="Conector reto 7"/>
          <p:cNvCxnSpPr/>
          <p:nvPr/>
        </p:nvCxnSpPr>
        <p:spPr bwMode="auto">
          <a:xfrm rot="5400000">
            <a:off x="5988845" y="1821658"/>
            <a:ext cx="1857375" cy="17859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cxnSp>
        <p:nvCxnSpPr>
          <p:cNvPr id="11" name="Conector reto 10"/>
          <p:cNvCxnSpPr/>
          <p:nvPr/>
        </p:nvCxnSpPr>
        <p:spPr bwMode="auto">
          <a:xfrm rot="5400000">
            <a:off x="5130801" y="4821239"/>
            <a:ext cx="1643063" cy="158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6118045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B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ítulo 1"/>
          <p:cNvSpPr>
            <a:spLocks noGrp="1"/>
          </p:cNvSpPr>
          <p:nvPr>
            <p:ph type="title"/>
          </p:nvPr>
        </p:nvSpPr>
        <p:spPr>
          <a:xfrm>
            <a:off x="1982788" y="2540000"/>
            <a:ext cx="8501062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As constelações e as estações do ano</a:t>
            </a:r>
            <a:endParaRPr lang="pt-BR" sz="4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7907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B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ítulo 1"/>
          <p:cNvSpPr>
            <a:spLocks noGrp="1"/>
          </p:cNvSpPr>
          <p:nvPr>
            <p:ph type="title"/>
          </p:nvPr>
        </p:nvSpPr>
        <p:spPr>
          <a:xfrm>
            <a:off x="1982788" y="2540000"/>
            <a:ext cx="8501062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Outono</a:t>
            </a:r>
            <a:endParaRPr lang="pt-BR" sz="4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9647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B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aixaDeTexto 54"/>
          <p:cNvSpPr txBox="1"/>
          <p:nvPr/>
        </p:nvSpPr>
        <p:spPr>
          <a:xfrm>
            <a:off x="1524000" y="6581776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www.stellarium .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8995" y="-27296"/>
            <a:ext cx="7772400" cy="986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A constelação de Leão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 bwMode="auto">
          <a:xfrm>
            <a:off x="1519072" y="785941"/>
            <a:ext cx="1693393" cy="5793458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13" name="Retângulo 12"/>
          <p:cNvSpPr/>
          <p:nvPr/>
        </p:nvSpPr>
        <p:spPr bwMode="auto">
          <a:xfrm>
            <a:off x="8992664" y="785942"/>
            <a:ext cx="1675802" cy="5883418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Arial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298" y="785941"/>
            <a:ext cx="7031589" cy="586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777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B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aixaDeTexto 54"/>
          <p:cNvSpPr txBox="1"/>
          <p:nvPr/>
        </p:nvSpPr>
        <p:spPr>
          <a:xfrm>
            <a:off x="1524000" y="6581776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www.stellarium .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8995" y="-27296"/>
            <a:ext cx="7772400" cy="986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A constelação de Leão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 bwMode="auto">
          <a:xfrm>
            <a:off x="1524000" y="692696"/>
            <a:ext cx="9144000" cy="5793458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Arial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7" y="748003"/>
            <a:ext cx="7261779" cy="563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705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B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aixaDeTexto 54"/>
          <p:cNvSpPr txBox="1"/>
          <p:nvPr/>
        </p:nvSpPr>
        <p:spPr>
          <a:xfrm>
            <a:off x="1524000" y="6581776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www.stellarium .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8995" y="-27296"/>
            <a:ext cx="7772400" cy="986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A constelação de Leão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 bwMode="auto">
          <a:xfrm>
            <a:off x="1524000" y="692696"/>
            <a:ext cx="9144000" cy="5793458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Arial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1" y="929748"/>
            <a:ext cx="7200799" cy="520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738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B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aixaDeTexto 54"/>
          <p:cNvSpPr txBox="1"/>
          <p:nvPr/>
        </p:nvSpPr>
        <p:spPr>
          <a:xfrm>
            <a:off x="896188" y="6357185"/>
            <a:ext cx="60007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Fonte: http://eventosmitologiagrega.blogspot.com/2010/09/hercules-e-o-leao-de-nemeia-o-mito-do.html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4481" y="219447"/>
            <a:ext cx="7772400" cy="986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Mitologia grega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6896938" y="2157103"/>
            <a:ext cx="4482261" cy="123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kern="0" dirty="0" smtClean="0">
                <a:solidFill>
                  <a:schemeClr val="bg1"/>
                </a:solidFill>
              </a:rPr>
              <a:t>Hércules e o Leão de </a:t>
            </a:r>
            <a:r>
              <a:rPr lang="pt-BR" kern="0" dirty="0" err="1" smtClean="0">
                <a:solidFill>
                  <a:schemeClr val="bg1"/>
                </a:solidFill>
              </a:rPr>
              <a:t>Neméia</a:t>
            </a:r>
            <a:endParaRPr lang="pt-BR" kern="0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41" y="1430038"/>
            <a:ext cx="3926320" cy="492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881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B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ítulo 1"/>
          <p:cNvSpPr>
            <a:spLocks noGrp="1"/>
          </p:cNvSpPr>
          <p:nvPr>
            <p:ph type="title"/>
          </p:nvPr>
        </p:nvSpPr>
        <p:spPr>
          <a:xfrm>
            <a:off x="1982788" y="2540000"/>
            <a:ext cx="8501062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Inverno</a:t>
            </a:r>
            <a:endParaRPr lang="pt-BR" sz="4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243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B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aixaDeTexto 54"/>
          <p:cNvSpPr txBox="1"/>
          <p:nvPr/>
        </p:nvSpPr>
        <p:spPr>
          <a:xfrm>
            <a:off x="3093393" y="6579399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www.stellarium .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07568" y="66736"/>
            <a:ext cx="7772400" cy="986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A constelação de Escorpião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70" y="1055113"/>
            <a:ext cx="6865196" cy="5595259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 bwMode="auto">
          <a:xfrm>
            <a:off x="1505424" y="1052735"/>
            <a:ext cx="1142099" cy="5526664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13" name="Retângulo 12"/>
          <p:cNvSpPr/>
          <p:nvPr/>
        </p:nvSpPr>
        <p:spPr bwMode="auto">
          <a:xfrm>
            <a:off x="9526367" y="1052735"/>
            <a:ext cx="1142099" cy="5526664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4365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B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1524000" y="476672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Conexão visão topocêntrica – visão geocêntrica</a:t>
            </a:r>
          </a:p>
        </p:txBody>
      </p:sp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4525" y="2087865"/>
            <a:ext cx="2520000" cy="2520000"/>
          </a:xfrm>
          <a:prstGeom prst="rect">
            <a:avLst/>
          </a:prstGeom>
          <a:noFill/>
          <a:ln w="3175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1524000" y="6525345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200" b="1" dirty="0">
                <a:solidFill>
                  <a:srgbClr val="3333CC">
                    <a:lumMod val="40000"/>
                    <a:lumOff val="60000"/>
                  </a:srgbClr>
                </a:solidFill>
                <a:latin typeface="Century Gothic" panose="020B0502020202020204" pitchFamily="34" charset="0"/>
              </a:rPr>
              <a:t>Crédito: Universidade de Nebraska-Lincoln</a:t>
            </a:r>
          </a:p>
        </p:txBody>
      </p:sp>
      <p:sp>
        <p:nvSpPr>
          <p:cNvPr id="5" name="CaixaDeTexto 6"/>
          <p:cNvSpPr txBox="1"/>
          <p:nvPr/>
        </p:nvSpPr>
        <p:spPr>
          <a:xfrm>
            <a:off x="2269982" y="5472377"/>
            <a:ext cx="66967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dirty="0">
                <a:solidFill>
                  <a:srgbClr val="FF0000"/>
                </a:solidFill>
                <a:latin typeface="Century Gothic" panose="020B0502020202020204" pitchFamily="34" charset="0"/>
              </a:rPr>
              <a:t>Atenção: esta é uma aplicação em flash; necessário navegador ou player que reproduza conteúdo em flash. </a:t>
            </a:r>
          </a:p>
        </p:txBody>
      </p:sp>
    </p:spTree>
    <p:extLst>
      <p:ext uri="{BB962C8B-B14F-4D97-AF65-F5344CB8AC3E}">
        <p14:creationId xmlns:p14="http://schemas.microsoft.com/office/powerpoint/2010/main" val="20174449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B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aixaDeTexto 54"/>
          <p:cNvSpPr txBox="1"/>
          <p:nvPr/>
        </p:nvSpPr>
        <p:spPr>
          <a:xfrm>
            <a:off x="322205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www.stellarium .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8995" y="-27296"/>
            <a:ext cx="7772400" cy="986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A constelação de Escorpião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 bwMode="auto">
          <a:xfrm>
            <a:off x="1519072" y="785941"/>
            <a:ext cx="1693393" cy="5793458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13" name="Retângulo 12"/>
          <p:cNvSpPr/>
          <p:nvPr/>
        </p:nvSpPr>
        <p:spPr bwMode="auto">
          <a:xfrm>
            <a:off x="8992664" y="785942"/>
            <a:ext cx="1675336" cy="5793458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Arial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464" y="785942"/>
            <a:ext cx="5780200" cy="579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40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B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aixaDeTexto 54"/>
          <p:cNvSpPr txBox="1"/>
          <p:nvPr/>
        </p:nvSpPr>
        <p:spPr>
          <a:xfrm>
            <a:off x="896188" y="6357185"/>
            <a:ext cx="60007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Fonte: http://eventosmitologiagrega.blogspot.com/2010/09/hercules-e-o-leao-de-nemeia-o-mito-do.html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4481" y="219447"/>
            <a:ext cx="7772400" cy="986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Mitologia grega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6896938" y="2157103"/>
            <a:ext cx="4482261" cy="123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kern="0" dirty="0" smtClean="0">
                <a:solidFill>
                  <a:schemeClr val="bg1"/>
                </a:solidFill>
              </a:rPr>
              <a:t>Órion e o Escorpião</a:t>
            </a:r>
            <a:endParaRPr lang="pt-BR" kern="0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872" y="1350554"/>
            <a:ext cx="4685382" cy="486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053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B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ítulo 1"/>
          <p:cNvSpPr>
            <a:spLocks noGrp="1"/>
          </p:cNvSpPr>
          <p:nvPr>
            <p:ph type="title"/>
          </p:nvPr>
        </p:nvSpPr>
        <p:spPr>
          <a:xfrm>
            <a:off x="1982788" y="2540000"/>
            <a:ext cx="8501062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Primavera</a:t>
            </a:r>
            <a:endParaRPr lang="pt-BR" sz="4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9986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B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aixaDeTexto 54"/>
          <p:cNvSpPr txBox="1"/>
          <p:nvPr/>
        </p:nvSpPr>
        <p:spPr>
          <a:xfrm>
            <a:off x="3570514" y="656421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www.stellarium .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8995" y="-27296"/>
            <a:ext cx="7772400" cy="986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A constelação de Pégaso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 bwMode="auto">
          <a:xfrm>
            <a:off x="1524000" y="873511"/>
            <a:ext cx="9144000" cy="5708264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Arial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238" y="886284"/>
            <a:ext cx="7551563" cy="545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363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B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aixaDeTexto 54"/>
          <p:cNvSpPr txBox="1"/>
          <p:nvPr/>
        </p:nvSpPr>
        <p:spPr>
          <a:xfrm>
            <a:off x="3599543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www.stellarium .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8995" y="-27296"/>
            <a:ext cx="7772400" cy="986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A constelação de Pégaso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 bwMode="auto">
          <a:xfrm>
            <a:off x="1524000" y="873511"/>
            <a:ext cx="9144000" cy="5708264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Arial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231" y="965290"/>
            <a:ext cx="7335539" cy="552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096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B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aixaDeTexto 54"/>
          <p:cNvSpPr txBox="1"/>
          <p:nvPr/>
        </p:nvSpPr>
        <p:spPr>
          <a:xfrm>
            <a:off x="3346789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www.stellarium .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8995" y="-27296"/>
            <a:ext cx="7772400" cy="986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A constelação de Pégaso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 bwMode="auto">
          <a:xfrm>
            <a:off x="1524000" y="873511"/>
            <a:ext cx="9144000" cy="5708264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Arial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7"/>
          <a:stretch/>
        </p:blipFill>
        <p:spPr>
          <a:xfrm>
            <a:off x="2844462" y="1036295"/>
            <a:ext cx="6503077" cy="512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367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B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aixaDeTexto 54"/>
          <p:cNvSpPr txBox="1"/>
          <p:nvPr/>
        </p:nvSpPr>
        <p:spPr>
          <a:xfrm>
            <a:off x="1391419" y="6126351"/>
            <a:ext cx="60007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Fonte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http</a:t>
            </a: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://mitosdagreciaantiga.blogspot.com/2012/07/historia-de-pegaso_13.html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4481" y="219447"/>
            <a:ext cx="7772400" cy="986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Mitologia grega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6896938" y="2157103"/>
            <a:ext cx="4482261" cy="123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kern="0" dirty="0" smtClean="0">
                <a:solidFill>
                  <a:schemeClr val="bg1"/>
                </a:solidFill>
              </a:rPr>
              <a:t>Pégaso</a:t>
            </a:r>
            <a:endParaRPr lang="pt-BR" kern="0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19" y="1553301"/>
            <a:ext cx="5505519" cy="445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630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B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ítulo 1"/>
          <p:cNvSpPr>
            <a:spLocks noGrp="1"/>
          </p:cNvSpPr>
          <p:nvPr>
            <p:ph type="title"/>
          </p:nvPr>
        </p:nvSpPr>
        <p:spPr>
          <a:xfrm>
            <a:off x="1982788" y="2540000"/>
            <a:ext cx="8501062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Verão</a:t>
            </a:r>
            <a:endParaRPr lang="pt-BR" sz="4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0412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B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lum bright="15000" contrast="19000"/>
          </a:blip>
          <a:srcRect/>
          <a:stretch>
            <a:fillRect/>
          </a:stretch>
        </p:blipFill>
        <p:spPr bwMode="auto">
          <a:xfrm>
            <a:off x="1595439" y="1000126"/>
            <a:ext cx="8924925" cy="5534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7651" name="Título 1"/>
          <p:cNvSpPr>
            <a:spLocks noGrp="1"/>
          </p:cNvSpPr>
          <p:nvPr>
            <p:ph type="title"/>
          </p:nvPr>
        </p:nvSpPr>
        <p:spPr>
          <a:xfrm>
            <a:off x="2238375" y="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constelação 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Órion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1524000" y="6581776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www.stellarium .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752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B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aixaDeTexto 54"/>
          <p:cNvSpPr txBox="1"/>
          <p:nvPr/>
        </p:nvSpPr>
        <p:spPr>
          <a:xfrm>
            <a:off x="1524000" y="6581776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www.stellarium .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lum bright="47000" contrast="58000"/>
          </a:blip>
          <a:srcRect/>
          <a:stretch>
            <a:fillRect/>
          </a:stretch>
        </p:blipFill>
        <p:spPr bwMode="auto">
          <a:xfrm>
            <a:off x="1616522" y="1038226"/>
            <a:ext cx="8943975" cy="554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238375" y="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constelação 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Órion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1316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B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Line 26"/>
          <p:cNvSpPr>
            <a:spLocks noChangeShapeType="1"/>
          </p:cNvSpPr>
          <p:nvPr/>
        </p:nvSpPr>
        <p:spPr bwMode="auto">
          <a:xfrm>
            <a:off x="6168008" y="3933056"/>
            <a:ext cx="0" cy="2304256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Line 6"/>
          <p:cNvSpPr>
            <a:spLocks noChangeShapeType="1"/>
          </p:cNvSpPr>
          <p:nvPr/>
        </p:nvSpPr>
        <p:spPr bwMode="auto">
          <a:xfrm flipV="1">
            <a:off x="5448300" y="3140968"/>
            <a:ext cx="1439788" cy="1584176"/>
          </a:xfrm>
          <a:prstGeom prst="lin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  <a:rou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1600" b="1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o 35"/>
          <p:cNvGrpSpPr/>
          <p:nvPr/>
        </p:nvGrpSpPr>
        <p:grpSpPr bwMode="auto">
          <a:xfrm>
            <a:off x="3230194" y="1484785"/>
            <a:ext cx="5665788" cy="4752975"/>
            <a:chOff x="1714480" y="1484313"/>
            <a:chExt cx="5665808" cy="4752975"/>
          </a:xfrm>
        </p:grpSpPr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600" b="1">
                <a:solidFill>
                  <a:srgbClr val="FF006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337" name="Text Box 20"/>
            <p:cNvSpPr txBox="1">
              <a:spLocks noChangeArrowheads="1"/>
            </p:cNvSpPr>
            <p:nvPr/>
          </p:nvSpPr>
          <p:spPr bwMode="auto">
            <a:xfrm>
              <a:off x="3428992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pt-BR" sz="4000" b="1">
                  <a:solidFill>
                    <a:srgbClr val="FF3300"/>
                  </a:solidFill>
                  <a:latin typeface="Century Gothic" panose="020B0502020202020204" pitchFamily="34" charset="0"/>
                </a:rPr>
                <a:t>N</a:t>
              </a:r>
            </a:p>
          </p:txBody>
        </p:sp>
        <p:sp>
          <p:nvSpPr>
            <p:cNvPr id="35" name="Oval 2"/>
            <p:cNvSpPr>
              <a:spLocks noChangeArrowheads="1"/>
            </p:cNvSpPr>
            <p:nvPr/>
          </p:nvSpPr>
          <p:spPr bwMode="auto">
            <a:xfrm>
              <a:off x="2268538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70000">
                  <a:srgbClr val="7030A0"/>
                </a:gs>
                <a:gs pos="65000">
                  <a:schemeClr val="tx1">
                    <a:alpha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600" b="1">
                <a:solidFill>
                  <a:srgbClr val="FF006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33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pt-BR" sz="4000" b="1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L</a:t>
              </a:r>
            </a:p>
          </p:txBody>
        </p:sp>
        <p:sp>
          <p:nvSpPr>
            <p:cNvPr id="13339" name="Text Box 22"/>
            <p:cNvSpPr txBox="1">
              <a:spLocks noChangeArrowheads="1"/>
            </p:cNvSpPr>
            <p:nvPr/>
          </p:nvSpPr>
          <p:spPr bwMode="auto">
            <a:xfrm>
              <a:off x="5357818" y="250030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pt-BR" sz="4000" b="1">
                  <a:solidFill>
                    <a:srgbClr val="FF3300"/>
                  </a:solidFill>
                  <a:latin typeface="Century Gothic" panose="020B0502020202020204" pitchFamily="34" charset="0"/>
                </a:rPr>
                <a:t>S</a:t>
              </a:r>
            </a:p>
          </p:txBody>
        </p:sp>
        <p:sp>
          <p:nvSpPr>
            <p:cNvPr id="13340" name="Text Box 23"/>
            <p:cNvSpPr txBox="1">
              <a:spLocks noChangeArrowheads="1"/>
            </p:cNvSpPr>
            <p:nvPr/>
          </p:nvSpPr>
          <p:spPr bwMode="auto">
            <a:xfrm>
              <a:off x="7019925" y="364980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pt-BR" sz="4000" b="1">
                  <a:solidFill>
                    <a:srgbClr val="FF3300"/>
                  </a:solidFill>
                  <a:latin typeface="Century Gothic" panose="020B0502020202020204" pitchFamily="34" charset="0"/>
                </a:rPr>
                <a:t>O</a:t>
              </a:r>
            </a:p>
          </p:txBody>
        </p:sp>
        <p:sp>
          <p:nvSpPr>
            <p:cNvPr id="13335" name="Arc 4"/>
            <p:cNvSpPr/>
            <p:nvPr/>
          </p:nvSpPr>
          <p:spPr bwMode="auto">
            <a:xfrm flipV="1">
              <a:off x="2268538" y="3140968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rgbClr val="339966">
                  <a:alpha val="70000"/>
                </a:srgbClr>
              </a:solidFill>
              <a:prstDash val="solid"/>
              <a:rou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>
                <a:solidFill>
                  <a:srgbClr val="FF0066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3315" name="Arc 3"/>
          <p:cNvSpPr/>
          <p:nvPr/>
        </p:nvSpPr>
        <p:spPr bwMode="auto">
          <a:xfrm rot="20930720" flipV="1">
            <a:off x="4275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592922" name="Line 26"/>
          <p:cNvSpPr>
            <a:spLocks noChangeShapeType="1"/>
          </p:cNvSpPr>
          <p:nvPr/>
        </p:nvSpPr>
        <p:spPr bwMode="auto">
          <a:xfrm>
            <a:off x="6168008" y="1484313"/>
            <a:ext cx="0" cy="2449512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Arc 5"/>
          <p:cNvSpPr/>
          <p:nvPr/>
        </p:nvSpPr>
        <p:spPr bwMode="auto">
          <a:xfrm flipV="1">
            <a:off x="3792538" y="3853839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5951539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1600" b="1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Grupo 28"/>
          <p:cNvGrpSpPr/>
          <p:nvPr/>
        </p:nvGrpSpPr>
        <p:grpSpPr>
          <a:xfrm>
            <a:off x="6023992" y="3313216"/>
            <a:ext cx="288032" cy="648072"/>
            <a:chOff x="4499992" y="3313216"/>
            <a:chExt cx="288032" cy="648072"/>
          </a:xfrm>
        </p:grpSpPr>
        <p:sp>
          <p:nvSpPr>
            <p:cNvPr id="30" name="Elipse 2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>
                <a:solidFill>
                  <a:srgbClr val="FF0066"/>
                </a:solidFill>
              </a:endParaRPr>
            </a:p>
          </p:txBody>
        </p:sp>
        <p:cxnSp>
          <p:nvCxnSpPr>
            <p:cNvPr id="31" name="Conector reto 30"/>
            <p:cNvCxnSpPr>
              <a:stCxn id="3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Conector reto 3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Conector reto 35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Conector reto 36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8" name="Oval 25"/>
          <p:cNvSpPr>
            <a:spLocks noChangeArrowheads="1"/>
          </p:cNvSpPr>
          <p:nvPr/>
        </p:nvSpPr>
        <p:spPr bwMode="auto">
          <a:xfrm>
            <a:off x="3719737" y="3861049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6816081" y="3068961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5388113" y="4629897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8400257" y="3861049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4511824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 dirty="0">
              <a:solidFill>
                <a:srgbClr val="FF0066"/>
              </a:solidFill>
              <a:latin typeface="Helvetica 55 Roman" panose="000B0500000000000000" pitchFamily="34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16200000">
            <a:off x="5566570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 dirty="0">
              <a:solidFill>
                <a:srgbClr val="FF0066"/>
              </a:solidFill>
            </a:endParaRPr>
          </a:p>
        </p:txBody>
      </p:sp>
      <p:grpSp>
        <p:nvGrpSpPr>
          <p:cNvPr id="4" name="Grupo 28"/>
          <p:cNvGrpSpPr/>
          <p:nvPr/>
        </p:nvGrpSpPr>
        <p:grpSpPr>
          <a:xfrm>
            <a:off x="4079876" y="1773238"/>
            <a:ext cx="3529013" cy="3960812"/>
            <a:chOff x="2555875" y="1773238"/>
            <a:chExt cx="3529013" cy="3960812"/>
          </a:xfrm>
        </p:grpSpPr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600" b="1">
                <a:solidFill>
                  <a:srgbClr val="FF006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4" name="AutoShape 9"/>
            <p:cNvSpPr>
              <a:spLocks noChangeArrowheads="1"/>
            </p:cNvSpPr>
            <p:nvPr/>
          </p:nvSpPr>
          <p:spPr bwMode="auto">
            <a:xfrm>
              <a:off x="3203575" y="22050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600" b="1">
                <a:solidFill>
                  <a:srgbClr val="FF006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5" name="AutoShape 10"/>
            <p:cNvSpPr>
              <a:spLocks noChangeArrowheads="1"/>
            </p:cNvSpPr>
            <p:nvPr/>
          </p:nvSpPr>
          <p:spPr bwMode="auto">
            <a:xfrm>
              <a:off x="5724525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600" b="1">
                <a:solidFill>
                  <a:srgbClr val="FF006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6" name="AutoShape 11"/>
            <p:cNvSpPr>
              <a:spLocks noChangeArrowheads="1"/>
            </p:cNvSpPr>
            <p:nvPr/>
          </p:nvSpPr>
          <p:spPr bwMode="auto">
            <a:xfrm>
              <a:off x="5435600" y="1773238"/>
              <a:ext cx="217488" cy="144462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600" b="1">
                <a:solidFill>
                  <a:srgbClr val="FF006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>
              <a:off x="5867400" y="2276475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600" b="1">
                <a:solidFill>
                  <a:srgbClr val="FF006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4211638" y="206057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600" b="1">
                <a:solidFill>
                  <a:srgbClr val="FF006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>
              <a:off x="5292725" y="5516563"/>
              <a:ext cx="217488" cy="144462"/>
            </a:xfrm>
            <a:prstGeom prst="star5">
              <a:avLst/>
            </a:prstGeom>
            <a:solidFill>
              <a:srgbClr val="7030A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600" b="1">
                <a:solidFill>
                  <a:srgbClr val="FF006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600" b="1">
                <a:solidFill>
                  <a:srgbClr val="FF006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600" b="1">
                <a:solidFill>
                  <a:srgbClr val="FF006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600" b="1">
                <a:solidFill>
                  <a:srgbClr val="FF0066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9" name="CaixaDeTexto 34"/>
          <p:cNvSpPr txBox="1">
            <a:spLocks noChangeArrowheads="1"/>
          </p:cNvSpPr>
          <p:nvPr/>
        </p:nvSpPr>
        <p:spPr bwMode="auto">
          <a:xfrm>
            <a:off x="6252568" y="1052736"/>
            <a:ext cx="15716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800" dirty="0">
                <a:solidFill>
                  <a:srgbClr val="00FF00"/>
                </a:solidFill>
                <a:latin typeface="Century Gothic" panose="020B0502020202020204" pitchFamily="34" charset="0"/>
              </a:rPr>
              <a:t>Zênite</a:t>
            </a:r>
          </a:p>
        </p:txBody>
      </p:sp>
      <p:sp>
        <p:nvSpPr>
          <p:cNvPr id="55" name="Rectangle 24"/>
          <p:cNvSpPr>
            <a:spLocks noGrp="1" noChangeArrowheads="1"/>
          </p:cNvSpPr>
          <p:nvPr>
            <p:ph type="title"/>
          </p:nvPr>
        </p:nvSpPr>
        <p:spPr>
          <a:xfrm>
            <a:off x="2208213" y="5375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O Zênite e o Nadir</a:t>
            </a:r>
          </a:p>
        </p:txBody>
      </p:sp>
      <p:sp>
        <p:nvSpPr>
          <p:cNvPr id="63" name="CaixaDeTexto 34"/>
          <p:cNvSpPr txBox="1">
            <a:spLocks noChangeArrowheads="1"/>
          </p:cNvSpPr>
          <p:nvPr/>
        </p:nvSpPr>
        <p:spPr bwMode="auto">
          <a:xfrm>
            <a:off x="4596384" y="6218148"/>
            <a:ext cx="15716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800" dirty="0">
                <a:solidFill>
                  <a:srgbClr val="00B0F0"/>
                </a:solidFill>
                <a:latin typeface="Century Gothic" panose="020B0502020202020204" pitchFamily="34" charset="0"/>
              </a:rPr>
              <a:t>Nadir</a:t>
            </a:r>
          </a:p>
        </p:txBody>
      </p:sp>
      <p:sp>
        <p:nvSpPr>
          <p:cNvPr id="60" name="CaixaDeTexto 59"/>
          <p:cNvSpPr txBox="1"/>
          <p:nvPr/>
        </p:nvSpPr>
        <p:spPr>
          <a:xfrm>
            <a:off x="6924600" y="6525345"/>
            <a:ext cx="37079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200" b="1" dirty="0">
                <a:solidFill>
                  <a:srgbClr val="3333CC">
                    <a:lumMod val="40000"/>
                    <a:lumOff val="60000"/>
                  </a:srgbClr>
                </a:solidFill>
                <a:latin typeface="Century Gothic" panose="020B0502020202020204" pitchFamily="34" charset="0"/>
              </a:rPr>
              <a:t>Crédito: André Luiz da Silva/CDA/CDCC/USP </a:t>
            </a:r>
          </a:p>
        </p:txBody>
      </p:sp>
      <p:sp>
        <p:nvSpPr>
          <p:cNvPr id="56" name="Elipse 57"/>
          <p:cNvSpPr>
            <a:spLocks noChangeAspect="1"/>
          </p:cNvSpPr>
          <p:nvPr/>
        </p:nvSpPr>
        <p:spPr bwMode="auto">
          <a:xfrm rot="18342476">
            <a:off x="5850277" y="1174433"/>
            <a:ext cx="636551" cy="636551"/>
          </a:xfrm>
          <a:prstGeom prst="ellipse">
            <a:avLst/>
          </a:prstGeom>
          <a:gradFill>
            <a:gsLst>
              <a:gs pos="18000">
                <a:schemeClr val="bg1"/>
              </a:gs>
              <a:gs pos="21000">
                <a:srgbClr val="21FF46"/>
              </a:gs>
              <a:gs pos="82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 dirty="0">
              <a:solidFill>
                <a:srgbClr val="FF0066"/>
              </a:solidFill>
              <a:latin typeface="Helvetica 55 Roman" panose="000B0500000000000000" pitchFamily="34" charset="0"/>
            </a:endParaRPr>
          </a:p>
        </p:txBody>
      </p:sp>
      <p:sp>
        <p:nvSpPr>
          <p:cNvPr id="65" name="Elipse 57"/>
          <p:cNvSpPr>
            <a:spLocks noChangeAspect="1"/>
          </p:cNvSpPr>
          <p:nvPr/>
        </p:nvSpPr>
        <p:spPr bwMode="auto">
          <a:xfrm rot="18342476">
            <a:off x="5853423" y="5939256"/>
            <a:ext cx="636551" cy="636551"/>
          </a:xfrm>
          <a:prstGeom prst="ellipse">
            <a:avLst/>
          </a:prstGeom>
          <a:gradFill>
            <a:gsLst>
              <a:gs pos="18000">
                <a:schemeClr val="bg1"/>
              </a:gs>
              <a:gs pos="23000">
                <a:srgbClr val="37CBFF"/>
              </a:gs>
              <a:gs pos="77000">
                <a:srgbClr val="37CBFF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 dirty="0">
              <a:solidFill>
                <a:srgbClr val="FF0066"/>
              </a:solidFill>
              <a:latin typeface="Helvetica 55 Roman" panose="00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3163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592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592922" grpId="0" animBg="1"/>
      <p:bldP spid="59" grpId="0"/>
      <p:bldP spid="63" grpId="0"/>
      <p:bldP spid="60" grpId="0"/>
      <p:bldP spid="56" grpId="0" animBg="1"/>
      <p:bldP spid="6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B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lum bright="42000" contrast="61000"/>
          </a:blip>
          <a:srcRect/>
          <a:stretch>
            <a:fillRect/>
          </a:stretch>
        </p:blipFill>
        <p:spPr bwMode="auto">
          <a:xfrm>
            <a:off x="1652589" y="1019176"/>
            <a:ext cx="8915400" cy="5562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5" name="CaixaDeTexto 54"/>
          <p:cNvSpPr txBox="1"/>
          <p:nvPr/>
        </p:nvSpPr>
        <p:spPr>
          <a:xfrm>
            <a:off x="2975429" y="6581776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www.stellarium .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238375" y="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constelação 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Órion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3077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B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78972" y="304799"/>
            <a:ext cx="3624488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Referências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478971" y="1632856"/>
            <a:ext cx="11132457" cy="214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200" kern="0" dirty="0" smtClean="0">
                <a:solidFill>
                  <a:schemeClr val="bg1"/>
                </a:solidFill>
                <a:latin typeface="Century Gothic" pitchFamily="34" charset="0"/>
              </a:rPr>
              <a:t>[1] Máximo Ferreira, Guilherme de Almeida. Introdução á astronomia e às observações astronômicas. 7ª edição, Plátano editora</a:t>
            </a:r>
            <a:r>
              <a:rPr lang="pt-BR" kern="0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616856" y="3773714"/>
            <a:ext cx="11132457" cy="214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200" kern="0" dirty="0" smtClean="0">
                <a:solidFill>
                  <a:schemeClr val="bg1"/>
                </a:solidFill>
                <a:latin typeface="Century Gothic" pitchFamily="34" charset="0"/>
              </a:rPr>
              <a:t>[2] A esfera celeste. Centro de Divulgação da Astronomia. CDCC – USP-SC. 2000. Disponível em: http</a:t>
            </a:r>
            <a:r>
              <a:rPr lang="pt-BR" sz="3200" kern="0" dirty="0">
                <a:solidFill>
                  <a:schemeClr val="bg1"/>
                </a:solidFill>
                <a:latin typeface="Century Gothic" pitchFamily="34" charset="0"/>
              </a:rPr>
              <a:t>://www.cdcc.usp.br/cda/aprendendo-basico/esfera-celeste/esfera-celeste.htm</a:t>
            </a:r>
            <a:r>
              <a:rPr lang="pt-BR" kern="0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8314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B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6"/>
          <p:cNvSpPr>
            <a:spLocks noChangeShapeType="1"/>
          </p:cNvSpPr>
          <p:nvPr/>
        </p:nvSpPr>
        <p:spPr bwMode="auto">
          <a:xfrm flipV="1">
            <a:off x="5448300" y="3140968"/>
            <a:ext cx="1439788" cy="1584176"/>
          </a:xfrm>
          <a:prstGeom prst="lin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  <a:rou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1600" b="1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Arco 58"/>
          <p:cNvSpPr/>
          <p:nvPr/>
        </p:nvSpPr>
        <p:spPr bwMode="auto">
          <a:xfrm>
            <a:off x="5478451" y="1541520"/>
            <a:ext cx="1404000" cy="4752000"/>
          </a:xfrm>
          <a:prstGeom prst="arc">
            <a:avLst>
              <a:gd name="adj1" fmla="val 16244478"/>
              <a:gd name="adj2" fmla="val 5483612"/>
            </a:avLst>
          </a:prstGeom>
          <a:solidFill>
            <a:schemeClr val="tx1">
              <a:alpha val="0"/>
            </a:schemeClr>
          </a:solidFill>
          <a:ln w="66675" cap="flat" cmpd="sng" algn="ctr">
            <a:solidFill>
              <a:srgbClr val="00FF00">
                <a:alpha val="7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1600" b="1">
              <a:solidFill>
                <a:srgbClr val="FF0066"/>
              </a:solidFill>
            </a:endParaRPr>
          </a:p>
        </p:txBody>
      </p:sp>
      <p:grpSp>
        <p:nvGrpSpPr>
          <p:cNvPr id="2" name="Grupo 35"/>
          <p:cNvGrpSpPr/>
          <p:nvPr/>
        </p:nvGrpSpPr>
        <p:grpSpPr bwMode="auto">
          <a:xfrm>
            <a:off x="3244255" y="1541935"/>
            <a:ext cx="5665788" cy="4752975"/>
            <a:chOff x="1714480" y="1565399"/>
            <a:chExt cx="5665808" cy="4752975"/>
          </a:xfrm>
        </p:grpSpPr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600" b="1">
                <a:solidFill>
                  <a:srgbClr val="FF006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5" name="Oval 2"/>
            <p:cNvSpPr>
              <a:spLocks noChangeArrowheads="1"/>
            </p:cNvSpPr>
            <p:nvPr/>
          </p:nvSpPr>
          <p:spPr bwMode="auto">
            <a:xfrm>
              <a:off x="2254163" y="1565399"/>
              <a:ext cx="4681537" cy="4752975"/>
            </a:xfrm>
            <a:prstGeom prst="ellipse">
              <a:avLst/>
            </a:prstGeom>
            <a:gradFill flip="none" rotWithShape="1">
              <a:gsLst>
                <a:gs pos="70000">
                  <a:srgbClr val="7030A0"/>
                </a:gs>
                <a:gs pos="65000">
                  <a:schemeClr val="tx1">
                    <a:alpha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600" b="1">
                <a:solidFill>
                  <a:srgbClr val="FF006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335" name="Arc 4"/>
            <p:cNvSpPr/>
            <p:nvPr/>
          </p:nvSpPr>
          <p:spPr bwMode="auto">
            <a:xfrm flipV="1">
              <a:off x="2268538" y="3140348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chemeClr val="accent6">
                  <a:lumMod val="60000"/>
                  <a:lumOff val="40000"/>
                  <a:alpha val="50000"/>
                </a:schemeClr>
              </a:solidFill>
              <a:prstDash val="solid"/>
              <a:rou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>
                <a:solidFill>
                  <a:srgbClr val="FF006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337" name="Text Box 20"/>
            <p:cNvSpPr txBox="1">
              <a:spLocks noChangeArrowheads="1"/>
            </p:cNvSpPr>
            <p:nvPr/>
          </p:nvSpPr>
          <p:spPr bwMode="auto">
            <a:xfrm>
              <a:off x="3428992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pt-BR" sz="4000" b="1">
                  <a:solidFill>
                    <a:srgbClr val="FF3300"/>
                  </a:solidFill>
                  <a:latin typeface="Century Gothic" panose="020B0502020202020204" pitchFamily="34" charset="0"/>
                </a:rPr>
                <a:t>N</a:t>
              </a:r>
            </a:p>
          </p:txBody>
        </p:sp>
        <p:sp>
          <p:nvSpPr>
            <p:cNvPr id="1333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pt-BR" sz="4000" b="1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L</a:t>
              </a:r>
            </a:p>
          </p:txBody>
        </p:sp>
        <p:sp>
          <p:nvSpPr>
            <p:cNvPr id="13339" name="Text Box 22"/>
            <p:cNvSpPr txBox="1">
              <a:spLocks noChangeArrowheads="1"/>
            </p:cNvSpPr>
            <p:nvPr/>
          </p:nvSpPr>
          <p:spPr bwMode="auto">
            <a:xfrm>
              <a:off x="5357818" y="250030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pt-BR" sz="4000" b="1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S</a:t>
              </a:r>
            </a:p>
          </p:txBody>
        </p:sp>
        <p:sp>
          <p:nvSpPr>
            <p:cNvPr id="13340" name="Text Box 23"/>
            <p:cNvSpPr txBox="1">
              <a:spLocks noChangeArrowheads="1"/>
            </p:cNvSpPr>
            <p:nvPr/>
          </p:nvSpPr>
          <p:spPr bwMode="auto">
            <a:xfrm>
              <a:off x="7019925" y="364980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pt-BR" sz="4000" b="1">
                  <a:solidFill>
                    <a:srgbClr val="FF3300"/>
                  </a:solidFill>
                  <a:latin typeface="Century Gothic" panose="020B0502020202020204" pitchFamily="34" charset="0"/>
                </a:rPr>
                <a:t>O</a:t>
              </a:r>
            </a:p>
          </p:txBody>
        </p:sp>
      </p:grpSp>
      <p:sp>
        <p:nvSpPr>
          <p:cNvPr id="13315" name="Arc 3"/>
          <p:cNvSpPr/>
          <p:nvPr/>
        </p:nvSpPr>
        <p:spPr bwMode="auto">
          <a:xfrm rot="20930720" flipV="1">
            <a:off x="4275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3316" name="Rectangle 24"/>
          <p:cNvSpPr>
            <a:spLocks noGrp="1" noChangeArrowheads="1"/>
          </p:cNvSpPr>
          <p:nvPr>
            <p:ph type="title"/>
          </p:nvPr>
        </p:nvSpPr>
        <p:spPr>
          <a:xfrm>
            <a:off x="2208213" y="1889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O Meridiano</a:t>
            </a:r>
          </a:p>
        </p:txBody>
      </p:sp>
      <p:sp>
        <p:nvSpPr>
          <p:cNvPr id="27" name="Arc 5"/>
          <p:cNvSpPr/>
          <p:nvPr/>
        </p:nvSpPr>
        <p:spPr bwMode="auto">
          <a:xfrm flipV="1">
            <a:off x="3791758" y="3882559"/>
            <a:ext cx="4680731" cy="842477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5951539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1600" b="1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Grupo 28"/>
          <p:cNvGrpSpPr/>
          <p:nvPr/>
        </p:nvGrpSpPr>
        <p:grpSpPr>
          <a:xfrm>
            <a:off x="6023992" y="3313216"/>
            <a:ext cx="288032" cy="648072"/>
            <a:chOff x="4499992" y="3313216"/>
            <a:chExt cx="288032" cy="648072"/>
          </a:xfrm>
        </p:grpSpPr>
        <p:sp>
          <p:nvSpPr>
            <p:cNvPr id="30" name="Elipse 2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>
                <a:solidFill>
                  <a:srgbClr val="FF0066"/>
                </a:solidFill>
              </a:endParaRPr>
            </a:p>
          </p:txBody>
        </p:sp>
        <p:cxnSp>
          <p:nvCxnSpPr>
            <p:cNvPr id="31" name="Conector reto 30"/>
            <p:cNvCxnSpPr>
              <a:stCxn id="3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Conector reto 3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Conector reto 35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Conector reto 36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8" name="Oval 25"/>
          <p:cNvSpPr>
            <a:spLocks noChangeArrowheads="1"/>
          </p:cNvSpPr>
          <p:nvPr/>
        </p:nvSpPr>
        <p:spPr bwMode="auto">
          <a:xfrm>
            <a:off x="3719737" y="3861049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6783510" y="3102673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8400257" y="3861049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4521350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 dirty="0">
              <a:solidFill>
                <a:srgbClr val="FF0066"/>
              </a:solidFill>
              <a:latin typeface="Helvetica 55 Roman" panose="000B0500000000000000" pitchFamily="34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16200000">
            <a:off x="5551568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 dirty="0">
              <a:solidFill>
                <a:srgbClr val="FF0066"/>
              </a:solidFill>
            </a:endParaRPr>
          </a:p>
        </p:txBody>
      </p:sp>
      <p:sp>
        <p:nvSpPr>
          <p:cNvPr id="55" name="Arc 8"/>
          <p:cNvSpPr/>
          <p:nvPr/>
        </p:nvSpPr>
        <p:spPr bwMode="auto">
          <a:xfrm rot="5400000" flipV="1">
            <a:off x="3448361" y="3504574"/>
            <a:ext cx="4716000" cy="792000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>
            <a:solidFill>
              <a:srgbClr val="00FF00"/>
            </a:solidFill>
            <a:rou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</a:endParaRPr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5373254" y="4628753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Grupo 28"/>
          <p:cNvGrpSpPr/>
          <p:nvPr/>
        </p:nvGrpSpPr>
        <p:grpSpPr>
          <a:xfrm>
            <a:off x="4079876" y="1773238"/>
            <a:ext cx="3529013" cy="3960812"/>
            <a:chOff x="2555875" y="1773238"/>
            <a:chExt cx="3529013" cy="3960812"/>
          </a:xfrm>
        </p:grpSpPr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600" b="1">
                <a:solidFill>
                  <a:srgbClr val="FF006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4" name="AutoShape 9"/>
            <p:cNvSpPr>
              <a:spLocks noChangeArrowheads="1"/>
            </p:cNvSpPr>
            <p:nvPr/>
          </p:nvSpPr>
          <p:spPr bwMode="auto">
            <a:xfrm>
              <a:off x="3203575" y="22050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600" b="1">
                <a:solidFill>
                  <a:srgbClr val="FF006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5" name="AutoShape 10"/>
            <p:cNvSpPr>
              <a:spLocks noChangeArrowheads="1"/>
            </p:cNvSpPr>
            <p:nvPr/>
          </p:nvSpPr>
          <p:spPr bwMode="auto">
            <a:xfrm>
              <a:off x="5724525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600" b="1">
                <a:solidFill>
                  <a:srgbClr val="FF006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6" name="AutoShape 11"/>
            <p:cNvSpPr>
              <a:spLocks noChangeArrowheads="1"/>
            </p:cNvSpPr>
            <p:nvPr/>
          </p:nvSpPr>
          <p:spPr bwMode="auto">
            <a:xfrm>
              <a:off x="5435600" y="1773238"/>
              <a:ext cx="217488" cy="144462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600" b="1">
                <a:solidFill>
                  <a:srgbClr val="FF006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>
              <a:off x="5867400" y="2276475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600" b="1">
                <a:solidFill>
                  <a:srgbClr val="FF006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4211638" y="206057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600" b="1">
                <a:solidFill>
                  <a:srgbClr val="FF006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>
              <a:off x="5292725" y="5516563"/>
              <a:ext cx="217488" cy="144462"/>
            </a:xfrm>
            <a:prstGeom prst="star5">
              <a:avLst/>
            </a:prstGeom>
            <a:solidFill>
              <a:srgbClr val="7030A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600" b="1">
                <a:solidFill>
                  <a:srgbClr val="FF006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600" b="1">
                <a:solidFill>
                  <a:srgbClr val="FF006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600" b="1">
                <a:solidFill>
                  <a:srgbClr val="FF006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600" b="1">
                <a:solidFill>
                  <a:srgbClr val="FF0066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61" name="CaixaDeTexto 60"/>
          <p:cNvSpPr txBox="1"/>
          <p:nvPr/>
        </p:nvSpPr>
        <p:spPr>
          <a:xfrm>
            <a:off x="6783510" y="6490161"/>
            <a:ext cx="40679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200" b="1" dirty="0">
                <a:solidFill>
                  <a:srgbClr val="3333CC">
                    <a:lumMod val="40000"/>
                    <a:lumOff val="60000"/>
                  </a:srgbClr>
                </a:solidFill>
                <a:latin typeface="Century Gothic" panose="020B0502020202020204" pitchFamily="34" charset="0"/>
              </a:rPr>
              <a:t>Crédito: André Luiz da Silva/CDA/CDCC/USP </a:t>
            </a:r>
          </a:p>
        </p:txBody>
      </p:sp>
      <p:sp>
        <p:nvSpPr>
          <p:cNvPr id="48" name="Elipse 57"/>
          <p:cNvSpPr>
            <a:spLocks noChangeAspect="1"/>
          </p:cNvSpPr>
          <p:nvPr/>
        </p:nvSpPr>
        <p:spPr bwMode="auto">
          <a:xfrm rot="18342476">
            <a:off x="5837578" y="1226291"/>
            <a:ext cx="636551" cy="636551"/>
          </a:xfrm>
          <a:prstGeom prst="ellipse">
            <a:avLst/>
          </a:prstGeom>
          <a:gradFill>
            <a:gsLst>
              <a:gs pos="18000">
                <a:schemeClr val="bg1"/>
              </a:gs>
              <a:gs pos="21000">
                <a:srgbClr val="21FF46"/>
              </a:gs>
              <a:gs pos="82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 dirty="0">
              <a:solidFill>
                <a:srgbClr val="FF0066"/>
              </a:solidFill>
              <a:latin typeface="Helvetica 55 Roman" panose="00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314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5" grpId="0" animBg="1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B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Arco 138"/>
          <p:cNvSpPr/>
          <p:nvPr/>
        </p:nvSpPr>
        <p:spPr bwMode="auto">
          <a:xfrm rot="8526017">
            <a:off x="5168531" y="1582142"/>
            <a:ext cx="1740598" cy="4669768"/>
          </a:xfrm>
          <a:prstGeom prst="arc">
            <a:avLst>
              <a:gd name="adj1" fmla="val 5400390"/>
              <a:gd name="adj2" fmla="val 9476570"/>
            </a:avLst>
          </a:prstGeom>
          <a:noFill/>
          <a:ln w="50800" cap="flat" cmpd="sng" algn="ctr">
            <a:solidFill>
              <a:srgbClr val="00B0F0">
                <a:alpha val="8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</a:endParaRPr>
          </a:p>
        </p:txBody>
      </p:sp>
      <p:sp>
        <p:nvSpPr>
          <p:cNvPr id="116" name="Line 27"/>
          <p:cNvSpPr>
            <a:spLocks noChangeShapeType="1"/>
          </p:cNvSpPr>
          <p:nvPr/>
        </p:nvSpPr>
        <p:spPr bwMode="auto">
          <a:xfrm flipV="1">
            <a:off x="4216288" y="3933056"/>
            <a:ext cx="1800200" cy="136815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</a:endParaRPr>
          </a:p>
        </p:txBody>
      </p:sp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1524000" y="197768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Os Polos e Equador Celestes</a:t>
            </a:r>
          </a:p>
        </p:txBody>
      </p:sp>
      <p:sp>
        <p:nvSpPr>
          <p:cNvPr id="13343" name="Text Box 29"/>
          <p:cNvSpPr txBox="1">
            <a:spLocks noChangeArrowheads="1"/>
          </p:cNvSpPr>
          <p:nvPr/>
        </p:nvSpPr>
        <p:spPr bwMode="auto">
          <a:xfrm>
            <a:off x="7961176" y="1340769"/>
            <a:ext cx="244780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BR" sz="2800" dirty="0">
                <a:solidFill>
                  <a:srgbClr val="FFFF00"/>
                </a:solidFill>
                <a:latin typeface="Century Gothic" panose="020B0502020202020204" pitchFamily="34" charset="0"/>
              </a:rPr>
              <a:t>Polo Celeste Sul (PCS)</a:t>
            </a:r>
          </a:p>
        </p:txBody>
      </p:sp>
      <p:sp>
        <p:nvSpPr>
          <p:cNvPr id="13344" name="Text Box 30"/>
          <p:cNvSpPr txBox="1">
            <a:spLocks noChangeArrowheads="1"/>
          </p:cNvSpPr>
          <p:nvPr/>
        </p:nvSpPr>
        <p:spPr bwMode="auto">
          <a:xfrm>
            <a:off x="1990515" y="5517233"/>
            <a:ext cx="2375917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BR" sz="2800" dirty="0">
                <a:solidFill>
                  <a:srgbClr val="FFFF00"/>
                </a:solidFill>
                <a:latin typeface="Century Gothic" panose="020B0502020202020204" pitchFamily="34" charset="0"/>
              </a:rPr>
              <a:t>Polo Celeste Norte (PCN)</a:t>
            </a:r>
          </a:p>
        </p:txBody>
      </p:sp>
      <p:grpSp>
        <p:nvGrpSpPr>
          <p:cNvPr id="2" name="Grupo 40"/>
          <p:cNvGrpSpPr/>
          <p:nvPr/>
        </p:nvGrpSpPr>
        <p:grpSpPr bwMode="auto">
          <a:xfrm>
            <a:off x="3215681" y="1484338"/>
            <a:ext cx="5665787" cy="4752975"/>
            <a:chOff x="1714480" y="1483866"/>
            <a:chExt cx="5665808" cy="4752975"/>
          </a:xfrm>
        </p:grpSpPr>
        <p:sp>
          <p:nvSpPr>
            <p:cNvPr id="107" name="Oval 2"/>
            <p:cNvSpPr>
              <a:spLocks noChangeArrowheads="1"/>
            </p:cNvSpPr>
            <p:nvPr/>
          </p:nvSpPr>
          <p:spPr bwMode="auto">
            <a:xfrm>
              <a:off x="2289219" y="1483866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chemeClr val="tx1">
                    <a:alpha val="40000"/>
                  </a:schemeClr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600" b="1">
                <a:solidFill>
                  <a:srgbClr val="FF006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9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932709" cy="1596602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600" b="1">
                <a:solidFill>
                  <a:srgbClr val="FF006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600" b="1">
                <a:solidFill>
                  <a:srgbClr val="FF006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8" name="Arc 4"/>
            <p:cNvSpPr/>
            <p:nvPr/>
          </p:nvSpPr>
          <p:spPr bwMode="auto">
            <a:xfrm flipV="1">
              <a:off x="2268538" y="3126469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rgbClr val="339966">
                  <a:alpha val="70000"/>
                </a:srgbClr>
              </a:solidFill>
              <a:prstDash val="solid"/>
              <a:rou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>
                <a:solidFill>
                  <a:srgbClr val="FF006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0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pt-BR" sz="4000" b="1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O</a:t>
              </a:r>
            </a:p>
          </p:txBody>
        </p:sp>
        <p:sp>
          <p:nvSpPr>
            <p:cNvPr id="111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pt-BR" sz="4000" b="1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N</a:t>
              </a:r>
            </a:p>
          </p:txBody>
        </p:sp>
        <p:sp>
          <p:nvSpPr>
            <p:cNvPr id="112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pt-BR" sz="4000" b="1">
                  <a:solidFill>
                    <a:srgbClr val="FF3300"/>
                  </a:solidFill>
                  <a:latin typeface="Century Gothic" panose="020B0502020202020204" pitchFamily="34" charset="0"/>
                </a:rPr>
                <a:t>L</a:t>
              </a:r>
            </a:p>
          </p:txBody>
        </p:sp>
        <p:sp>
          <p:nvSpPr>
            <p:cNvPr id="113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pt-BR" sz="4000" b="1">
                  <a:solidFill>
                    <a:srgbClr val="FF3300"/>
                  </a:solidFill>
                  <a:latin typeface="Century Gothic" panose="020B0502020202020204" pitchFamily="34" charset="0"/>
                </a:rPr>
                <a:t>S</a:t>
              </a:r>
            </a:p>
          </p:txBody>
        </p:sp>
      </p:grpSp>
      <p:sp>
        <p:nvSpPr>
          <p:cNvPr id="120" name="Arc 3"/>
          <p:cNvSpPr/>
          <p:nvPr/>
        </p:nvSpPr>
        <p:spPr bwMode="auto">
          <a:xfrm rot="20930720" flipV="1">
            <a:off x="4195626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</a:endParaRPr>
          </a:p>
        </p:txBody>
      </p:sp>
      <p:sp>
        <p:nvSpPr>
          <p:cNvPr id="121" name="Arc 5"/>
          <p:cNvSpPr/>
          <p:nvPr/>
        </p:nvSpPr>
        <p:spPr bwMode="auto">
          <a:xfrm flipV="1">
            <a:off x="3796432" y="3893864"/>
            <a:ext cx="4644000" cy="837153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  <a:gd name="connsiteX0" fmla="*/ 132 w 43200"/>
              <a:gd name="connsiteY0" fmla="*/ 23986 h 23986"/>
              <a:gd name="connsiteX1" fmla="*/ 0 w 43200"/>
              <a:gd name="connsiteY1" fmla="*/ 21600 h 23986"/>
              <a:gd name="connsiteX2" fmla="*/ 21600 w 43200"/>
              <a:gd name="connsiteY2" fmla="*/ 0 h 23986"/>
              <a:gd name="connsiteX3" fmla="*/ 43200 w 43200"/>
              <a:gd name="connsiteY3" fmla="*/ 21600 h 23986"/>
              <a:gd name="connsiteX4" fmla="*/ 43188 w 43200"/>
              <a:gd name="connsiteY4" fmla="*/ 22312 h 23986"/>
              <a:gd name="connsiteX0" fmla="*/ 21600 w 43200"/>
              <a:gd name="connsiteY0" fmla="*/ 21600 h 23986"/>
              <a:gd name="connsiteX1" fmla="*/ 0 w 43200"/>
              <a:gd name="connsiteY1" fmla="*/ 21600 h 23986"/>
              <a:gd name="connsiteX2" fmla="*/ 21600 w 43200"/>
              <a:gd name="connsiteY2" fmla="*/ 0 h 23986"/>
              <a:gd name="connsiteX3" fmla="*/ 43200 w 43200"/>
              <a:gd name="connsiteY3" fmla="*/ 21600 h 23986"/>
              <a:gd name="connsiteX4" fmla="*/ 43188 w 43200"/>
              <a:gd name="connsiteY4" fmla="*/ 22312 h 23986"/>
              <a:gd name="connsiteX5" fmla="*/ 21600 w 43200"/>
              <a:gd name="connsiteY5" fmla="*/ 21600 h 23986"/>
              <a:gd name="connsiteX0" fmla="*/ 0 w 43200"/>
              <a:gd name="connsiteY0" fmla="*/ 21600 h 22312"/>
              <a:gd name="connsiteX1" fmla="*/ 21600 w 43200"/>
              <a:gd name="connsiteY1" fmla="*/ 0 h 22312"/>
              <a:gd name="connsiteX2" fmla="*/ 43200 w 43200"/>
              <a:gd name="connsiteY2" fmla="*/ 21600 h 22312"/>
              <a:gd name="connsiteX3" fmla="*/ 43188 w 43200"/>
              <a:gd name="connsiteY3" fmla="*/ 22312 h 22312"/>
              <a:gd name="connsiteX0" fmla="*/ 21600 w 43200"/>
              <a:gd name="connsiteY0" fmla="*/ 21600 h 22312"/>
              <a:gd name="connsiteX1" fmla="*/ 0 w 43200"/>
              <a:gd name="connsiteY1" fmla="*/ 21600 h 22312"/>
              <a:gd name="connsiteX2" fmla="*/ 21600 w 43200"/>
              <a:gd name="connsiteY2" fmla="*/ 0 h 22312"/>
              <a:gd name="connsiteX3" fmla="*/ 43200 w 43200"/>
              <a:gd name="connsiteY3" fmla="*/ 21600 h 22312"/>
              <a:gd name="connsiteX4" fmla="*/ 43188 w 43200"/>
              <a:gd name="connsiteY4" fmla="*/ 22312 h 22312"/>
              <a:gd name="connsiteX5" fmla="*/ 21600 w 43200"/>
              <a:gd name="connsiteY5" fmla="*/ 21600 h 22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00" h="22312" fill="none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2312" stroke="0" extrusionOk="0">
                <a:moveTo>
                  <a:pt x="21600" y="21600"/>
                </a:moveTo>
                <a:lnTo>
                  <a:pt x="0" y="21600"/>
                </a:ln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</a:endParaRPr>
          </a:p>
        </p:txBody>
      </p:sp>
      <p:sp>
        <p:nvSpPr>
          <p:cNvPr id="122" name="Line 26"/>
          <p:cNvSpPr>
            <a:spLocks noChangeShapeType="1"/>
          </p:cNvSpPr>
          <p:nvPr/>
        </p:nvSpPr>
        <p:spPr bwMode="auto">
          <a:xfrm flipV="1">
            <a:off x="6016488" y="2420887"/>
            <a:ext cx="1944216" cy="1508174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</a:endParaRPr>
          </a:p>
        </p:txBody>
      </p:sp>
      <p:sp>
        <p:nvSpPr>
          <p:cNvPr id="140" name="Arco 139"/>
          <p:cNvSpPr/>
          <p:nvPr/>
        </p:nvSpPr>
        <p:spPr bwMode="auto">
          <a:xfrm rot="8526017">
            <a:off x="5201084" y="1603801"/>
            <a:ext cx="1717118" cy="4669768"/>
          </a:xfrm>
          <a:prstGeom prst="arc">
            <a:avLst>
              <a:gd name="adj1" fmla="val 9733236"/>
              <a:gd name="adj2" fmla="val 14545608"/>
            </a:avLst>
          </a:prstGeom>
          <a:noFill/>
          <a:ln w="50800" cap="flat" cmpd="sng" algn="ctr">
            <a:solidFill>
              <a:srgbClr val="00B0F0">
                <a:alpha val="5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</a:endParaRPr>
          </a:p>
        </p:txBody>
      </p:sp>
      <p:sp>
        <p:nvSpPr>
          <p:cNvPr id="34" name="Elipse 33"/>
          <p:cNvSpPr>
            <a:spLocks noChangeAspect="1"/>
          </p:cNvSpPr>
          <p:nvPr/>
        </p:nvSpPr>
        <p:spPr bwMode="auto">
          <a:xfrm>
            <a:off x="6390814" y="3014204"/>
            <a:ext cx="267870" cy="267870"/>
          </a:xfrm>
          <a:prstGeom prst="ellipse">
            <a:avLst/>
          </a:prstGeom>
          <a:noFill/>
          <a:ln w="349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 dirty="0">
              <a:solidFill>
                <a:srgbClr val="00FF00"/>
              </a:solidFill>
            </a:endParaRPr>
          </a:p>
        </p:txBody>
      </p:sp>
      <p:grpSp>
        <p:nvGrpSpPr>
          <p:cNvPr id="3" name="Grupo 25"/>
          <p:cNvGrpSpPr/>
          <p:nvPr/>
        </p:nvGrpSpPr>
        <p:grpSpPr>
          <a:xfrm>
            <a:off x="5944480" y="3313216"/>
            <a:ext cx="288032" cy="648072"/>
            <a:chOff x="4499992" y="3313216"/>
            <a:chExt cx="288032" cy="648072"/>
          </a:xfrm>
        </p:grpSpPr>
        <p:sp>
          <p:nvSpPr>
            <p:cNvPr id="27" name="Elipse 2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>
                <a:solidFill>
                  <a:srgbClr val="FF0066"/>
                </a:solidFill>
              </a:endParaRPr>
            </a:p>
          </p:txBody>
        </p:sp>
        <p:cxnSp>
          <p:nvCxnSpPr>
            <p:cNvPr id="28" name="Conector reto 27"/>
            <p:cNvCxnSpPr>
              <a:stCxn id="2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9" name="Conector reto 28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0" name="Conector reto 29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1" name="Conector reto 30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6452349" y="3068961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3713374" y="3861049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8393894" y="3861049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Lua 52"/>
          <p:cNvSpPr/>
          <p:nvPr/>
        </p:nvSpPr>
        <p:spPr bwMode="auto">
          <a:xfrm rot="16200000">
            <a:off x="5564269" y="3793777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 dirty="0">
              <a:solidFill>
                <a:srgbClr val="FF0066"/>
              </a:solidFill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6952592" y="585810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800" dirty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Equador Celeste</a:t>
            </a:r>
          </a:p>
        </p:txBody>
      </p:sp>
      <p:sp>
        <p:nvSpPr>
          <p:cNvPr id="60" name="Arco 59"/>
          <p:cNvSpPr/>
          <p:nvPr/>
        </p:nvSpPr>
        <p:spPr bwMode="auto">
          <a:xfrm rot="8526017">
            <a:off x="5201147" y="1600926"/>
            <a:ext cx="1717118" cy="4669768"/>
          </a:xfrm>
          <a:prstGeom prst="arc">
            <a:avLst>
              <a:gd name="adj1" fmla="val 14620940"/>
              <a:gd name="adj2" fmla="val 16330034"/>
            </a:avLst>
          </a:prstGeom>
          <a:noFill/>
          <a:ln w="50800" cap="flat" cmpd="sng" algn="ctr">
            <a:solidFill>
              <a:srgbClr val="00B0F0">
                <a:alpha val="8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</a:endParaRPr>
          </a:p>
        </p:txBody>
      </p: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4539120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 dirty="0">
              <a:solidFill>
                <a:srgbClr val="FF0066"/>
              </a:solidFill>
              <a:latin typeface="Helvetica 55 Roman" panose="000B0500000000000000" pitchFamily="34" charset="0"/>
            </a:endParaRPr>
          </a:p>
        </p:txBody>
      </p:sp>
      <p:sp>
        <p:nvSpPr>
          <p:cNvPr id="138" name="Arco 137"/>
          <p:cNvSpPr/>
          <p:nvPr/>
        </p:nvSpPr>
        <p:spPr bwMode="auto">
          <a:xfrm rot="8526017">
            <a:off x="5186613" y="1582834"/>
            <a:ext cx="1750374" cy="4669769"/>
          </a:xfrm>
          <a:prstGeom prst="arc">
            <a:avLst>
              <a:gd name="adj1" fmla="val 16218021"/>
              <a:gd name="adj2" fmla="val 5380108"/>
            </a:avLst>
          </a:prstGeom>
          <a:noFill/>
          <a:ln w="1016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</a:endParaRPr>
          </a:p>
        </p:txBody>
      </p:sp>
      <p:sp>
        <p:nvSpPr>
          <p:cNvPr id="35" name="Elipse 34"/>
          <p:cNvSpPr>
            <a:spLocks noChangeAspect="1"/>
          </p:cNvSpPr>
          <p:nvPr/>
        </p:nvSpPr>
        <p:spPr bwMode="auto">
          <a:xfrm>
            <a:off x="5444637" y="4589754"/>
            <a:ext cx="278585" cy="278585"/>
          </a:xfrm>
          <a:prstGeom prst="ellipse">
            <a:avLst/>
          </a:prstGeom>
          <a:noFill/>
          <a:ln w="349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</a:endParaRPr>
          </a:p>
        </p:txBody>
      </p:sp>
      <p:sp>
        <p:nvSpPr>
          <p:cNvPr id="49" name="Oval 25"/>
          <p:cNvSpPr>
            <a:spLocks noChangeArrowheads="1"/>
          </p:cNvSpPr>
          <p:nvPr/>
        </p:nvSpPr>
        <p:spPr bwMode="auto">
          <a:xfrm>
            <a:off x="5513574" y="4653137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AutoShape 7"/>
          <p:cNvSpPr>
            <a:spLocks noChangeArrowheads="1"/>
          </p:cNvSpPr>
          <p:nvPr/>
        </p:nvSpPr>
        <p:spPr bwMode="auto">
          <a:xfrm rot="20268395">
            <a:off x="6007914" y="2806406"/>
            <a:ext cx="1543596" cy="1764576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00FF00"/>
            </a:solidFill>
            <a:miter lim="800000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upo 32"/>
          <p:cNvGrpSpPr/>
          <p:nvPr/>
        </p:nvGrpSpPr>
        <p:grpSpPr>
          <a:xfrm flipH="1">
            <a:off x="4072272" y="1772817"/>
            <a:ext cx="3960440" cy="4033515"/>
            <a:chOff x="2555875" y="1700535"/>
            <a:chExt cx="3805696" cy="4033515"/>
          </a:xfrm>
        </p:grpSpPr>
        <p:sp>
          <p:nvSpPr>
            <p:cNvPr id="37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600" b="1">
                <a:solidFill>
                  <a:srgbClr val="FF006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4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600" b="1">
                <a:solidFill>
                  <a:srgbClr val="FF006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5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600" b="1">
                <a:solidFill>
                  <a:srgbClr val="FF006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6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600" b="1">
                <a:solidFill>
                  <a:srgbClr val="FF006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6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600" b="1">
                <a:solidFill>
                  <a:srgbClr val="FF006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8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600" b="1">
                <a:solidFill>
                  <a:srgbClr val="FF006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0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600" b="1">
                <a:solidFill>
                  <a:srgbClr val="FF006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1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600" b="1">
                <a:solidFill>
                  <a:srgbClr val="FF006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2" name="AutoShape 15"/>
            <p:cNvSpPr>
              <a:spLocks noChangeArrowheads="1"/>
            </p:cNvSpPr>
            <p:nvPr/>
          </p:nvSpPr>
          <p:spPr bwMode="auto">
            <a:xfrm>
              <a:off x="3999056" y="170053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600" b="1">
                <a:solidFill>
                  <a:srgbClr val="FF0066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63" name="CaixaDeTexto 62"/>
          <p:cNvSpPr txBox="1"/>
          <p:nvPr/>
        </p:nvSpPr>
        <p:spPr>
          <a:xfrm>
            <a:off x="1524000" y="6525345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200" b="1" dirty="0">
                <a:solidFill>
                  <a:srgbClr val="3333CC">
                    <a:lumMod val="40000"/>
                    <a:lumOff val="60000"/>
                  </a:srgbClr>
                </a:solidFill>
                <a:latin typeface="Century Gothic" panose="020B0502020202020204" pitchFamily="34" charset="0"/>
              </a:rPr>
              <a:t>Crédito: André Luiz da Silva/CDA/CDCC/USP </a:t>
            </a:r>
          </a:p>
        </p:txBody>
      </p:sp>
      <p:grpSp>
        <p:nvGrpSpPr>
          <p:cNvPr id="8" name="Agrupar 7"/>
          <p:cNvGrpSpPr/>
          <p:nvPr/>
        </p:nvGrpSpPr>
        <p:grpSpPr>
          <a:xfrm>
            <a:off x="7685326" y="2071355"/>
            <a:ext cx="636551" cy="636551"/>
            <a:chOff x="6161325" y="2071354"/>
            <a:chExt cx="636551" cy="636551"/>
          </a:xfrm>
        </p:grpSpPr>
        <p:sp>
          <p:nvSpPr>
            <p:cNvPr id="64" name="Elipse 63"/>
            <p:cNvSpPr>
              <a:spLocks noChangeAspect="1"/>
            </p:cNvSpPr>
            <p:nvPr/>
          </p:nvSpPr>
          <p:spPr bwMode="auto">
            <a:xfrm rot="18342476">
              <a:off x="6161325" y="207135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9137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 dirty="0">
                <a:solidFill>
                  <a:srgbClr val="FF0066"/>
                </a:solidFill>
                <a:latin typeface="Helvetica 55 Roman" panose="000B0500000000000000" pitchFamily="34" charset="0"/>
              </a:endParaRPr>
            </a:p>
          </p:txBody>
        </p:sp>
        <p:sp>
          <p:nvSpPr>
            <p:cNvPr id="65" name="Oval 25"/>
            <p:cNvSpPr>
              <a:spLocks noChangeArrowheads="1"/>
            </p:cNvSpPr>
            <p:nvPr/>
          </p:nvSpPr>
          <p:spPr bwMode="auto">
            <a:xfrm rot="18342476">
              <a:off x="6404188" y="2331403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>
                <a:solidFill>
                  <a:srgbClr val="FF0066"/>
                </a:solidFill>
                <a:latin typeface="Helvetica 55 Roman" panose="000B0500000000000000" pitchFamily="34" charset="0"/>
              </a:endParaRPr>
            </a:p>
          </p:txBody>
        </p:sp>
      </p:grpSp>
      <p:grpSp>
        <p:nvGrpSpPr>
          <p:cNvPr id="7" name="Agrupar 6"/>
          <p:cNvGrpSpPr/>
          <p:nvPr/>
        </p:nvGrpSpPr>
        <p:grpSpPr>
          <a:xfrm>
            <a:off x="3931494" y="4949897"/>
            <a:ext cx="636551" cy="636551"/>
            <a:chOff x="2407493" y="4949896"/>
            <a:chExt cx="636551" cy="636551"/>
          </a:xfrm>
        </p:grpSpPr>
        <p:sp>
          <p:nvSpPr>
            <p:cNvPr id="66" name="Elipse 65"/>
            <p:cNvSpPr>
              <a:spLocks noChangeAspect="1"/>
            </p:cNvSpPr>
            <p:nvPr/>
          </p:nvSpPr>
          <p:spPr bwMode="auto">
            <a:xfrm rot="18342476">
              <a:off x="2407493" y="4949896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9137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 dirty="0">
                <a:solidFill>
                  <a:srgbClr val="FF0066"/>
                </a:solidFill>
                <a:latin typeface="Helvetica 55 Roman" panose="000B0500000000000000" pitchFamily="34" charset="0"/>
              </a:endParaRPr>
            </a:p>
          </p:txBody>
        </p:sp>
        <p:sp>
          <p:nvSpPr>
            <p:cNvPr id="67" name="Oval 25"/>
            <p:cNvSpPr>
              <a:spLocks noChangeArrowheads="1"/>
            </p:cNvSpPr>
            <p:nvPr/>
          </p:nvSpPr>
          <p:spPr bwMode="auto">
            <a:xfrm rot="18342476">
              <a:off x="2650601" y="5205023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>
                <a:solidFill>
                  <a:srgbClr val="FF0066"/>
                </a:solidFill>
                <a:latin typeface="Helvetica 55 Roman" panose="000B0500000000000000" pitchFamily="34" charset="0"/>
              </a:endParaRPr>
            </a:p>
          </p:txBody>
        </p:sp>
      </p:grpSp>
      <p:sp>
        <p:nvSpPr>
          <p:cNvPr id="62" name="Retângulo 61"/>
          <p:cNvSpPr/>
          <p:nvPr/>
        </p:nvSpPr>
        <p:spPr>
          <a:xfrm rot="21515074">
            <a:off x="6680665" y="3152422"/>
            <a:ext cx="936104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4000" i="1" dirty="0">
                <a:solidFill>
                  <a:srgbClr val="00FF00"/>
                </a:solidFill>
                <a:cs typeface="Arial"/>
              </a:rPr>
              <a:t>φ</a:t>
            </a:r>
          </a:p>
        </p:txBody>
      </p:sp>
    </p:spTree>
    <p:extLst>
      <p:ext uri="{BB962C8B-B14F-4D97-AF65-F5344CB8AC3E}">
        <p14:creationId xmlns:p14="http://schemas.microsoft.com/office/powerpoint/2010/main" val="3688648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16" grpId="0" animBg="1"/>
      <p:bldP spid="13343" grpId="0"/>
      <p:bldP spid="13344" grpId="0"/>
      <p:bldP spid="122" grpId="0" animBg="1"/>
      <p:bldP spid="140" grpId="0" animBg="1"/>
      <p:bldP spid="34" grpId="0" animBg="1"/>
      <p:bldP spid="34" grpId="1" animBg="1"/>
      <p:bldP spid="59" grpId="0"/>
      <p:bldP spid="60" grpId="0" animBg="1"/>
      <p:bldP spid="138" grpId="0" animBg="1"/>
      <p:bldP spid="35" grpId="0" animBg="1"/>
      <p:bldP spid="35" grpId="1" animBg="1"/>
      <p:bldP spid="61" grpId="0" animBg="1"/>
      <p:bldP spid="63" grpId="0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B4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67067" y="376518"/>
            <a:ext cx="10257865" cy="1156448"/>
          </a:xfrm>
        </p:spPr>
        <p:txBody>
          <a:bodyPr>
            <a:normAutofit/>
          </a:bodyPr>
          <a:lstStyle/>
          <a:p>
            <a:r>
              <a:rPr lang="pt-BR" sz="4400" dirty="0" smtClean="0">
                <a:solidFill>
                  <a:schemeClr val="bg1"/>
                </a:solidFill>
              </a:rPr>
              <a:t>Altura do polo (</a:t>
            </a:r>
            <a:r>
              <a:rPr lang="el-GR" sz="4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ϕ</a:t>
            </a:r>
            <a:r>
              <a:rPr lang="pt-BR" sz="4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pt-BR" sz="4400" dirty="0">
              <a:solidFill>
                <a:schemeClr val="bg1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7230035" y="1586755"/>
            <a:ext cx="3994897" cy="18691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</a:rPr>
              <a:t>Corresponde à latitude do local de observação;</a:t>
            </a:r>
          </a:p>
          <a:p>
            <a:endParaRPr lang="pt-BR" sz="2700" dirty="0">
              <a:solidFill>
                <a:schemeClr val="bg1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7230033" y="3145493"/>
            <a:ext cx="3994897" cy="18691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</a:rPr>
              <a:t>Nos polos Sul e Norte, o polo celeste está no zênite;</a:t>
            </a:r>
          </a:p>
          <a:p>
            <a:endParaRPr lang="pt-BR" sz="2700" dirty="0">
              <a:solidFill>
                <a:schemeClr val="bg1"/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7230033" y="4704230"/>
            <a:ext cx="3994897" cy="18691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</a:rPr>
              <a:t>No equador, é possível ver os dois polos sobre o horizonte.</a:t>
            </a:r>
          </a:p>
          <a:p>
            <a:endParaRPr lang="pt-BR" sz="2700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860567" y="6061444"/>
            <a:ext cx="35272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Fonte: http://astro.if.ufrgs.br/coord.htm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03" y="1993642"/>
            <a:ext cx="4123373" cy="406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7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B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2063750" y="19776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A Eclíptica</a:t>
            </a:r>
          </a:p>
        </p:txBody>
      </p:sp>
      <p:sp>
        <p:nvSpPr>
          <p:cNvPr id="120" name="Arc 3"/>
          <p:cNvSpPr/>
          <p:nvPr/>
        </p:nvSpPr>
        <p:spPr bwMode="auto">
          <a:xfrm rot="20930720" flipV="1">
            <a:off x="420256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</a:endParaRPr>
          </a:p>
        </p:txBody>
      </p:sp>
      <p:sp>
        <p:nvSpPr>
          <p:cNvPr id="76" name="Arco 75"/>
          <p:cNvSpPr/>
          <p:nvPr/>
        </p:nvSpPr>
        <p:spPr bwMode="auto">
          <a:xfrm rot="8526017">
            <a:off x="5176035" y="1582142"/>
            <a:ext cx="1740598" cy="4669768"/>
          </a:xfrm>
          <a:prstGeom prst="arc">
            <a:avLst>
              <a:gd name="adj1" fmla="val 5400390"/>
              <a:gd name="adj2" fmla="val 9476570"/>
            </a:avLst>
          </a:prstGeom>
          <a:noFill/>
          <a:ln w="50800" cap="flat" cmpd="sng" algn="ctr">
            <a:solidFill>
              <a:srgbClr val="00B0F0">
                <a:alpha val="8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</a:endParaRPr>
          </a:p>
        </p:txBody>
      </p:sp>
      <p:sp>
        <p:nvSpPr>
          <p:cNvPr id="77" name="Line 27"/>
          <p:cNvSpPr>
            <a:spLocks noChangeShapeType="1"/>
          </p:cNvSpPr>
          <p:nvPr/>
        </p:nvSpPr>
        <p:spPr bwMode="auto">
          <a:xfrm flipV="1">
            <a:off x="4223792" y="3933056"/>
            <a:ext cx="1800200" cy="136815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</a:endParaRPr>
          </a:p>
        </p:txBody>
      </p:sp>
      <p:grpSp>
        <p:nvGrpSpPr>
          <p:cNvPr id="2" name="Grupo 40"/>
          <p:cNvGrpSpPr/>
          <p:nvPr/>
        </p:nvGrpSpPr>
        <p:grpSpPr bwMode="auto">
          <a:xfrm>
            <a:off x="3223028" y="1484785"/>
            <a:ext cx="5665787" cy="4752975"/>
            <a:chOff x="1714480" y="1483866"/>
            <a:chExt cx="5665808" cy="4752975"/>
          </a:xfrm>
        </p:grpSpPr>
        <p:sp>
          <p:nvSpPr>
            <p:cNvPr id="83" name="Oval 2"/>
            <p:cNvSpPr>
              <a:spLocks noChangeArrowheads="1"/>
            </p:cNvSpPr>
            <p:nvPr/>
          </p:nvSpPr>
          <p:spPr bwMode="auto">
            <a:xfrm>
              <a:off x="2289219" y="1483866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chemeClr val="tx1">
                    <a:alpha val="40000"/>
                  </a:schemeClr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600" b="1">
                <a:solidFill>
                  <a:srgbClr val="FF006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4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932709" cy="1596602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600" b="1">
                <a:solidFill>
                  <a:srgbClr val="FF006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5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600" b="1">
                <a:solidFill>
                  <a:srgbClr val="FF006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6" name="Arc 4"/>
            <p:cNvSpPr/>
            <p:nvPr/>
          </p:nvSpPr>
          <p:spPr bwMode="auto">
            <a:xfrm flipV="1">
              <a:off x="2268538" y="3126469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rgbClr val="339966">
                  <a:alpha val="70000"/>
                </a:srgbClr>
              </a:solidFill>
              <a:prstDash val="solid"/>
              <a:rou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>
                <a:solidFill>
                  <a:srgbClr val="FF006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pt-BR" sz="4000" b="1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N</a:t>
              </a:r>
            </a:p>
          </p:txBody>
        </p:sp>
        <p:sp>
          <p:nvSpPr>
            <p:cNvPr id="89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pt-BR" sz="4000" b="1">
                  <a:solidFill>
                    <a:srgbClr val="FF3300"/>
                  </a:solidFill>
                  <a:latin typeface="Century Gothic" panose="020B0502020202020204" pitchFamily="34" charset="0"/>
                </a:rPr>
                <a:t>L</a:t>
              </a:r>
            </a:p>
          </p:txBody>
        </p:sp>
        <p:sp>
          <p:nvSpPr>
            <p:cNvPr id="90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pt-BR" sz="4000" b="1">
                  <a:solidFill>
                    <a:srgbClr val="FF3300"/>
                  </a:solidFill>
                  <a:latin typeface="Century Gothic" panose="020B0502020202020204" pitchFamily="34" charset="0"/>
                </a:rPr>
                <a:t>S</a:t>
              </a:r>
            </a:p>
          </p:txBody>
        </p:sp>
      </p:grpSp>
      <p:sp>
        <p:nvSpPr>
          <p:cNvPr id="91" name="Arc 3"/>
          <p:cNvSpPr/>
          <p:nvPr/>
        </p:nvSpPr>
        <p:spPr bwMode="auto">
          <a:xfrm rot="20930720" flipV="1">
            <a:off x="4203130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</a:endParaRPr>
          </a:p>
        </p:txBody>
      </p:sp>
      <p:sp>
        <p:nvSpPr>
          <p:cNvPr id="92" name="Arc 5"/>
          <p:cNvSpPr/>
          <p:nvPr/>
        </p:nvSpPr>
        <p:spPr bwMode="auto">
          <a:xfrm flipV="1">
            <a:off x="3803936" y="3893864"/>
            <a:ext cx="4644000" cy="837153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  <a:gd name="connsiteX0" fmla="*/ 132 w 43200"/>
              <a:gd name="connsiteY0" fmla="*/ 23986 h 23986"/>
              <a:gd name="connsiteX1" fmla="*/ 0 w 43200"/>
              <a:gd name="connsiteY1" fmla="*/ 21600 h 23986"/>
              <a:gd name="connsiteX2" fmla="*/ 21600 w 43200"/>
              <a:gd name="connsiteY2" fmla="*/ 0 h 23986"/>
              <a:gd name="connsiteX3" fmla="*/ 43200 w 43200"/>
              <a:gd name="connsiteY3" fmla="*/ 21600 h 23986"/>
              <a:gd name="connsiteX4" fmla="*/ 43188 w 43200"/>
              <a:gd name="connsiteY4" fmla="*/ 22312 h 23986"/>
              <a:gd name="connsiteX0" fmla="*/ 21600 w 43200"/>
              <a:gd name="connsiteY0" fmla="*/ 21600 h 23986"/>
              <a:gd name="connsiteX1" fmla="*/ 0 w 43200"/>
              <a:gd name="connsiteY1" fmla="*/ 21600 h 23986"/>
              <a:gd name="connsiteX2" fmla="*/ 21600 w 43200"/>
              <a:gd name="connsiteY2" fmla="*/ 0 h 23986"/>
              <a:gd name="connsiteX3" fmla="*/ 43200 w 43200"/>
              <a:gd name="connsiteY3" fmla="*/ 21600 h 23986"/>
              <a:gd name="connsiteX4" fmla="*/ 43188 w 43200"/>
              <a:gd name="connsiteY4" fmla="*/ 22312 h 23986"/>
              <a:gd name="connsiteX5" fmla="*/ 21600 w 43200"/>
              <a:gd name="connsiteY5" fmla="*/ 21600 h 23986"/>
              <a:gd name="connsiteX0" fmla="*/ 0 w 43200"/>
              <a:gd name="connsiteY0" fmla="*/ 21600 h 22312"/>
              <a:gd name="connsiteX1" fmla="*/ 21600 w 43200"/>
              <a:gd name="connsiteY1" fmla="*/ 0 h 22312"/>
              <a:gd name="connsiteX2" fmla="*/ 43200 w 43200"/>
              <a:gd name="connsiteY2" fmla="*/ 21600 h 22312"/>
              <a:gd name="connsiteX3" fmla="*/ 43188 w 43200"/>
              <a:gd name="connsiteY3" fmla="*/ 22312 h 22312"/>
              <a:gd name="connsiteX0" fmla="*/ 21600 w 43200"/>
              <a:gd name="connsiteY0" fmla="*/ 21600 h 22312"/>
              <a:gd name="connsiteX1" fmla="*/ 0 w 43200"/>
              <a:gd name="connsiteY1" fmla="*/ 21600 h 22312"/>
              <a:gd name="connsiteX2" fmla="*/ 21600 w 43200"/>
              <a:gd name="connsiteY2" fmla="*/ 0 h 22312"/>
              <a:gd name="connsiteX3" fmla="*/ 43200 w 43200"/>
              <a:gd name="connsiteY3" fmla="*/ 21600 h 22312"/>
              <a:gd name="connsiteX4" fmla="*/ 43188 w 43200"/>
              <a:gd name="connsiteY4" fmla="*/ 22312 h 22312"/>
              <a:gd name="connsiteX5" fmla="*/ 21600 w 43200"/>
              <a:gd name="connsiteY5" fmla="*/ 21600 h 22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00" h="22312" fill="none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2312" stroke="0" extrusionOk="0">
                <a:moveTo>
                  <a:pt x="21600" y="21600"/>
                </a:moveTo>
                <a:lnTo>
                  <a:pt x="0" y="21600"/>
                </a:ln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</a:endParaRPr>
          </a:p>
        </p:txBody>
      </p:sp>
      <p:sp>
        <p:nvSpPr>
          <p:cNvPr id="93" name="Line 26"/>
          <p:cNvSpPr>
            <a:spLocks noChangeShapeType="1"/>
          </p:cNvSpPr>
          <p:nvPr/>
        </p:nvSpPr>
        <p:spPr bwMode="auto">
          <a:xfrm flipV="1">
            <a:off x="6023992" y="2420887"/>
            <a:ext cx="1944216" cy="1508174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</a:endParaRPr>
          </a:p>
        </p:txBody>
      </p:sp>
      <p:sp>
        <p:nvSpPr>
          <p:cNvPr id="94" name="Arco 93"/>
          <p:cNvSpPr/>
          <p:nvPr/>
        </p:nvSpPr>
        <p:spPr bwMode="auto">
          <a:xfrm rot="8526017">
            <a:off x="5208588" y="1603801"/>
            <a:ext cx="1717118" cy="4669768"/>
          </a:xfrm>
          <a:prstGeom prst="arc">
            <a:avLst>
              <a:gd name="adj1" fmla="val 9733236"/>
              <a:gd name="adj2" fmla="val 14545608"/>
            </a:avLst>
          </a:prstGeom>
          <a:noFill/>
          <a:ln w="50800" cap="flat" cmpd="sng" algn="ctr">
            <a:solidFill>
              <a:srgbClr val="00B0F0">
                <a:alpha val="5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</a:endParaRPr>
          </a:p>
        </p:txBody>
      </p:sp>
      <p:grpSp>
        <p:nvGrpSpPr>
          <p:cNvPr id="3" name="Grupo 25"/>
          <p:cNvGrpSpPr/>
          <p:nvPr/>
        </p:nvGrpSpPr>
        <p:grpSpPr>
          <a:xfrm>
            <a:off x="5951984" y="3313216"/>
            <a:ext cx="288032" cy="648072"/>
            <a:chOff x="4499992" y="3313216"/>
            <a:chExt cx="288032" cy="648072"/>
          </a:xfrm>
        </p:grpSpPr>
        <p:sp>
          <p:nvSpPr>
            <p:cNvPr id="100" name="Elipse 9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>
                <a:solidFill>
                  <a:srgbClr val="FF0066"/>
                </a:solidFill>
              </a:endParaRPr>
            </a:p>
          </p:txBody>
        </p:sp>
        <p:cxnSp>
          <p:nvCxnSpPr>
            <p:cNvPr id="101" name="Conector reto 100"/>
            <p:cNvCxnSpPr>
              <a:stCxn id="10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2" name="Conector reto 10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3" name="Conector reto 10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4" name="Conector reto 103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5" name="Conector reto 104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81" name="Agrupar 80"/>
          <p:cNvGrpSpPr/>
          <p:nvPr/>
        </p:nvGrpSpPr>
        <p:grpSpPr>
          <a:xfrm>
            <a:off x="6552112" y="3297016"/>
            <a:ext cx="855158" cy="837238"/>
            <a:chOff x="1063537" y="3741625"/>
            <a:chExt cx="855158" cy="837238"/>
          </a:xfrm>
        </p:grpSpPr>
        <p:sp>
          <p:nvSpPr>
            <p:cNvPr id="82" name="Elipse 81"/>
            <p:cNvSpPr>
              <a:spLocks noChangeAspect="1"/>
            </p:cNvSpPr>
            <p:nvPr/>
          </p:nvSpPr>
          <p:spPr bwMode="auto">
            <a:xfrm rot="18342476">
              <a:off x="1072497" y="3732665"/>
              <a:ext cx="837238" cy="855158"/>
            </a:xfrm>
            <a:prstGeom prst="ellipse">
              <a:avLst/>
            </a:prstGeom>
            <a:gradFill>
              <a:gsLst>
                <a:gs pos="7000">
                  <a:srgbClr val="FFC000"/>
                </a:gs>
                <a:gs pos="79000">
                  <a:srgbClr val="FFFF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9137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 dirty="0">
                <a:solidFill>
                  <a:srgbClr val="FF0066"/>
                </a:solidFill>
                <a:latin typeface="Helvetica 55 Roman" panose="000B0500000000000000" pitchFamily="34" charset="0"/>
              </a:endParaRPr>
            </a:p>
          </p:txBody>
        </p:sp>
        <p:sp>
          <p:nvSpPr>
            <p:cNvPr id="87" name="Oval 25"/>
            <p:cNvSpPr>
              <a:spLocks noChangeArrowheads="1"/>
            </p:cNvSpPr>
            <p:nvPr/>
          </p:nvSpPr>
          <p:spPr bwMode="auto">
            <a:xfrm rot="18342476">
              <a:off x="1383205" y="4066220"/>
              <a:ext cx="187920" cy="194075"/>
            </a:xfrm>
            <a:prstGeom prst="ellipse">
              <a:avLst/>
            </a:prstGeom>
            <a:solidFill>
              <a:srgbClr val="FFFFCC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>
                <a:solidFill>
                  <a:srgbClr val="FF0066"/>
                </a:solidFill>
                <a:latin typeface="Helvetica 55 Roman" panose="000B0500000000000000" pitchFamily="34" charset="0"/>
              </a:endParaRPr>
            </a:p>
          </p:txBody>
        </p:sp>
      </p:grpSp>
      <p:sp>
        <p:nvSpPr>
          <p:cNvPr id="125" name="Oval 25"/>
          <p:cNvSpPr>
            <a:spLocks noChangeArrowheads="1"/>
          </p:cNvSpPr>
          <p:nvPr/>
        </p:nvSpPr>
        <p:spPr bwMode="auto">
          <a:xfrm>
            <a:off x="6459853" y="3068961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26" name="Oval 25"/>
          <p:cNvSpPr>
            <a:spLocks noChangeArrowheads="1"/>
          </p:cNvSpPr>
          <p:nvPr/>
        </p:nvSpPr>
        <p:spPr bwMode="auto">
          <a:xfrm>
            <a:off x="3720878" y="3861049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27" name="Oval 25"/>
          <p:cNvSpPr>
            <a:spLocks noChangeArrowheads="1"/>
          </p:cNvSpPr>
          <p:nvPr/>
        </p:nvSpPr>
        <p:spPr bwMode="auto">
          <a:xfrm>
            <a:off x="8401398" y="3861049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28" name="Lua 127"/>
          <p:cNvSpPr/>
          <p:nvPr/>
        </p:nvSpPr>
        <p:spPr bwMode="auto">
          <a:xfrm rot="16200000">
            <a:off x="5594392" y="3820672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 dirty="0">
              <a:solidFill>
                <a:srgbClr val="FF0066"/>
              </a:solidFill>
            </a:endParaRPr>
          </a:p>
        </p:txBody>
      </p:sp>
      <p:sp>
        <p:nvSpPr>
          <p:cNvPr id="135" name="CaixaDeTexto 134"/>
          <p:cNvSpPr txBox="1"/>
          <p:nvPr/>
        </p:nvSpPr>
        <p:spPr>
          <a:xfrm>
            <a:off x="5015880" y="621814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800" dirty="0">
                <a:solidFill>
                  <a:srgbClr val="FFFFFF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Eclíptica</a:t>
            </a:r>
          </a:p>
        </p:txBody>
      </p:sp>
      <p:sp>
        <p:nvSpPr>
          <p:cNvPr id="136" name="Arco 135"/>
          <p:cNvSpPr/>
          <p:nvPr/>
        </p:nvSpPr>
        <p:spPr bwMode="auto">
          <a:xfrm rot="8526017">
            <a:off x="5208651" y="1600926"/>
            <a:ext cx="1717118" cy="4669768"/>
          </a:xfrm>
          <a:prstGeom prst="arc">
            <a:avLst>
              <a:gd name="adj1" fmla="val 14620940"/>
              <a:gd name="adj2" fmla="val 16209386"/>
            </a:avLst>
          </a:prstGeom>
          <a:noFill/>
          <a:ln w="50800" cap="flat" cmpd="sng" algn="ctr">
            <a:solidFill>
              <a:srgbClr val="00B0F0">
                <a:alpha val="8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</a:endParaRPr>
          </a:p>
        </p:txBody>
      </p:sp>
      <p:sp>
        <p:nvSpPr>
          <p:cNvPr id="141" name="Elipse 140"/>
          <p:cNvSpPr>
            <a:spLocks noChangeAspect="1"/>
          </p:cNvSpPr>
          <p:nvPr/>
        </p:nvSpPr>
        <p:spPr bwMode="auto">
          <a:xfrm>
            <a:off x="4511824" y="1780744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 dirty="0">
              <a:solidFill>
                <a:srgbClr val="FF0066"/>
              </a:solidFill>
              <a:latin typeface="Helvetica 55 Roman" panose="000B0500000000000000" pitchFamily="34" charset="0"/>
            </a:endParaRPr>
          </a:p>
        </p:txBody>
      </p:sp>
      <p:sp>
        <p:nvSpPr>
          <p:cNvPr id="142" name="Arco 141"/>
          <p:cNvSpPr/>
          <p:nvPr/>
        </p:nvSpPr>
        <p:spPr bwMode="auto">
          <a:xfrm rot="8526017">
            <a:off x="5194117" y="1582834"/>
            <a:ext cx="1750374" cy="4669769"/>
          </a:xfrm>
          <a:prstGeom prst="arc">
            <a:avLst>
              <a:gd name="adj1" fmla="val 16218021"/>
              <a:gd name="adj2" fmla="val 5380108"/>
            </a:avLst>
          </a:prstGeom>
          <a:noFill/>
          <a:ln w="1016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</a:endParaRPr>
          </a:p>
        </p:txBody>
      </p:sp>
      <p:sp>
        <p:nvSpPr>
          <p:cNvPr id="144" name="Oval 25"/>
          <p:cNvSpPr>
            <a:spLocks noChangeArrowheads="1"/>
          </p:cNvSpPr>
          <p:nvPr/>
        </p:nvSpPr>
        <p:spPr bwMode="auto">
          <a:xfrm>
            <a:off x="5521078" y="4653137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72" name="Arco 71"/>
          <p:cNvSpPr/>
          <p:nvPr/>
        </p:nvSpPr>
        <p:spPr bwMode="auto">
          <a:xfrm rot="10200000">
            <a:off x="5087786" y="1554095"/>
            <a:ext cx="1895878" cy="4669768"/>
          </a:xfrm>
          <a:prstGeom prst="arc">
            <a:avLst>
              <a:gd name="adj1" fmla="val 8848445"/>
              <a:gd name="adj2" fmla="val 13558904"/>
            </a:avLst>
          </a:prstGeom>
          <a:noFill/>
          <a:ln w="50800" cap="flat" cmpd="sng" algn="ctr">
            <a:solidFill>
              <a:schemeClr val="bg1">
                <a:alpha val="38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</a:endParaRPr>
          </a:p>
        </p:txBody>
      </p:sp>
      <p:grpSp>
        <p:nvGrpSpPr>
          <p:cNvPr id="5" name="Grupo 136"/>
          <p:cNvGrpSpPr/>
          <p:nvPr/>
        </p:nvGrpSpPr>
        <p:grpSpPr>
          <a:xfrm rot="1602709">
            <a:off x="5066719" y="1528348"/>
            <a:ext cx="1987539" cy="4740666"/>
            <a:chOff x="8369875" y="1321061"/>
            <a:chExt cx="1669410" cy="4596442"/>
          </a:xfrm>
        </p:grpSpPr>
        <p:sp>
          <p:nvSpPr>
            <p:cNvPr id="32" name="Arco 31"/>
            <p:cNvSpPr/>
            <p:nvPr/>
          </p:nvSpPr>
          <p:spPr bwMode="auto">
            <a:xfrm rot="8526017">
              <a:off x="8397434" y="1389802"/>
              <a:ext cx="1592420" cy="4527701"/>
            </a:xfrm>
            <a:prstGeom prst="arc">
              <a:avLst>
                <a:gd name="adj1" fmla="val 13722964"/>
                <a:gd name="adj2" fmla="val 16153498"/>
              </a:avLst>
            </a:prstGeom>
            <a:noFill/>
            <a:ln w="50800" cap="flat" cmpd="sng" algn="ctr">
              <a:solidFill>
                <a:schemeClr val="bg1">
                  <a:alpha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>
                <a:solidFill>
                  <a:srgbClr val="FF0066"/>
                </a:solidFill>
              </a:endParaRPr>
            </a:p>
          </p:txBody>
        </p:sp>
        <p:sp>
          <p:nvSpPr>
            <p:cNvPr id="31" name="Arco 30"/>
            <p:cNvSpPr/>
            <p:nvPr/>
          </p:nvSpPr>
          <p:spPr bwMode="auto">
            <a:xfrm rot="8526017">
              <a:off x="8369875" y="1351639"/>
              <a:ext cx="1614195" cy="4527699"/>
            </a:xfrm>
            <a:prstGeom prst="arc">
              <a:avLst>
                <a:gd name="adj1" fmla="val 5400390"/>
                <a:gd name="adj2" fmla="val 8987916"/>
              </a:avLst>
            </a:prstGeom>
            <a:noFill/>
            <a:ln w="50800" cap="flat" cmpd="sng" algn="ctr">
              <a:solidFill>
                <a:schemeClr val="bg1">
                  <a:alpha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>
                <a:solidFill>
                  <a:srgbClr val="FF0066"/>
                </a:solidFill>
              </a:endParaRPr>
            </a:p>
          </p:txBody>
        </p:sp>
        <p:sp>
          <p:nvSpPr>
            <p:cNvPr id="30" name="Arco 29"/>
            <p:cNvSpPr/>
            <p:nvPr/>
          </p:nvSpPr>
          <p:spPr bwMode="auto">
            <a:xfrm rot="8526017">
              <a:off x="8416025" y="1321061"/>
              <a:ext cx="1623260" cy="4527700"/>
            </a:xfrm>
            <a:prstGeom prst="arc">
              <a:avLst>
                <a:gd name="adj1" fmla="val 16218021"/>
                <a:gd name="adj2" fmla="val 5380108"/>
              </a:avLst>
            </a:prstGeom>
            <a:noFill/>
            <a:ln w="1016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>
                <a:solidFill>
                  <a:srgbClr val="FF0066"/>
                </a:solidFill>
              </a:endParaRPr>
            </a:p>
          </p:txBody>
        </p:sp>
      </p:grpSp>
      <p:grpSp>
        <p:nvGrpSpPr>
          <p:cNvPr id="6" name="Grupo 54"/>
          <p:cNvGrpSpPr/>
          <p:nvPr/>
        </p:nvGrpSpPr>
        <p:grpSpPr>
          <a:xfrm>
            <a:off x="4626656" y="2276872"/>
            <a:ext cx="864096" cy="899960"/>
            <a:chOff x="7618448" y="2832375"/>
            <a:chExt cx="864096" cy="899960"/>
          </a:xfrm>
        </p:grpSpPr>
        <p:grpSp>
          <p:nvGrpSpPr>
            <p:cNvPr id="7" name="Group 2"/>
            <p:cNvGrpSpPr/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62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pt-BR" sz="1600" b="1">
                  <a:solidFill>
                    <a:srgbClr val="FF0066"/>
                  </a:solidFill>
                </a:endParaRPr>
              </a:p>
            </p:txBody>
          </p:sp>
          <p:sp>
            <p:nvSpPr>
              <p:cNvPr id="63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pt-BR" sz="1600" b="1">
                  <a:solidFill>
                    <a:srgbClr val="FF0066"/>
                  </a:solidFill>
                </a:endParaRPr>
              </a:p>
            </p:txBody>
          </p:sp>
          <p:sp>
            <p:nvSpPr>
              <p:cNvPr id="64" name="Arc 5"/>
              <p:cNvSpPr/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pt-BR" sz="1600" b="1">
                  <a:solidFill>
                    <a:srgbClr val="FF0066"/>
                  </a:solidFill>
                </a:endParaRPr>
              </a:p>
            </p:txBody>
          </p:sp>
          <p:sp>
            <p:nvSpPr>
              <p:cNvPr id="65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pt-BR" sz="1600" b="1">
                  <a:solidFill>
                    <a:srgbClr val="FF0066"/>
                  </a:solidFill>
                </a:endParaRPr>
              </a:p>
            </p:txBody>
          </p:sp>
          <p:sp>
            <p:nvSpPr>
              <p:cNvPr id="66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pt-BR" sz="1600" b="1">
                  <a:solidFill>
                    <a:srgbClr val="FF0066"/>
                  </a:solidFill>
                </a:endParaRPr>
              </a:p>
            </p:txBody>
          </p:sp>
          <p:cxnSp>
            <p:nvCxnSpPr>
              <p:cNvPr id="71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</p:cxnSp>
        </p:grpSp>
        <p:sp>
          <p:nvSpPr>
            <p:cNvPr id="61" name="Elipse 60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27000">
                  <a:schemeClr val="bg1">
                    <a:alpha val="32000"/>
                  </a:schemeClr>
                </a:gs>
                <a:gs pos="40000">
                  <a:srgbClr val="FFFF00"/>
                </a:gs>
                <a:gs pos="93000">
                  <a:srgbClr val="FFFFCC">
                    <a:alpha val="4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>
                <a:solidFill>
                  <a:srgbClr val="FF0066"/>
                </a:solidFill>
              </a:endParaRPr>
            </a:p>
          </p:txBody>
        </p:sp>
      </p:grpSp>
      <p:sp>
        <p:nvSpPr>
          <p:cNvPr id="147" name="Text Box 20"/>
          <p:cNvSpPr txBox="1">
            <a:spLocks noChangeArrowheads="1"/>
          </p:cNvSpPr>
          <p:nvPr/>
        </p:nvSpPr>
        <p:spPr bwMode="auto">
          <a:xfrm>
            <a:off x="5215937" y="4797896"/>
            <a:ext cx="360362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BR" sz="4000" b="1" dirty="0">
                <a:solidFill>
                  <a:srgbClr val="FF3300"/>
                </a:solidFill>
                <a:latin typeface="Century Gothic" panose="020B0502020202020204" pitchFamily="34" charset="0"/>
              </a:rPr>
              <a:t>O</a:t>
            </a:r>
          </a:p>
        </p:txBody>
      </p:sp>
      <p:cxnSp>
        <p:nvCxnSpPr>
          <p:cNvPr id="36" name="Conector de seta reta 35"/>
          <p:cNvCxnSpPr/>
          <p:nvPr/>
        </p:nvCxnSpPr>
        <p:spPr bwMode="auto">
          <a:xfrm flipV="1">
            <a:off x="5101528" y="2060848"/>
            <a:ext cx="72008" cy="432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98" name="Texto explicativo retangular 97"/>
          <p:cNvSpPr/>
          <p:nvPr/>
        </p:nvSpPr>
        <p:spPr bwMode="auto">
          <a:xfrm>
            <a:off x="1981835" y="1162685"/>
            <a:ext cx="2240280" cy="1008380"/>
          </a:xfrm>
          <a:prstGeom prst="wedgeRectCallout">
            <a:avLst>
              <a:gd name="adj1" fmla="val 87613"/>
              <a:gd name="adj2" fmla="val 62027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800" b="1" dirty="0">
                <a:solidFill>
                  <a:srgbClr val="FF0000"/>
                </a:solidFill>
                <a:latin typeface="Calibri Light" panose="020F0302020204030204" pitchFamily="34" charset="0"/>
              </a:rPr>
              <a:t>Movimento anual!</a:t>
            </a:r>
          </a:p>
        </p:txBody>
      </p:sp>
      <p:grpSp>
        <p:nvGrpSpPr>
          <p:cNvPr id="8" name="Grupo 32"/>
          <p:cNvGrpSpPr/>
          <p:nvPr/>
        </p:nvGrpSpPr>
        <p:grpSpPr>
          <a:xfrm flipH="1">
            <a:off x="4079776" y="1772817"/>
            <a:ext cx="3960440" cy="4033515"/>
            <a:chOff x="2555875" y="1700535"/>
            <a:chExt cx="3805696" cy="4033515"/>
          </a:xfrm>
        </p:grpSpPr>
        <p:sp>
          <p:nvSpPr>
            <p:cNvPr id="110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600" b="1">
                <a:solidFill>
                  <a:srgbClr val="FF006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600" b="1">
                <a:solidFill>
                  <a:srgbClr val="FF006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600" b="1">
                <a:solidFill>
                  <a:srgbClr val="FF006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5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600" b="1">
                <a:solidFill>
                  <a:srgbClr val="FF006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7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600" b="1">
                <a:solidFill>
                  <a:srgbClr val="FF006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8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600" b="1">
                <a:solidFill>
                  <a:srgbClr val="FF006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9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600" b="1">
                <a:solidFill>
                  <a:srgbClr val="FF006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600" b="1">
                <a:solidFill>
                  <a:srgbClr val="FF006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4" name="AutoShape 15"/>
            <p:cNvSpPr>
              <a:spLocks noChangeArrowheads="1"/>
            </p:cNvSpPr>
            <p:nvPr/>
          </p:nvSpPr>
          <p:spPr bwMode="auto">
            <a:xfrm>
              <a:off x="3999056" y="170053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600" b="1">
                <a:solidFill>
                  <a:srgbClr val="FF0066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67" name="CaixaDeTexto 66"/>
          <p:cNvSpPr txBox="1"/>
          <p:nvPr/>
        </p:nvSpPr>
        <p:spPr>
          <a:xfrm>
            <a:off x="1524000" y="6525345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200" b="1" dirty="0">
                <a:solidFill>
                  <a:srgbClr val="3333CC">
                    <a:lumMod val="40000"/>
                    <a:lumOff val="60000"/>
                  </a:srgbClr>
                </a:solidFill>
                <a:latin typeface="Century Gothic" panose="020B0502020202020204" pitchFamily="34" charset="0"/>
              </a:rPr>
              <a:t>Crédito: André Luiz da Silva/CDA/CDCC/USP </a:t>
            </a:r>
          </a:p>
        </p:txBody>
      </p:sp>
      <p:sp>
        <p:nvSpPr>
          <p:cNvPr id="69" name="Elipse 68"/>
          <p:cNvSpPr>
            <a:spLocks noChangeAspect="1"/>
          </p:cNvSpPr>
          <p:nvPr/>
        </p:nvSpPr>
        <p:spPr bwMode="auto">
          <a:xfrm rot="18342476">
            <a:off x="3955814" y="4920713"/>
            <a:ext cx="636551" cy="636551"/>
          </a:xfrm>
          <a:prstGeom prst="ellipse">
            <a:avLst/>
          </a:prstGeom>
          <a:gradFill>
            <a:gsLst>
              <a:gs pos="7000">
                <a:srgbClr val="FFFF00"/>
              </a:gs>
              <a:gs pos="77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 dirty="0">
              <a:solidFill>
                <a:srgbClr val="FF0066"/>
              </a:solidFill>
              <a:latin typeface="Helvetica 55 Roman" panose="000B0500000000000000" pitchFamily="34" charset="0"/>
            </a:endParaRPr>
          </a:p>
        </p:txBody>
      </p:sp>
      <p:sp>
        <p:nvSpPr>
          <p:cNvPr id="70" name="Oval 25"/>
          <p:cNvSpPr>
            <a:spLocks noChangeArrowheads="1"/>
          </p:cNvSpPr>
          <p:nvPr/>
        </p:nvSpPr>
        <p:spPr bwMode="auto">
          <a:xfrm rot="18342476">
            <a:off x="4198922" y="5175840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Helvetica 55 Roman" panose="000B0500000000000000" pitchFamily="34" charset="0"/>
            </a:endParaRPr>
          </a:p>
        </p:txBody>
      </p:sp>
      <p:sp>
        <p:nvSpPr>
          <p:cNvPr id="73" name="Elipse 72"/>
          <p:cNvSpPr>
            <a:spLocks noChangeAspect="1"/>
          </p:cNvSpPr>
          <p:nvPr/>
        </p:nvSpPr>
        <p:spPr bwMode="auto">
          <a:xfrm rot="18342476">
            <a:off x="7690190" y="2071355"/>
            <a:ext cx="636551" cy="636551"/>
          </a:xfrm>
          <a:prstGeom prst="ellipse">
            <a:avLst/>
          </a:prstGeom>
          <a:gradFill>
            <a:gsLst>
              <a:gs pos="7000">
                <a:srgbClr val="FFFF00"/>
              </a:gs>
              <a:gs pos="77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 dirty="0">
              <a:solidFill>
                <a:srgbClr val="FF0066"/>
              </a:solidFill>
              <a:latin typeface="Helvetica 55 Roman" panose="000B0500000000000000" pitchFamily="34" charset="0"/>
            </a:endParaRPr>
          </a:p>
        </p:txBody>
      </p:sp>
      <p:sp>
        <p:nvSpPr>
          <p:cNvPr id="74" name="Oval 25"/>
          <p:cNvSpPr>
            <a:spLocks noChangeArrowheads="1"/>
          </p:cNvSpPr>
          <p:nvPr/>
        </p:nvSpPr>
        <p:spPr bwMode="auto">
          <a:xfrm rot="18342476">
            <a:off x="7933053" y="2331404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Helvetica 55 Roman" panose="000B0500000000000000" pitchFamily="34" charset="0"/>
            </a:endParaRPr>
          </a:p>
        </p:txBody>
      </p:sp>
      <p:grpSp>
        <p:nvGrpSpPr>
          <p:cNvPr id="10" name="Agrupar 9"/>
          <p:cNvGrpSpPr/>
          <p:nvPr/>
        </p:nvGrpSpPr>
        <p:grpSpPr>
          <a:xfrm>
            <a:off x="4763944" y="3753657"/>
            <a:ext cx="855158" cy="837238"/>
            <a:chOff x="1063537" y="3741625"/>
            <a:chExt cx="855158" cy="837238"/>
          </a:xfrm>
        </p:grpSpPr>
        <p:sp>
          <p:nvSpPr>
            <p:cNvPr id="79" name="Elipse 78"/>
            <p:cNvSpPr>
              <a:spLocks noChangeAspect="1"/>
            </p:cNvSpPr>
            <p:nvPr/>
          </p:nvSpPr>
          <p:spPr bwMode="auto">
            <a:xfrm rot="18342476">
              <a:off x="1072497" y="3732665"/>
              <a:ext cx="837238" cy="855158"/>
            </a:xfrm>
            <a:prstGeom prst="ellipse">
              <a:avLst/>
            </a:prstGeom>
            <a:gradFill>
              <a:gsLst>
                <a:gs pos="7000">
                  <a:srgbClr val="FFC000"/>
                </a:gs>
                <a:gs pos="79000">
                  <a:srgbClr val="FFFF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9137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 dirty="0">
                <a:solidFill>
                  <a:srgbClr val="FF0066"/>
                </a:solidFill>
                <a:latin typeface="Helvetica 55 Roman" panose="000B0500000000000000" pitchFamily="34" charset="0"/>
              </a:endParaRPr>
            </a:p>
          </p:txBody>
        </p:sp>
        <p:sp>
          <p:nvSpPr>
            <p:cNvPr id="80" name="Oval 25"/>
            <p:cNvSpPr>
              <a:spLocks noChangeArrowheads="1"/>
            </p:cNvSpPr>
            <p:nvPr/>
          </p:nvSpPr>
          <p:spPr bwMode="auto">
            <a:xfrm rot="18342476">
              <a:off x="1383205" y="4066220"/>
              <a:ext cx="187920" cy="194075"/>
            </a:xfrm>
            <a:prstGeom prst="ellipse">
              <a:avLst/>
            </a:prstGeom>
            <a:solidFill>
              <a:srgbClr val="FFFFCC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>
                <a:solidFill>
                  <a:srgbClr val="FF0066"/>
                </a:solidFill>
                <a:latin typeface="Helvetica 55 Roman" panose="00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16997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72" grpId="0" animBg="1"/>
      <p:bldP spid="98" grpId="0" bldLvl="0" animBg="1"/>
      <p:bldP spid="67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886</Words>
  <Application>Microsoft Office PowerPoint</Application>
  <PresentationFormat>Widescreen</PresentationFormat>
  <Paragraphs>169</Paragraphs>
  <Slides>51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51</vt:i4>
      </vt:variant>
    </vt:vector>
  </HeadingPairs>
  <TitlesOfParts>
    <vt:vector size="61" baseType="lpstr">
      <vt:lpstr>Arial</vt:lpstr>
      <vt:lpstr>Calibri</vt:lpstr>
      <vt:lpstr>Calibri Light</vt:lpstr>
      <vt:lpstr>Century Gothic</vt:lpstr>
      <vt:lpstr>Helvetica 55 Roman</vt:lpstr>
      <vt:lpstr>Wingdings</vt:lpstr>
      <vt:lpstr>Tema do Office</vt:lpstr>
      <vt:lpstr>Blank Presentation</vt:lpstr>
      <vt:lpstr>1_Blank Presentation</vt:lpstr>
      <vt:lpstr>2_Blank Presentation</vt:lpstr>
      <vt:lpstr>A esfera celeste</vt:lpstr>
      <vt:lpstr>O que é a esfera celeste?</vt:lpstr>
      <vt:lpstr>No nosso referencial, todas as estrelas estão fixas em uma esfera enorme e estão a mesma distância de nós.</vt:lpstr>
      <vt:lpstr>Conexão visão topocêntrica – visão geocêntrica</vt:lpstr>
      <vt:lpstr>O Zênite e o Nadir</vt:lpstr>
      <vt:lpstr>O Meridiano</vt:lpstr>
      <vt:lpstr>Os Polos e Equador Celestes</vt:lpstr>
      <vt:lpstr>Altura do polo (ϕ)</vt:lpstr>
      <vt:lpstr>A Eclíptica</vt:lpstr>
      <vt:lpstr>Movimento diurno da EC</vt:lpstr>
      <vt:lpstr>Arcos diurnos</vt:lpstr>
      <vt:lpstr>Arco diurno por localização no globo</vt:lpstr>
      <vt:lpstr>Apresentação do PowerPoint</vt:lpstr>
      <vt:lpstr>Apresentação do PowerPoint</vt:lpstr>
      <vt:lpstr>O movimento aparente</vt:lpstr>
      <vt:lpstr>Estrelas circumpolares  (ou de perpétua aparição)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Os pontos cardeais</vt:lpstr>
      <vt:lpstr> O Cruzeiro do Sul</vt:lpstr>
      <vt:lpstr>A constelação do  Cruzeiro do Sul</vt:lpstr>
      <vt:lpstr>Como achar o Ponto Cardeal Sul usando o Cruzeiro do Sul</vt:lpstr>
      <vt:lpstr>Cruzeiro do Sul e o Ponto Cardeal Sul</vt:lpstr>
      <vt:lpstr>As Três Marias</vt:lpstr>
      <vt:lpstr>A constelação de Órion</vt:lpstr>
      <vt:lpstr>A constelação de Órion e o Ponto Cardeal Leste</vt:lpstr>
      <vt:lpstr>Ursa Menor e Ursa Maior</vt:lpstr>
      <vt:lpstr>Polaris e o Ponto Cardeal Norte</vt:lpstr>
      <vt:lpstr>As constelações e as estações do ano</vt:lpstr>
      <vt:lpstr>Outono</vt:lpstr>
      <vt:lpstr>A constelação de Leão</vt:lpstr>
      <vt:lpstr>A constelação de Leão</vt:lpstr>
      <vt:lpstr>A constelação de Leão</vt:lpstr>
      <vt:lpstr>Mitologia grega</vt:lpstr>
      <vt:lpstr>Inverno</vt:lpstr>
      <vt:lpstr>A constelação de Escorpião</vt:lpstr>
      <vt:lpstr>A constelação de Escorpião</vt:lpstr>
      <vt:lpstr>Mitologia grega</vt:lpstr>
      <vt:lpstr>Primavera</vt:lpstr>
      <vt:lpstr>A constelação de Pégaso </vt:lpstr>
      <vt:lpstr>A constelação de Pégaso </vt:lpstr>
      <vt:lpstr>A constelação de Pégaso </vt:lpstr>
      <vt:lpstr>Mitologia grega</vt:lpstr>
      <vt:lpstr>Verão</vt:lpstr>
      <vt:lpstr>A constelação de Órion</vt:lpstr>
      <vt:lpstr>A constelação de Órion</vt:lpstr>
      <vt:lpstr>A constelação de Órion</vt:lpstr>
      <vt:lpstr>Referências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esfera celeste</dc:title>
  <dc:creator>Windows 7</dc:creator>
  <cp:lastModifiedBy>Windows 7</cp:lastModifiedBy>
  <cp:revision>49</cp:revision>
  <dcterms:created xsi:type="dcterms:W3CDTF">2018-06-12T13:36:53Z</dcterms:created>
  <dcterms:modified xsi:type="dcterms:W3CDTF">2018-06-19T03:06:41Z</dcterms:modified>
</cp:coreProperties>
</file>