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6" r:id="rId4"/>
    <p:sldId id="278" r:id="rId5"/>
    <p:sldId id="279" r:id="rId6"/>
    <p:sldId id="304" r:id="rId7"/>
    <p:sldId id="266" r:id="rId8"/>
    <p:sldId id="267" r:id="rId9"/>
    <p:sldId id="280" r:id="rId10"/>
    <p:sldId id="281" r:id="rId11"/>
    <p:sldId id="263" r:id="rId12"/>
    <p:sldId id="283" r:id="rId13"/>
    <p:sldId id="298" r:id="rId14"/>
    <p:sldId id="261" r:id="rId15"/>
    <p:sldId id="312" r:id="rId16"/>
    <p:sldId id="284" r:id="rId17"/>
    <p:sldId id="262" r:id="rId18"/>
    <p:sldId id="272" r:id="rId19"/>
    <p:sldId id="268" r:id="rId20"/>
    <p:sldId id="274" r:id="rId21"/>
    <p:sldId id="288" r:id="rId22"/>
    <p:sldId id="287" r:id="rId23"/>
    <p:sldId id="289" r:id="rId24"/>
    <p:sldId id="300" r:id="rId25"/>
    <p:sldId id="291" r:id="rId26"/>
    <p:sldId id="293" r:id="rId27"/>
    <p:sldId id="297" r:id="rId28"/>
    <p:sldId id="294" r:id="rId29"/>
    <p:sldId id="295" r:id="rId30"/>
    <p:sldId id="296" r:id="rId31"/>
    <p:sldId id="269" r:id="rId32"/>
    <p:sldId id="311" r:id="rId33"/>
    <p:sldId id="306" r:id="rId34"/>
    <p:sldId id="303" r:id="rId35"/>
    <p:sldId id="307" r:id="rId36"/>
    <p:sldId id="308" r:id="rId37"/>
    <p:sldId id="309" r:id="rId38"/>
    <p:sldId id="310" r:id="rId39"/>
    <p:sldId id="285" r:id="rId40"/>
    <p:sldId id="299" r:id="rId41"/>
    <p:sldId id="286" r:id="rId42"/>
    <p:sldId id="301" r:id="rId43"/>
    <p:sldId id="302" r:id="rId44"/>
    <p:sldId id="264" r:id="rId4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>
      <p:cViewPr varScale="1">
        <p:scale>
          <a:sx n="92" d="100"/>
          <a:sy n="92" d="100"/>
        </p:scale>
        <p:origin x="77" y="2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6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50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67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77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87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78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4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08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53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005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05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79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8EE7-4CC9-4B70-833F-CF8241D16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1ECF7-1DBD-4078-8583-8F6FA1771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881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rs%20Pathfinder%20Landing,%20Robot%20on%20the%20Red%20Planet%20(1996-1997)%20%5bHD%5d.mp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RWAwE8mcE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resources/8774/turning-in-the-soil/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rs.jpl.nasa.gov/MPF/imp/sky/clouds.html" TargetMode="External"/><Relationship Id="rId4" Type="http://schemas.openxmlformats.org/officeDocument/2006/relationships/image" Target="../media/image2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jpl.nasa.gov/MPF/imp/sky/sunrise.html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jpl.nasa.gov/MPF/parker/highres-stereo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resources/8563/super-resolution-image-of-yog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resources/8618/barnacle-bill-and-surrounding-from-super-pan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jpl.nasa.gov/MPF/science/clouds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pl.nasa.gov/news/fact_sheets/mpf.pdf" TargetMode="External"/><Relationship Id="rId13" Type="http://schemas.openxmlformats.org/officeDocument/2006/relationships/hyperlink" Target="https://www.youtube.com/watch?v=KGNV2Pu9Ms0" TargetMode="External"/><Relationship Id="rId3" Type="http://schemas.openxmlformats.org/officeDocument/2006/relationships/hyperlink" Target="https://www.nasa.gov/content/making-final-preparations-for-the-path-to-the-red-planet" TargetMode="External"/><Relationship Id="rId7" Type="http://schemas.openxmlformats.org/officeDocument/2006/relationships/hyperlink" Target="https://www.nasa.gov/image-feature/jpl/pia22232/insight-s-landing-site-elysium-planitia" TargetMode="External"/><Relationship Id="rId12" Type="http://schemas.openxmlformats.org/officeDocument/2006/relationships/hyperlink" Target="https://www.youtube.com/watch?v=9HGRReKUzfU" TargetMode="External"/><Relationship Id="rId2" Type="http://schemas.openxmlformats.org/officeDocument/2006/relationships/hyperlink" Target="https://www.nasa.gov/mission_pages/mars-pathfind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asa.gov/specials/pathfinder20/" TargetMode="External"/><Relationship Id="rId11" Type="http://schemas.openxmlformats.org/officeDocument/2006/relationships/hyperlink" Target="https://www.youtube.com/watch?v=XvVOgS9jWn0" TargetMode="External"/><Relationship Id="rId5" Type="http://schemas.openxmlformats.org/officeDocument/2006/relationships/hyperlink" Target="https://www.nasa.gov/multimedia/imagegallery/image_feature_861.html" TargetMode="External"/><Relationship Id="rId10" Type="http://schemas.openxmlformats.org/officeDocument/2006/relationships/hyperlink" Target="https://en.wikipedia.org/wiki/Mars_Pathfinder" TargetMode="External"/><Relationship Id="rId4" Type="http://schemas.openxmlformats.org/officeDocument/2006/relationships/hyperlink" Target="https://www.nasa.gov/content/anniversary-of-the-mars-pathfinder-landing" TargetMode="External"/><Relationship Id="rId9" Type="http://schemas.openxmlformats.org/officeDocument/2006/relationships/hyperlink" Target="https://mars.jpl.nasa.gov/MPF/science/science-index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23478"/>
            <a:ext cx="8636496" cy="1691263"/>
          </a:xfrm>
        </p:spPr>
        <p:txBody>
          <a:bodyPr anchor="b">
            <a:noAutofit/>
          </a:bodyPr>
          <a:lstStyle/>
          <a:p>
            <a:r>
              <a:rPr lang="en-US" sz="4000" dirty="0" smtClean="0"/>
              <a:t>PERDIDA EM MARTE:</a:t>
            </a:r>
            <a:br>
              <a:rPr lang="en-US" sz="4000" dirty="0" smtClean="0"/>
            </a:br>
            <a:r>
              <a:rPr lang="en-US" sz="6600" dirty="0" smtClean="0"/>
              <a:t>PATHFINDER</a:t>
            </a:r>
            <a:endParaRPr lang="pt-BR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08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97"/>
          <a:stretch/>
        </p:blipFill>
        <p:spPr>
          <a:xfrm>
            <a:off x="-743" y="1779662"/>
            <a:ext cx="9181255" cy="2745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87974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Natália</a:t>
            </a:r>
            <a:r>
              <a:rPr lang="en-US" sz="1400" dirty="0" smtClean="0"/>
              <a:t> </a:t>
            </a:r>
            <a:r>
              <a:rPr lang="en-US" sz="1400" dirty="0" err="1" smtClean="0"/>
              <a:t>Palivanas</a:t>
            </a:r>
            <a:endParaRPr lang="en-US" sz="1400" dirty="0" smtClean="0"/>
          </a:p>
          <a:p>
            <a:r>
              <a:rPr lang="en-US" sz="1400" dirty="0" smtClean="0"/>
              <a:t>natalia.palivanas@usp.br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524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f/Challenger_flight_51-l_crew.jpg/1024px-Challenger_flight_51-l_cr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089"/>
            <a:ext cx="2520280" cy="20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853" y="2210694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Challenger - 1988</a:t>
            </a:r>
            <a:endParaRPr lang="pt-BR" sz="1400" dirty="0"/>
          </a:p>
        </p:txBody>
      </p:sp>
      <p:pic>
        <p:nvPicPr>
          <p:cNvPr id="6148" name="Picture 4" descr="Resultado de imagem para space 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091"/>
            <a:ext cx="268799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2841" y="2211089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Estação</a:t>
            </a:r>
            <a:r>
              <a:rPr lang="en-US" sz="1400" dirty="0" smtClean="0"/>
              <a:t> </a:t>
            </a:r>
            <a:r>
              <a:rPr lang="en-US" sz="1400" dirty="0" err="1" smtClean="0"/>
              <a:t>Espacial</a:t>
            </a:r>
            <a:r>
              <a:rPr lang="en-US" sz="1400" dirty="0" smtClean="0"/>
              <a:t> </a:t>
            </a:r>
            <a:r>
              <a:rPr lang="en-US" sz="1400" dirty="0" err="1" smtClean="0"/>
              <a:t>Internacional</a:t>
            </a:r>
            <a:endParaRPr lang="pt-BR" sz="1400" dirty="0"/>
          </a:p>
        </p:txBody>
      </p:sp>
      <p:pic>
        <p:nvPicPr>
          <p:cNvPr id="6150" name="Picture 6" descr="HST-SM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45796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5910" y="4688919"/>
            <a:ext cx="2838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Telescópio</a:t>
            </a:r>
            <a:r>
              <a:rPr lang="en-US" sz="1400" dirty="0" smtClean="0"/>
              <a:t> </a:t>
            </a:r>
            <a:r>
              <a:rPr lang="en-US" sz="1400" dirty="0" err="1" smtClean="0"/>
              <a:t>Espacial</a:t>
            </a:r>
            <a:r>
              <a:rPr lang="en-US" sz="1400" dirty="0" smtClean="0"/>
              <a:t> Hubble - 1990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171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630" y="245876"/>
            <a:ext cx="7432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DESAFIO: </a:t>
            </a:r>
            <a:r>
              <a:rPr lang="en-US" sz="2000" dirty="0" err="1" smtClean="0"/>
              <a:t>Criação</a:t>
            </a:r>
            <a:r>
              <a:rPr lang="en-US" sz="2000" dirty="0" smtClean="0"/>
              <a:t> e </a:t>
            </a:r>
            <a:r>
              <a:rPr lang="en-US" sz="2000" dirty="0" err="1" smtClean="0"/>
              <a:t>teste</a:t>
            </a:r>
            <a:r>
              <a:rPr lang="en-US" sz="2000" dirty="0" smtClean="0"/>
              <a:t> de </a:t>
            </a:r>
            <a:r>
              <a:rPr lang="en-US" sz="2000" dirty="0" err="1" smtClean="0"/>
              <a:t>tecnologias</a:t>
            </a:r>
            <a:r>
              <a:rPr lang="en-US" sz="2000" dirty="0" smtClean="0"/>
              <a:t> </a:t>
            </a:r>
            <a:r>
              <a:rPr lang="en-US" sz="2000" dirty="0" err="1" smtClean="0"/>
              <a:t>melhores</a:t>
            </a:r>
            <a:r>
              <a:rPr lang="en-US" sz="2000" dirty="0" smtClean="0"/>
              <a:t> e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baratas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496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630" y="245876"/>
            <a:ext cx="7432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DESAFIO: </a:t>
            </a:r>
            <a:r>
              <a:rPr lang="en-US" sz="2000" dirty="0" err="1" smtClean="0"/>
              <a:t>Criação</a:t>
            </a:r>
            <a:r>
              <a:rPr lang="en-US" sz="2000" dirty="0" smtClean="0"/>
              <a:t> e </a:t>
            </a:r>
            <a:r>
              <a:rPr lang="en-US" sz="2000" dirty="0" err="1" smtClean="0"/>
              <a:t>teste</a:t>
            </a:r>
            <a:r>
              <a:rPr lang="en-US" sz="2000" dirty="0" smtClean="0"/>
              <a:t> de </a:t>
            </a:r>
            <a:r>
              <a:rPr lang="en-US" sz="2000" dirty="0" err="1" smtClean="0"/>
              <a:t>tecnologias</a:t>
            </a:r>
            <a:r>
              <a:rPr lang="en-US" sz="2000" dirty="0" smtClean="0"/>
              <a:t> </a:t>
            </a:r>
            <a:r>
              <a:rPr lang="en-US" sz="2000" dirty="0" err="1" smtClean="0"/>
              <a:t>melhores</a:t>
            </a:r>
            <a:r>
              <a:rPr lang="en-US" sz="2000" dirty="0" smtClean="0"/>
              <a:t> e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baratas</a:t>
            </a:r>
            <a:endParaRPr lang="pt-B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18343" y="3691589"/>
            <a:ext cx="1778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US$ 3.5 bi</a:t>
            </a:r>
          </a:p>
          <a:p>
            <a:pPr algn="ctr"/>
            <a:r>
              <a:rPr lang="en-US" sz="2400" dirty="0" smtClean="0"/>
              <a:t>Viking</a:t>
            </a:r>
            <a:endParaRPr lang="pt-B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43874" y="3683697"/>
            <a:ext cx="173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US$ 265 mi</a:t>
            </a:r>
          </a:p>
          <a:p>
            <a:pPr algn="ctr"/>
            <a:r>
              <a:rPr lang="en-US" sz="2400" dirty="0" smtClean="0"/>
              <a:t>Pathfinder</a:t>
            </a:r>
            <a:endParaRPr lang="pt-B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17043" y="3599255"/>
            <a:ext cx="739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X</a:t>
            </a:r>
            <a:endParaRPr lang="pt-BR" sz="6000" dirty="0"/>
          </a:p>
        </p:txBody>
      </p:sp>
      <p:pic>
        <p:nvPicPr>
          <p:cNvPr id="6" name="Picture 2" descr="Resultado de imagem para viking miss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r="12805"/>
          <a:stretch/>
        </p:blipFill>
        <p:spPr bwMode="auto">
          <a:xfrm>
            <a:off x="496230" y="1237880"/>
            <a:ext cx="3422276" cy="23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s Pathfinder spacecraft set up in room with technicians in clean suits at 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87" y="1231536"/>
            <a:ext cx="3475944" cy="23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m para pathfinder sojou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84" y="178137"/>
            <a:ext cx="4717188" cy="31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82461"/>
              </p:ext>
            </p:extLst>
          </p:nvPr>
        </p:nvGraphicFramePr>
        <p:xfrm>
          <a:off x="2373026" y="3336907"/>
          <a:ext cx="3984104" cy="132588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99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Lançamento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Pouso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Último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contato</a:t>
                      </a:r>
                      <a:r>
                        <a:rPr lang="en-US" dirty="0" smtClean="0"/>
                        <a:t>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dez</a:t>
                      </a:r>
                      <a:r>
                        <a:rPr lang="en-US" dirty="0" smtClean="0"/>
                        <a:t> 1996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jul</a:t>
                      </a:r>
                      <a:r>
                        <a:rPr lang="en-US" dirty="0" smtClean="0"/>
                        <a:t> 1997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27 set 1997</a:t>
                      </a:r>
                      <a:endParaRPr lang="pt-B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8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m para pathfinder sojou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84" y="178137"/>
            <a:ext cx="4717188" cy="31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856" y="4523919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Carl Sagan</a:t>
            </a:r>
          </a:p>
          <a:p>
            <a:pPr algn="ctr"/>
            <a:r>
              <a:rPr lang="en-US" sz="1400" dirty="0" smtClean="0"/>
              <a:t>(1934 – 1996)</a:t>
            </a:r>
            <a:endParaRPr lang="pt-BR" sz="1400" dirty="0"/>
          </a:p>
        </p:txBody>
      </p:sp>
      <p:pic>
        <p:nvPicPr>
          <p:cNvPr id="12290" name="Picture 2" descr="Resultado de imagem para CARL S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594"/>
            <a:ext cx="1905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14405"/>
              </p:ext>
            </p:extLst>
          </p:nvPr>
        </p:nvGraphicFramePr>
        <p:xfrm>
          <a:off x="2373026" y="3336907"/>
          <a:ext cx="3984104" cy="132588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99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Lançamento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Pouso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Último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contato</a:t>
                      </a:r>
                      <a:r>
                        <a:rPr lang="en-US" dirty="0" smtClean="0"/>
                        <a:t>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dez</a:t>
                      </a:r>
                      <a:r>
                        <a:rPr lang="en-US" dirty="0" smtClean="0"/>
                        <a:t> 1996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jul</a:t>
                      </a:r>
                      <a:r>
                        <a:rPr lang="en-US" dirty="0" smtClean="0"/>
                        <a:t> 1997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27 set 1997</a:t>
                      </a:r>
                      <a:endParaRPr lang="pt-B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7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m para pathfinder sojou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84" y="178137"/>
            <a:ext cx="4717188" cy="31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3975" y="4520030"/>
            <a:ext cx="1386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Soujorner</a:t>
            </a:r>
            <a:r>
              <a:rPr lang="en-US" sz="1400" dirty="0" smtClean="0"/>
              <a:t> Truth</a:t>
            </a:r>
          </a:p>
          <a:p>
            <a:pPr algn="ctr"/>
            <a:r>
              <a:rPr lang="en-US" sz="1400" dirty="0" smtClean="0"/>
              <a:t>(1979 – 1883)</a:t>
            </a:r>
            <a:endParaRPr lang="pt-BR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61856" y="4523919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Carl Sagan</a:t>
            </a:r>
          </a:p>
          <a:p>
            <a:pPr algn="ctr"/>
            <a:r>
              <a:rPr lang="en-US" sz="1400" dirty="0" smtClean="0"/>
              <a:t>(1934 – 1996)</a:t>
            </a:r>
            <a:endParaRPr lang="pt-BR" sz="1400" dirty="0"/>
          </a:p>
        </p:txBody>
      </p:sp>
      <p:pic>
        <p:nvPicPr>
          <p:cNvPr id="12290" name="Picture 2" descr="Resultado de imagem para CARL S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594"/>
            <a:ext cx="1905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m para sojourner tru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1" y="1901435"/>
            <a:ext cx="2522256" cy="26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4337"/>
              </p:ext>
            </p:extLst>
          </p:nvPr>
        </p:nvGraphicFramePr>
        <p:xfrm>
          <a:off x="2373026" y="3336907"/>
          <a:ext cx="3984104" cy="132588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99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Lançamento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Pouso</a:t>
                      </a:r>
                      <a:r>
                        <a:rPr lang="en-US" dirty="0" smtClean="0"/>
                        <a:t>: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 err="1" smtClean="0"/>
                        <a:t>Último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contato</a:t>
                      </a:r>
                      <a:r>
                        <a:rPr lang="en-US" dirty="0" smtClean="0"/>
                        <a:t>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dez</a:t>
                      </a:r>
                      <a:r>
                        <a:rPr lang="en-US" dirty="0" smtClean="0"/>
                        <a:t> 1996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04 </a:t>
                      </a:r>
                      <a:r>
                        <a:rPr lang="en-US" dirty="0" err="1" smtClean="0"/>
                        <a:t>jul</a:t>
                      </a:r>
                      <a:r>
                        <a:rPr lang="en-US" dirty="0" smtClean="0"/>
                        <a:t> 1997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27 set 1997</a:t>
                      </a:r>
                      <a:endParaRPr lang="pt-B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4" name="Picture 6" descr="https://www.stonehouseday.org/images/Ambrois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08" y="165647"/>
            <a:ext cx="2003759" cy="13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18239" y="1502663"/>
            <a:ext cx="1300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Valerie Ambroise</a:t>
            </a:r>
          </a:p>
        </p:txBody>
      </p:sp>
    </p:spTree>
    <p:extLst>
      <p:ext uri="{BB962C8B-B14F-4D97-AF65-F5344CB8AC3E}">
        <p14:creationId xmlns:p14="http://schemas.microsoft.com/office/powerpoint/2010/main" val="29868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Sight landing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" y="267494"/>
            <a:ext cx="9129498" cy="45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9499" y="4190298"/>
            <a:ext cx="3909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Vallis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Chryse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Planitia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Palus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19°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7’48”N 33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13’12”O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4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INOVAÇÕES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349" y="-92546"/>
            <a:ext cx="60465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itchFamily="34" charset="0"/>
              <a:buChar char="•"/>
            </a:pPr>
            <a:r>
              <a:rPr lang="en-US" sz="2000" dirty="0"/>
              <a:t>Nova </a:t>
            </a:r>
            <a:r>
              <a:rPr lang="en-US" sz="2000" dirty="0" err="1"/>
              <a:t>maneira</a:t>
            </a:r>
            <a:r>
              <a:rPr lang="en-US" sz="2000" dirty="0"/>
              <a:t> de </a:t>
            </a:r>
            <a:r>
              <a:rPr lang="en-US" sz="2000" dirty="0" err="1"/>
              <a:t>pousar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sonda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Marte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/>
              <a:t>Primeira</a:t>
            </a:r>
            <a:r>
              <a:rPr lang="en-US" sz="2000" dirty="0"/>
              <a:t> rover a </a:t>
            </a:r>
            <a:r>
              <a:rPr lang="en-US" sz="2000" dirty="0" err="1"/>
              <a:t>pousar</a:t>
            </a:r>
            <a:r>
              <a:rPr lang="en-US" sz="2000" dirty="0"/>
              <a:t> e </a:t>
            </a:r>
            <a:r>
              <a:rPr lang="en-US" sz="2000" dirty="0" err="1"/>
              <a:t>andar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solo </a:t>
            </a:r>
            <a:r>
              <a:rPr lang="en-US" sz="2000" dirty="0" err="1"/>
              <a:t>marciano</a:t>
            </a:r>
            <a:r>
              <a:rPr lang="en-US" sz="2000" dirty="0"/>
              <a:t>.</a:t>
            </a:r>
            <a:endParaRPr lang="pt-BR" sz="2000" dirty="0"/>
          </a:p>
          <a:p>
            <a:pPr marL="285750" indent="-285750">
              <a:buFont typeface="Arial" pitchFamily="34" charset="0"/>
              <a:buChar char="•"/>
            </a:pPr>
            <a:endParaRPr lang="pt-BR" sz="2000" dirty="0"/>
          </a:p>
        </p:txBody>
      </p:sp>
      <p:pic>
        <p:nvPicPr>
          <p:cNvPr id="1433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18" y="1779662"/>
            <a:ext cx="4028965" cy="263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1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 QUE ELAs </a:t>
            </a:r>
            <a:r>
              <a:rPr lang="en-US" b="0" dirty="0" err="1" smtClean="0"/>
              <a:t>ESTUDaram</a:t>
            </a:r>
            <a:r>
              <a:rPr lang="en-US" b="0" dirty="0" smtClean="0"/>
              <a:t> LÁ?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8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MOTIVAÇÃO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2856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2207" r="8441" b="1929"/>
          <a:stretch/>
        </p:blipFill>
        <p:spPr bwMode="auto">
          <a:xfrm>
            <a:off x="4932040" y="123478"/>
            <a:ext cx="38972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4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2856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442230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16,5 </a:t>
            </a:r>
            <a:r>
              <a:rPr lang="en-US" dirty="0"/>
              <a:t>mil </a:t>
            </a:r>
            <a:r>
              <a:rPr lang="en-US" dirty="0" err="1"/>
              <a:t>fotos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2207" r="8441" b="1929"/>
          <a:stretch/>
        </p:blipFill>
        <p:spPr bwMode="auto">
          <a:xfrm>
            <a:off x="4932040" y="123478"/>
            <a:ext cx="38972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97261" y="3462061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550 </a:t>
            </a:r>
            <a:r>
              <a:rPr lang="en-US" dirty="0" err="1"/>
              <a:t>fotos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55576" y="1347614"/>
            <a:ext cx="792088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8224674" y="1563638"/>
            <a:ext cx="576064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896702" y="3850838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geologia</a:t>
            </a:r>
            <a:r>
              <a:rPr lang="en-US" dirty="0" smtClean="0"/>
              <a:t> e </a:t>
            </a:r>
            <a:r>
              <a:rPr lang="en-US" dirty="0" err="1" smtClean="0"/>
              <a:t>ambiente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53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2856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442230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16,5 </a:t>
            </a:r>
            <a:r>
              <a:rPr lang="en-US" dirty="0"/>
              <a:t>mil </a:t>
            </a:r>
            <a:r>
              <a:rPr lang="en-US" dirty="0" err="1"/>
              <a:t>fotos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2207" r="8441" b="1929"/>
          <a:stretch/>
        </p:blipFill>
        <p:spPr bwMode="auto">
          <a:xfrm>
            <a:off x="4932040" y="123478"/>
            <a:ext cx="38972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97261" y="3462061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550 </a:t>
            </a:r>
            <a:r>
              <a:rPr lang="en-US" dirty="0" err="1"/>
              <a:t>fotos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4437" y="4217053"/>
            <a:ext cx="397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Composição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química</a:t>
            </a:r>
            <a:r>
              <a:rPr lang="en-US" dirty="0" smtClean="0">
                <a:solidFill>
                  <a:schemeClr val="accent2"/>
                </a:solidFill>
              </a:rPr>
              <a:t> de solo e </a:t>
            </a:r>
            <a:r>
              <a:rPr lang="en-US" dirty="0" err="1" smtClean="0">
                <a:solidFill>
                  <a:schemeClr val="accent2"/>
                </a:solidFill>
              </a:rPr>
              <a:t>rochas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824" y="3147814"/>
            <a:ext cx="792088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ounded Rectangle 11"/>
          <p:cNvSpPr/>
          <p:nvPr/>
        </p:nvSpPr>
        <p:spPr>
          <a:xfrm>
            <a:off x="5076056" y="699542"/>
            <a:ext cx="936103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unded Rectangle 10"/>
          <p:cNvSpPr/>
          <p:nvPr/>
        </p:nvSpPr>
        <p:spPr>
          <a:xfrm>
            <a:off x="755576" y="1347614"/>
            <a:ext cx="792088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8224674" y="1563638"/>
            <a:ext cx="576064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896702" y="3850838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geologia</a:t>
            </a:r>
            <a:r>
              <a:rPr lang="en-US" dirty="0" smtClean="0"/>
              <a:t> e </a:t>
            </a:r>
            <a:r>
              <a:rPr lang="en-US" dirty="0" err="1" smtClean="0"/>
              <a:t>ambiente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18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2856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442230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16,5 </a:t>
            </a:r>
            <a:r>
              <a:rPr lang="en-US" dirty="0"/>
              <a:t>mil </a:t>
            </a:r>
            <a:r>
              <a:rPr lang="en-US" dirty="0" err="1"/>
              <a:t>fotos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2207" r="8441" b="1929"/>
          <a:stretch/>
        </p:blipFill>
        <p:spPr bwMode="auto">
          <a:xfrm>
            <a:off x="4932040" y="123478"/>
            <a:ext cx="38972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97261" y="3462061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550 </a:t>
            </a:r>
            <a:r>
              <a:rPr lang="en-US" dirty="0" err="1"/>
              <a:t>fotos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4437" y="4217053"/>
            <a:ext cx="397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Composição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química</a:t>
            </a:r>
            <a:r>
              <a:rPr lang="en-US" dirty="0" smtClean="0">
                <a:solidFill>
                  <a:schemeClr val="accent2"/>
                </a:solidFill>
              </a:rPr>
              <a:t> de solo e </a:t>
            </a:r>
            <a:r>
              <a:rPr lang="en-US" dirty="0" err="1" smtClean="0">
                <a:solidFill>
                  <a:schemeClr val="accent2"/>
                </a:solidFill>
              </a:rPr>
              <a:t>rochas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824" y="3147814"/>
            <a:ext cx="792088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ounded Rectangle 11"/>
          <p:cNvSpPr/>
          <p:nvPr/>
        </p:nvSpPr>
        <p:spPr>
          <a:xfrm>
            <a:off x="5076056" y="699542"/>
            <a:ext cx="936103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unded Rectangle 10"/>
          <p:cNvSpPr/>
          <p:nvPr/>
        </p:nvSpPr>
        <p:spPr>
          <a:xfrm>
            <a:off x="755576" y="1347614"/>
            <a:ext cx="792088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8224674" y="1563638"/>
            <a:ext cx="576064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ounded Rectangle 12"/>
          <p:cNvSpPr/>
          <p:nvPr/>
        </p:nvSpPr>
        <p:spPr>
          <a:xfrm>
            <a:off x="827584" y="195486"/>
            <a:ext cx="1944216" cy="100811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896702" y="3850838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geologia</a:t>
            </a:r>
            <a:r>
              <a:rPr lang="en-US" dirty="0" smtClean="0"/>
              <a:t> e </a:t>
            </a:r>
            <a:r>
              <a:rPr lang="en-US" dirty="0" err="1" smtClean="0"/>
              <a:t>ambiente</a:t>
            </a:r>
            <a:endParaRPr lang="pt-BR" dirty="0"/>
          </a:p>
        </p:txBody>
      </p:sp>
      <p:sp>
        <p:nvSpPr>
          <p:cNvPr id="16" name="TextBox 15"/>
          <p:cNvSpPr txBox="1"/>
          <p:nvPr/>
        </p:nvSpPr>
        <p:spPr>
          <a:xfrm>
            <a:off x="3105254" y="4586385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Atmosfera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  <a:r>
              <a:rPr lang="en-US" dirty="0" err="1" smtClean="0">
                <a:solidFill>
                  <a:schemeClr val="accent1"/>
                </a:solidFill>
              </a:rPr>
              <a:t>pressão</a:t>
            </a:r>
            <a:r>
              <a:rPr lang="en-US" dirty="0" smtClean="0">
                <a:solidFill>
                  <a:schemeClr val="accent1"/>
                </a:solidFill>
              </a:rPr>
              <a:t> e </a:t>
            </a:r>
            <a:r>
              <a:rPr lang="en-US" dirty="0" err="1" smtClean="0">
                <a:solidFill>
                  <a:schemeClr val="accent1"/>
                </a:solidFill>
              </a:rPr>
              <a:t>clima</a:t>
            </a:r>
            <a:endParaRPr lang="pt-B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2856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442230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16,5 </a:t>
            </a:r>
            <a:r>
              <a:rPr lang="en-US" dirty="0"/>
              <a:t>mil </a:t>
            </a:r>
            <a:r>
              <a:rPr lang="en-US" dirty="0" err="1"/>
              <a:t>fotos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2207" r="8441" b="1929"/>
          <a:stretch/>
        </p:blipFill>
        <p:spPr bwMode="auto">
          <a:xfrm>
            <a:off x="4932040" y="123478"/>
            <a:ext cx="38972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97261" y="3462061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550 </a:t>
            </a:r>
            <a:r>
              <a:rPr lang="en-US" dirty="0" err="1"/>
              <a:t>fotos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4437" y="4217053"/>
            <a:ext cx="397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Composição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química</a:t>
            </a:r>
            <a:r>
              <a:rPr lang="en-US" dirty="0" smtClean="0">
                <a:solidFill>
                  <a:schemeClr val="accent2"/>
                </a:solidFill>
              </a:rPr>
              <a:t> de solo e </a:t>
            </a:r>
            <a:r>
              <a:rPr lang="en-US" dirty="0" err="1" smtClean="0">
                <a:solidFill>
                  <a:schemeClr val="accent2"/>
                </a:solidFill>
              </a:rPr>
              <a:t>rochas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824" y="3147814"/>
            <a:ext cx="792088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ounded Rectangle 11"/>
          <p:cNvSpPr/>
          <p:nvPr/>
        </p:nvSpPr>
        <p:spPr>
          <a:xfrm>
            <a:off x="5076056" y="699542"/>
            <a:ext cx="936103" cy="29441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unded Rectangle 10"/>
          <p:cNvSpPr/>
          <p:nvPr/>
        </p:nvSpPr>
        <p:spPr>
          <a:xfrm>
            <a:off x="755576" y="1347614"/>
            <a:ext cx="792088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8224674" y="1563638"/>
            <a:ext cx="576064" cy="2880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ounded Rectangle 12"/>
          <p:cNvSpPr/>
          <p:nvPr/>
        </p:nvSpPr>
        <p:spPr>
          <a:xfrm>
            <a:off x="827584" y="195486"/>
            <a:ext cx="1944216" cy="100811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896702" y="3850838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geologia</a:t>
            </a:r>
            <a:r>
              <a:rPr lang="en-US" dirty="0" smtClean="0"/>
              <a:t> e </a:t>
            </a:r>
            <a:r>
              <a:rPr lang="en-US" dirty="0" err="1" smtClean="0"/>
              <a:t>ambiente</a:t>
            </a:r>
            <a:endParaRPr lang="pt-BR" dirty="0"/>
          </a:p>
        </p:txBody>
      </p:sp>
      <p:sp>
        <p:nvSpPr>
          <p:cNvPr id="16" name="TextBox 15"/>
          <p:cNvSpPr txBox="1"/>
          <p:nvPr/>
        </p:nvSpPr>
        <p:spPr>
          <a:xfrm>
            <a:off x="3105254" y="4586385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Atmosfera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  <a:r>
              <a:rPr lang="en-US" dirty="0" err="1" smtClean="0">
                <a:solidFill>
                  <a:schemeClr val="accent1"/>
                </a:solidFill>
              </a:rPr>
              <a:t>pressão</a:t>
            </a:r>
            <a:r>
              <a:rPr lang="en-US" dirty="0" smtClean="0">
                <a:solidFill>
                  <a:schemeClr val="accent1"/>
                </a:solidFill>
              </a:rPr>
              <a:t> e </a:t>
            </a:r>
            <a:r>
              <a:rPr lang="en-US" dirty="0" err="1" smtClean="0">
                <a:solidFill>
                  <a:schemeClr val="accent1"/>
                </a:solidFill>
              </a:rPr>
              <a:t>clima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80757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85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dias</a:t>
            </a: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1525" y="3847721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7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dias</a:t>
            </a: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PRINCIPAIS RESULTADOS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4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5" y="339502"/>
            <a:ext cx="274947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ricas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silica.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49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5" y="339502"/>
            <a:ext cx="7246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ricas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silica.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arredondadas</a:t>
            </a:r>
            <a:r>
              <a:rPr lang="en-US" dirty="0" smtClean="0"/>
              <a:t> -&gt;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-&gt; </a:t>
            </a:r>
            <a:r>
              <a:rPr lang="en-US" dirty="0" err="1" smtClean="0"/>
              <a:t>planeta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r>
              <a:rPr lang="en-US" dirty="0" smtClean="0"/>
              <a:t> no </a:t>
            </a:r>
            <a:r>
              <a:rPr lang="en-US" dirty="0" err="1" smtClean="0"/>
              <a:t>passado</a:t>
            </a:r>
            <a:r>
              <a:rPr lang="en-US" dirty="0" smtClean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67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5" y="339502"/>
            <a:ext cx="724698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ricas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silica.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arredondadas</a:t>
            </a:r>
            <a:r>
              <a:rPr lang="en-US" dirty="0" smtClean="0"/>
              <a:t> -&gt;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-&gt; </a:t>
            </a:r>
            <a:r>
              <a:rPr lang="en-US" dirty="0" err="1" smtClean="0"/>
              <a:t>planeta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r>
              <a:rPr lang="en-US" dirty="0" smtClean="0"/>
              <a:t> no </a:t>
            </a:r>
            <a:r>
              <a:rPr lang="en-US" dirty="0" err="1" smtClean="0"/>
              <a:t>passado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danificadas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areia</a:t>
            </a:r>
            <a:r>
              <a:rPr lang="en-US" dirty="0" smtClean="0"/>
              <a:t>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236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5" y="339502"/>
            <a:ext cx="7246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ricas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silica.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arredondadas</a:t>
            </a:r>
            <a:r>
              <a:rPr lang="en-US" dirty="0" smtClean="0"/>
              <a:t> -&gt;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-&gt; </a:t>
            </a:r>
            <a:r>
              <a:rPr lang="en-US" dirty="0" err="1" smtClean="0"/>
              <a:t>planeta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r>
              <a:rPr lang="en-US" dirty="0" smtClean="0"/>
              <a:t> no </a:t>
            </a:r>
            <a:r>
              <a:rPr lang="en-US" dirty="0" err="1" smtClean="0"/>
              <a:t>passado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danificadas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areia</a:t>
            </a:r>
            <a:r>
              <a:rPr lang="en-US" dirty="0" smtClean="0"/>
              <a:t>.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Redemoinhos</a:t>
            </a:r>
            <a:r>
              <a:rPr lang="en-US" dirty="0" smtClean="0"/>
              <a:t> de </a:t>
            </a:r>
            <a:r>
              <a:rPr lang="en-US" dirty="0" err="1" smtClean="0"/>
              <a:t>vento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6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cc.usp.br/cda/eventos/2018/semana-marciana/cartaz_semana_marciana-2018-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571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50" y="1359987"/>
            <a:ext cx="4702795" cy="242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9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5" y="339502"/>
            <a:ext cx="752641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ricas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silica.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arredondadas</a:t>
            </a:r>
            <a:r>
              <a:rPr lang="en-US" dirty="0" smtClean="0"/>
              <a:t> -&gt;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-&gt; </a:t>
            </a:r>
            <a:r>
              <a:rPr lang="en-US" dirty="0" err="1" smtClean="0"/>
              <a:t>planeta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r>
              <a:rPr lang="en-US" dirty="0" smtClean="0"/>
              <a:t> no </a:t>
            </a:r>
            <a:r>
              <a:rPr lang="en-US" dirty="0" err="1" smtClean="0"/>
              <a:t>passado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Rochas</a:t>
            </a:r>
            <a:r>
              <a:rPr lang="en-US" dirty="0" smtClean="0"/>
              <a:t> </a:t>
            </a:r>
            <a:r>
              <a:rPr lang="en-US" dirty="0" err="1" smtClean="0"/>
              <a:t>danificadas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areia</a:t>
            </a:r>
            <a:r>
              <a:rPr lang="en-US" dirty="0" smtClean="0"/>
              <a:t>.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Redemoinhos</a:t>
            </a:r>
            <a:r>
              <a:rPr lang="en-US" dirty="0" smtClean="0"/>
              <a:t> de </a:t>
            </a:r>
            <a:r>
              <a:rPr lang="en-US" dirty="0" err="1" smtClean="0"/>
              <a:t>vento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Nuvens</a:t>
            </a:r>
            <a:r>
              <a:rPr lang="en-US" dirty="0" smtClean="0"/>
              <a:t> </a:t>
            </a:r>
            <a:r>
              <a:rPr lang="en-US" dirty="0" smtClean="0"/>
              <a:t>com </a:t>
            </a:r>
            <a:r>
              <a:rPr lang="en-US" dirty="0" err="1" smtClean="0"/>
              <a:t>gelo</a:t>
            </a:r>
            <a:r>
              <a:rPr lang="en-US" dirty="0" smtClean="0"/>
              <a:t> de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pelas</a:t>
            </a:r>
            <a:r>
              <a:rPr lang="en-US" dirty="0" smtClean="0"/>
              <a:t> </a:t>
            </a:r>
            <a:r>
              <a:rPr lang="en-US" dirty="0" err="1" smtClean="0"/>
              <a:t>manhãs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5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Fotos</a:t>
            </a:r>
            <a:r>
              <a:rPr lang="en-US" b="0" dirty="0" smtClean="0"/>
              <a:t> </a:t>
            </a:r>
            <a:r>
              <a:rPr lang="en-US" b="0" dirty="0" err="1" smtClean="0"/>
              <a:t>legais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6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his &amp;#34;movie&amp;#34; was generated from 17 separate frames taken by the Imager for Mars Pathfinder (IMP) on Sol 13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776"/>
            <a:ext cx="4176464" cy="40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8797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dirty="0">
                <a:hlinkClick r:id="rId3"/>
              </a:rPr>
              <a:t>https://mars.nasa.gov/resources/8774/turning-in-the-soil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5740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mars.jpl.nasa.gov/MPF/imp/sky/83616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31328"/>
            <a:ext cx="26039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mars.jpl.nasa.gov/MPF/imp/sky/82453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19" y="1237928"/>
            <a:ext cx="26039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mars.jpl.nasa.gov/MPF/imp/sky/82456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4" y="1231328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99710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dirty="0">
                <a:hlinkClick r:id="rId5"/>
              </a:rPr>
              <a:t>https://</a:t>
            </a:r>
            <a:r>
              <a:rPr lang="pt-BR" sz="900" dirty="0" smtClean="0">
                <a:hlinkClick r:id="rId5"/>
              </a:rPr>
              <a:t>mars.jpl.nasa.gov/MPF/imp/sky/clouds.html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5324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unrise_still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0538"/>
            <a:ext cx="2736304" cy="510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840" y="4912668"/>
            <a:ext cx="28803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pt-BR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mars.jpl.nasa.gov/MPF/imp/sky/sunrise.html</a:t>
            </a:r>
            <a:r>
              <a:rPr lang="pt-BR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61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mars.jpl.nasa.gov/MPF/parker/TwnPks_RkGdn_rite_full.jpg"/>
          <p:cNvSpPr>
            <a:spLocks noChangeAspect="1" noChangeArrowheads="1"/>
          </p:cNvSpPr>
          <p:nvPr/>
        </p:nvSpPr>
        <p:spPr bwMode="auto">
          <a:xfrm>
            <a:off x="63500" y="-136525"/>
            <a:ext cx="146304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606" name="Picture 6" descr="https://mars.jpl.nasa.gov/MPF/parker/TwnPks_RkGdn_rite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526"/>
            <a:ext cx="9144000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448458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dirty="0" smtClean="0">
                <a:hlinkClick r:id="rId3"/>
              </a:rPr>
              <a:t>https://mars.jpl.nasa.gov/MPF/parker/highres-stereo.html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10918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Yogi' is a meter-size rock about 5 meters northwest of NASA's Mars Pathfinder lander and was the second rock visited by the Sojourner Rover's alpha proton X-ray spectrometer (APXS) instrument. Sol 1 began on July 4, 1997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28" y="309174"/>
            <a:ext cx="4706393" cy="4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5324" y="493320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dirty="0">
                <a:hlinkClick r:id="rId3"/>
              </a:rPr>
              <a:t>https://mars.nasa.gov/resources/8563/super-resolution-image-of-yogi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777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his image from NASA's Mars Pathfinder (MPF) shows important features around the rock nicknamed 'Barnacle Bill' in the left foreground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1958"/>
            <a:ext cx="4752528" cy="51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9126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dirty="0">
                <a:hlinkClick r:id="rId3"/>
              </a:rPr>
              <a:t>https://mars.nasa.gov/resources/8618/barnacle-bill-and-surrounding-from-super-pan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6982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mars.jpl.nasa.gov/MPF/ops/sunset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1237497"/>
            <a:ext cx="9108504" cy="26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0853" y="3924891"/>
            <a:ext cx="27622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hlinkClick r:id="rId3"/>
              </a:rPr>
              <a:t>https://</a:t>
            </a:r>
            <a:r>
              <a:rPr lang="pt-BR" sz="900" dirty="0" smtClean="0">
                <a:hlinkClick r:id="rId3"/>
              </a:rPr>
              <a:t>mars.jpl.nasa.gov/MPF/science/clouds.html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7446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DÁ PRA VER PELO TELESCÓPIO?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4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692150"/>
            <a:ext cx="377190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285" y="1248311"/>
            <a:ext cx="358143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solidFill>
                  <a:schemeClr val="accent2"/>
                </a:solidFill>
                <a:latin typeface="+mj-lt"/>
              </a:rPr>
              <a:t>NÃO</a:t>
            </a:r>
            <a:endParaRPr lang="pt-BR" sz="16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c/cd/MPT_Hardware_on_the_Surface_MRO_pi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0"/>
            <a:ext cx="51434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3131" y="267494"/>
            <a:ext cx="2277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OBRIGADA </a:t>
            </a:r>
            <a:r>
              <a:rPr lang="en-US" sz="2800" dirty="0" smtClean="0">
                <a:sym typeface="Wingdings" pitchFamily="2" charset="2"/>
              </a:rPr>
              <a:t></a:t>
            </a:r>
            <a:endParaRPr lang="pt-BR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56" y="1419622"/>
            <a:ext cx="5364088" cy="18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11509"/>
            <a:ext cx="464152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04/08/2018</a:t>
            </a:r>
          </a:p>
          <a:p>
            <a:r>
              <a:rPr lang="en-US" sz="2800" dirty="0" err="1" smtClean="0"/>
              <a:t>Próxima</a:t>
            </a:r>
            <a:r>
              <a:rPr lang="en-US" sz="2800" dirty="0" smtClean="0"/>
              <a:t> </a:t>
            </a:r>
            <a:r>
              <a:rPr lang="en-US" sz="2800" dirty="0" err="1" smtClean="0"/>
              <a:t>Sessão</a:t>
            </a:r>
            <a:r>
              <a:rPr lang="en-US" sz="2800" dirty="0" smtClean="0"/>
              <a:t> </a:t>
            </a:r>
            <a:r>
              <a:rPr lang="en-US" sz="2800" dirty="0" err="1" smtClean="0"/>
              <a:t>Astronomia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4800" dirty="0" smtClean="0">
                <a:latin typeface="+mj-lt"/>
              </a:rPr>
              <a:t>VIAGEM NO TEMPO</a:t>
            </a:r>
            <a:endParaRPr lang="pt-BR" sz="4800" dirty="0">
              <a:latin typeface="+mj-lt"/>
            </a:endParaRPr>
          </a:p>
        </p:txBody>
      </p:sp>
      <p:pic>
        <p:nvPicPr>
          <p:cNvPr id="32770" name="Picture 2" descr="Resultado de imagem para mind blow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21" y="2211710"/>
            <a:ext cx="300037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49547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err="1" smtClean="0"/>
              <a:t>Referências</a:t>
            </a:r>
            <a:endParaRPr lang="pt-B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771550"/>
            <a:ext cx="514275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www.nasa.gov/mission_pages/mars-pathfinder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www.nasa.gov/content/making-final-preparations-for-the-path-to-the-red-planet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www.nasa.gov/content/anniversary-of-the-mars-pathfinder-landing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www.nasa.gov/multimedia/imagegallery/image_feature_861.html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6"/>
              </a:rPr>
              <a:t>https://www.nasa.gov/specials/pathfinder20</a:t>
            </a:r>
            <a:r>
              <a:rPr lang="en-US" sz="1000" dirty="0" smtClean="0">
                <a:hlinkClick r:id="rId6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7"/>
              </a:rPr>
              <a:t>https://</a:t>
            </a:r>
            <a:r>
              <a:rPr lang="en-US" sz="1000" dirty="0" smtClean="0">
                <a:hlinkClick r:id="rId7"/>
              </a:rPr>
              <a:t>www.nasa.gov/image-feature/jpl/pia22232/insight-s-landing-site-elysium-planitia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8"/>
              </a:rPr>
              <a:t>https://</a:t>
            </a:r>
            <a:r>
              <a:rPr lang="en-US" sz="1000" dirty="0" smtClean="0">
                <a:hlinkClick r:id="rId8"/>
              </a:rPr>
              <a:t>www.jpl.nasa.gov/news/fact_sheets/mpf.pdf</a:t>
            </a:r>
            <a:r>
              <a:rPr lang="en-US" sz="1000" dirty="0" smtClean="0"/>
              <a:t> </a:t>
            </a:r>
          </a:p>
          <a:p>
            <a:r>
              <a:rPr lang="en-US" sz="1000" dirty="0">
                <a:hlinkClick r:id="rId9"/>
              </a:rPr>
              <a:t>https://</a:t>
            </a:r>
            <a:r>
              <a:rPr lang="en-US" sz="1000" dirty="0" smtClean="0">
                <a:hlinkClick r:id="rId9"/>
              </a:rPr>
              <a:t>mars.jpl.nasa.gov/MPF/science/science-index.html</a:t>
            </a:r>
            <a:r>
              <a:rPr lang="en-US" sz="1000" dirty="0" smtClean="0"/>
              <a:t> 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>
                <a:hlinkClick r:id="rId10"/>
              </a:rPr>
              <a:t>https</a:t>
            </a:r>
            <a:r>
              <a:rPr lang="en-US" sz="1000" dirty="0">
                <a:hlinkClick r:id="rId10"/>
              </a:rPr>
              <a:t>://</a:t>
            </a:r>
            <a:r>
              <a:rPr lang="en-US" sz="1000" dirty="0" smtClean="0">
                <a:hlinkClick r:id="rId10"/>
              </a:rPr>
              <a:t>en.wikipedia.org/wiki/Mars_Pathfinder</a:t>
            </a:r>
            <a:r>
              <a:rPr lang="en-US" sz="1000" dirty="0" smtClean="0"/>
              <a:t> </a:t>
            </a:r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Especial 40 </a:t>
            </a:r>
            <a:r>
              <a:rPr lang="en-US" sz="1000" dirty="0" err="1" smtClean="0"/>
              <a:t>anos</a:t>
            </a:r>
            <a:r>
              <a:rPr lang="en-US" sz="1000" dirty="0"/>
              <a:t>: </a:t>
            </a:r>
            <a:r>
              <a:rPr lang="en-US" sz="1000" dirty="0">
                <a:hlinkClick r:id="rId11"/>
              </a:rPr>
              <a:t>https://</a:t>
            </a:r>
            <a:r>
              <a:rPr lang="en-US" sz="1000" dirty="0" smtClean="0">
                <a:hlinkClick r:id="rId11"/>
              </a:rPr>
              <a:t>www.youtube.com/watch?v=XvVOgS9jWn0</a:t>
            </a:r>
            <a:endParaRPr lang="en-US" sz="1000" dirty="0" smtClean="0"/>
          </a:p>
          <a:p>
            <a:r>
              <a:rPr lang="en-US" sz="1000" dirty="0"/>
              <a:t>Panorama: </a:t>
            </a:r>
            <a:r>
              <a:rPr lang="en-US" sz="1000" dirty="0">
                <a:hlinkClick r:id="rId12"/>
              </a:rPr>
              <a:t>https://</a:t>
            </a:r>
            <a:r>
              <a:rPr lang="en-US" sz="1000" dirty="0" smtClean="0">
                <a:hlinkClick r:id="rId12"/>
              </a:rPr>
              <a:t>www.youtube.com/watch?v=9HGRReKUzfU</a:t>
            </a:r>
            <a:endParaRPr lang="en-US" sz="1000" dirty="0" smtClean="0"/>
          </a:p>
          <a:p>
            <a:r>
              <a:rPr lang="en-US" sz="1000" dirty="0">
                <a:hlinkClick r:id="rId13"/>
              </a:rPr>
              <a:t>https://</a:t>
            </a:r>
            <a:r>
              <a:rPr lang="en-US" sz="1000" dirty="0" smtClean="0">
                <a:hlinkClick r:id="rId13"/>
              </a:rPr>
              <a:t>www.youtube.com/watch?v=KGNV2Pu9Ms0</a:t>
            </a:r>
            <a:endParaRPr lang="en-US" sz="1000" dirty="0" smtClean="0"/>
          </a:p>
          <a:p>
            <a:endParaRPr lang="en-US" sz="1000" dirty="0" smtClean="0"/>
          </a:p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6585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4295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dcc.usp.br/cda/eventos/2018/semana-marciana/marte-2003-a-2018.gi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0"/>
            <a:ext cx="51434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507" y="4412589"/>
            <a:ext cx="214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dirty="0" err="1" smtClean="0"/>
              <a:t>Perdido</a:t>
            </a:r>
            <a:r>
              <a:rPr lang="en-US" sz="1400" dirty="0" smtClean="0"/>
              <a:t> </a:t>
            </a:r>
            <a:r>
              <a:rPr lang="en-US" sz="1400" dirty="0" err="1" smtClean="0"/>
              <a:t>em</a:t>
            </a:r>
            <a:r>
              <a:rPr lang="en-US" sz="1400" dirty="0" smtClean="0"/>
              <a:t> </a:t>
            </a:r>
            <a:r>
              <a:rPr lang="en-US" sz="1400" dirty="0" err="1" smtClean="0"/>
              <a:t>Marte</a:t>
            </a:r>
            <a:r>
              <a:rPr lang="en-US" sz="1400" dirty="0" smtClean="0"/>
              <a:t>”, 2015</a:t>
            </a:r>
            <a:endParaRPr lang="pt-BR" sz="1400" dirty="0"/>
          </a:p>
        </p:txBody>
      </p:sp>
      <p:pic>
        <p:nvPicPr>
          <p:cNvPr id="4098" name="Picture 2" descr="https://vignette.wikia.nocookie.net/the-martian/images/5/57/Pathfinder_1.jpg/revision/latest/scale-to-width-down/1000?cb=20170304212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87" y="627534"/>
            <a:ext cx="6709227" cy="37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4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História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76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queda muro de ber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08" y="2211710"/>
            <a:ext cx="43817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queda muro de berl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2" y="2211710"/>
            <a:ext cx="404471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space r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3" b="11088"/>
          <a:stretch/>
        </p:blipFill>
        <p:spPr bwMode="auto">
          <a:xfrm>
            <a:off x="2524302" y="267494"/>
            <a:ext cx="4104456" cy="162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ustom 3">
      <a:majorFont>
        <a:latin typeface="Impact"/>
        <a:ea typeface=""/>
        <a:cs typeface=""/>
      </a:majorFont>
      <a:minorFont>
        <a:latin typeface="Roboto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</TotalTime>
  <Words>430</Words>
  <Application>Microsoft Office PowerPoint</Application>
  <PresentationFormat>Apresentação na tela (16:9)</PresentationFormat>
  <Paragraphs>115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Arial</vt:lpstr>
      <vt:lpstr>Impact</vt:lpstr>
      <vt:lpstr>Roboto Th</vt:lpstr>
      <vt:lpstr>Wingdings</vt:lpstr>
      <vt:lpstr>Office Theme</vt:lpstr>
      <vt:lpstr>PERDIDA EM MARTE: PATHFINDER</vt:lpstr>
      <vt:lpstr>MOTIVAÇÃO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História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INOVAÇÕES</vt:lpstr>
      <vt:lpstr>Apresentação do PowerPoint</vt:lpstr>
      <vt:lpstr>O QUE ELAs ESTUDaram LÁ?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Fotos legais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DÁ PRA VER PELO TELESCÓPIO?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PERDIDA EM MARTE: PATHFINDER</dc:title>
  <dc:creator>Nat</dc:creator>
  <cp:lastModifiedBy>Observatório</cp:lastModifiedBy>
  <cp:revision>53</cp:revision>
  <dcterms:created xsi:type="dcterms:W3CDTF">2018-07-25T01:25:24Z</dcterms:created>
  <dcterms:modified xsi:type="dcterms:W3CDTF">2018-07-29T00:59:48Z</dcterms:modified>
</cp:coreProperties>
</file>