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8"/>
  </p:notesMasterIdLst>
  <p:sldIdLst>
    <p:sldId id="256" r:id="rId3"/>
    <p:sldId id="257" r:id="rId4"/>
    <p:sldId id="287" r:id="rId5"/>
    <p:sldId id="289" r:id="rId6"/>
    <p:sldId id="291" r:id="rId7"/>
    <p:sldId id="292" r:id="rId8"/>
    <p:sldId id="293" r:id="rId9"/>
    <p:sldId id="294" r:id="rId10"/>
    <p:sldId id="295" r:id="rId11"/>
    <p:sldId id="296" r:id="rId12"/>
    <p:sldId id="298" r:id="rId13"/>
    <p:sldId id="299" r:id="rId14"/>
    <p:sldId id="300" r:id="rId15"/>
    <p:sldId id="301" r:id="rId16"/>
    <p:sldId id="302" r:id="rId17"/>
    <p:sldId id="303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63" r:id="rId31"/>
    <p:sldId id="264" r:id="rId32"/>
    <p:sldId id="265" r:id="rId33"/>
    <p:sldId id="266" r:id="rId34"/>
    <p:sldId id="280" r:id="rId35"/>
    <p:sldId id="284" r:id="rId36"/>
    <p:sldId id="28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bservatório" initials="O" lastIdx="5" clrIdx="0">
    <p:extLst>
      <p:ext uri="{19B8F6BF-5375-455C-9EA6-DF929625EA0E}">
        <p15:presenceInfo xmlns:p15="http://schemas.microsoft.com/office/powerpoint/2012/main" userId="Observató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60"/>
  </p:normalViewPr>
  <p:slideViewPr>
    <p:cSldViewPr snapToGrid="0">
      <p:cViewPr varScale="1">
        <p:scale>
          <a:sx n="45" d="100"/>
          <a:sy n="45" d="100"/>
        </p:scale>
        <p:origin x="67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23T11:27:49.616" idx="2">
    <p:pos x="10" y="10"/>
    <p:text>Definir o termo planeta é importante, porque tais definições refletem nossa compreensão das origens, arquitetura e evolução do nosso sistema solar. No tempo histórico, os objetos classificados como planetas foram alterados.</p:text>
    <p:extLst>
      <p:ext uri="{C676402C-5697-4E1C-873F-D02D1690AC5C}">
        <p15:threadingInfo xmlns:p15="http://schemas.microsoft.com/office/powerpoint/2012/main" timeZoneBias="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23T11:27:31.782" idx="1">
    <p:pos x="10" y="10"/>
    <p:text>Os gregos antigos contavam a lua e o Sol da Terra como planetas, junto com Mercúrio, Vênus, Marte, Júpiter e Saturno. A Terra não era considerada um planeta, mas pensava-se ser o objeto central em torno do qual todos os outros objetos celestes orbitavam. O primeiro modelo conhecido que colocou o Sol no centro do universo conhecido, com a Terra girando em torno dele, foi apresentado por Aristarco de Samos no terceiro século AEC, mas não foi geralmente aceito.</p:text>
    <p:extLst>
      <p:ext uri="{C676402C-5697-4E1C-873F-D02D1690AC5C}">
        <p15:threadingInfo xmlns:p15="http://schemas.microsoft.com/office/powerpoint/2012/main" timeZoneBias="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23T11:36:18.640" idx="3">
    <p:pos x="10" y="10"/>
    <p:text>No século XVII, os astrônomos (auxiliados pela invenção do telescópio) perceberam que o Sol era o objeto celeste ao redor do qual todos os planetas - incluindo a Terra - orbitam, e que a lua não é um planeta, mas um satélite (lua) de Terra. Urano foi adicionado como um planeta em 1781 e Netuno foi descoberto em 1846.</p:text>
    <p:extLst>
      <p:ext uri="{C676402C-5697-4E1C-873F-D02D1690AC5C}">
        <p15:threadingInfo xmlns:p15="http://schemas.microsoft.com/office/powerpoint/2012/main" timeZoneBias="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23T11:39:07.629" idx="4">
    <p:pos x="10" y="10"/>
    <p:text>No século XVII, os astrônomos (auxiliados pela invenção do telescópio) perceberam que o Sol era o objeto celeste ao redor do qual todos os planetas - incluindo a Terra - orbitam, e que a lua não é um planeta,</p:text>
    <p:extLst>
      <p:ext uri="{C676402C-5697-4E1C-873F-D02D1690AC5C}">
        <p15:threadingInfo xmlns:p15="http://schemas.microsoft.com/office/powerpoint/2012/main" timeZoneBias="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23T11:51:05.069" idx="5">
    <p:pos x="10" y="10"/>
    <p:text>e originalmente classificado como um planeta. Mas como muitos outros objetos foram posteriormente encontrados na mesma região, percebeu-se que Ceres foi o primeiro de uma classe de objetos semelhantes que foram eventualmente chamados de asteróides (estrelas) ou planetas menores.</p:text>
    <p:extLst>
      <p:ext uri="{C676402C-5697-4E1C-873F-D02D1690AC5C}">
        <p15:threadingInfo xmlns:p15="http://schemas.microsoft.com/office/powerpoint/2012/main" timeZoneBias="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A311A-7C21-4E3D-9347-04F7BABFC86C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2756B-0CAD-4A1B-8D36-A411895B5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07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62D92-8F47-43C5-A87E-DBAA98E89C71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7238" y="833438"/>
            <a:ext cx="5345112" cy="300831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132263"/>
            <a:ext cx="4740275" cy="3265487"/>
          </a:xfrm>
          <a:noFill/>
          <a:ln/>
        </p:spPr>
        <p:txBody>
          <a:bodyPr wrap="none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Crédito</a:t>
            </a:r>
            <a:r>
              <a:rPr lang="pt-BR" baseline="0" dirty="0" smtClean="0"/>
              <a:t> da imagem: NASA</a:t>
            </a:r>
            <a:endParaRPr lang="pt-BR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7314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 das imagens: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Júpiter: http://www.mythwallpaper.com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 smtClean="0"/>
              <a:t>Minions</a:t>
            </a:r>
            <a:r>
              <a:rPr lang="pt-BR" dirty="0" smtClean="0"/>
              <a:t>: http://www.tumblr.com/tagged/minions-gif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B2880E-EC6A-4ED7-8498-4BDFCD845F75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91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 imagem</a:t>
            </a:r>
            <a:r>
              <a:rPr lang="pt-BR" smtClean="0"/>
              <a:t>: NASA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B2880E-EC6A-4ED7-8498-4BDFCD845F75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das imagens: NASA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B2880E-EC6A-4ED7-8498-4BDFCD845F75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86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Crédito</a:t>
            </a:r>
            <a:r>
              <a:rPr lang="pt-BR" baseline="0" dirty="0" smtClean="0"/>
              <a:t> da imagem: NASA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B2880E-EC6A-4ED7-8498-4BDFCD845F75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120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7D7BF1-FA4C-49C9-950F-3458C82780FB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6575" y="652463"/>
            <a:ext cx="5784850" cy="3254375"/>
          </a:xfrm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82821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7D7BF1-FA4C-49C9-950F-3458C82780FB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6575" y="652463"/>
            <a:ext cx="5784850" cy="3254375"/>
          </a:xfrm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3353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88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61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602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D73F-2765-4B57-AE6B-A82B159AD9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34291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C0FF-BF03-478F-9249-8968140DE1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3861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93BF-6E20-4A31-A7BF-B45AB4DCEE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16020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B816-6C78-488E-AE2C-6B418D54D2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45901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9819-4C2D-4B67-995C-4B1CCD5A3C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35355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A3358-D533-4DE3-BB7E-0C918E9F74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81132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89A7-BFA8-41F9-B30C-7A2DEB9A4C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76811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5EF1-8C41-43D4-99BF-3F551ED9A7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68949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079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AA29B-EE7E-4422-9787-20B6E8AD7A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57540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4B-24FB-422F-BF07-D98BD475C5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14026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11FF-2C1D-4EA9-BEC1-9AD83273BD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75382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12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18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77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11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37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69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29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F53D1-3D65-457F-9BED-D9C7A7616AF8}" type="datetimeFigureOut">
              <a:rPr lang="pt-BR" smtClean="0"/>
              <a:t>24/11/2018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C548-F020-44FE-A6CA-A8A4A2D8F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469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06ACD8F-111F-433C-9055-4389A16978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17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silva231@GMAIL.CO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Apresenta&#231;&#227;o%20de%20classes/8-Sistema-Solar/tamanhos-relativos-Sist-Solar.wmv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932260"/>
            <a:ext cx="9144000" cy="2387600"/>
          </a:xfrm>
        </p:spPr>
        <p:txBody>
          <a:bodyPr/>
          <a:lstStyle/>
          <a:p>
            <a:r>
              <a:rPr lang="pt-BR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Planetas</a:t>
            </a:r>
            <a:br>
              <a:rPr lang="pt-BR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4400" dirty="0" smtClean="0">
                <a:latin typeface="Bradley Hand ITC" panose="03070402050302030203" pitchFamily="66" charset="0"/>
              </a:rPr>
              <a:t>Os Filhos do Sol</a:t>
            </a:r>
            <a:endParaRPr lang="pt-BR" sz="4400" dirty="0">
              <a:latin typeface="Bradley Hand ITC" panose="03070402050302030203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230535" y="6375400"/>
            <a:ext cx="4961465" cy="719667"/>
          </a:xfrm>
        </p:spPr>
        <p:txBody>
          <a:bodyPr>
            <a:normAutofit/>
          </a:bodyPr>
          <a:lstStyle/>
          <a:p>
            <a:r>
              <a:rPr lang="pt-BR" dirty="0" err="1" smtClean="0"/>
              <a:t>Kharen</a:t>
            </a:r>
            <a:r>
              <a:rPr lang="pt-BR" dirty="0" smtClean="0"/>
              <a:t> Silva- </a:t>
            </a:r>
            <a:r>
              <a:rPr lang="pt-BR" dirty="0" smtClean="0">
                <a:hlinkClick r:id="rId3"/>
              </a:rPr>
              <a:t>ksilva231@GMAIL.COM</a:t>
            </a:r>
            <a:r>
              <a:rPr lang="pt-BR" dirty="0" smtClean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006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1524000" y="404664"/>
            <a:ext cx="9144000" cy="1143000"/>
          </a:xfrm>
        </p:spPr>
        <p:txBody>
          <a:bodyPr/>
          <a:lstStyle/>
          <a:p>
            <a:r>
              <a:rPr lang="pt-BR" b="0" dirty="0" smtClean="0">
                <a:solidFill>
                  <a:srgbClr val="ADADEB"/>
                </a:solidFill>
              </a:rPr>
              <a:t/>
            </a:r>
            <a:br>
              <a:rPr lang="pt-BR" b="0" dirty="0" smtClean="0">
                <a:solidFill>
                  <a:srgbClr val="ADADEB"/>
                </a:solidFill>
              </a:rPr>
            </a:br>
            <a:r>
              <a:rPr lang="pt-BR" sz="6000" dirty="0">
                <a:solidFill>
                  <a:schemeClr val="bg1"/>
                </a:solidFill>
                <a:latin typeface="Century Gothic" pitchFamily="34" charset="0"/>
              </a:rPr>
              <a:t>Tem planetas que são:</a:t>
            </a:r>
            <a:r>
              <a:rPr lang="pt-BR" sz="6000" dirty="0">
                <a:solidFill>
                  <a:srgbClr val="FFFF00"/>
                </a:solidFill>
                <a:latin typeface="Century Gothic" pitchFamily="34" charset="0"/>
              </a:rPr>
              <a:t/>
            </a:r>
            <a:br>
              <a:rPr lang="pt-BR" sz="6000" dirty="0">
                <a:solidFill>
                  <a:srgbClr val="FFFF00"/>
                </a:solidFill>
                <a:latin typeface="Century Gothic" pitchFamily="34" charset="0"/>
              </a:rPr>
            </a:br>
            <a:endParaRPr lang="pt-BR" sz="60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51584" y="1772817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6000" b="1" dirty="0">
                <a:solidFill>
                  <a:srgbClr val="FFC000"/>
                </a:solidFill>
                <a:latin typeface="Century Gothic" pitchFamily="34" charset="0"/>
              </a:rPr>
              <a:t>bem grandes </a:t>
            </a:r>
            <a:endParaRPr lang="pt-BR" sz="6000" b="1" dirty="0">
              <a:solidFill>
                <a:srgbClr val="FFC000"/>
              </a:solidFill>
              <a:latin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783632" y="5149642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6000" b="1" dirty="0">
                <a:solidFill>
                  <a:srgbClr val="FF0000"/>
                </a:solidFill>
                <a:latin typeface="Century Gothic" pitchFamily="34" charset="0"/>
              </a:rPr>
              <a:t>bem pequenos... </a:t>
            </a:r>
            <a:endParaRPr lang="pt-BR" sz="6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59496" y="3637474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6000" b="1" dirty="0">
                <a:solidFill>
                  <a:srgbClr val="FF0000"/>
                </a:solidFill>
                <a:latin typeface="Century Gothic" pitchFamily="34" charset="0"/>
              </a:rPr>
              <a:t>e outros que são</a:t>
            </a:r>
            <a:endParaRPr lang="pt-BR" sz="60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226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3" grpId="0"/>
      <p:bldP spid="3" grpId="1"/>
      <p:bldP spid="4" grpId="0"/>
      <p:bldP spid="4" grpId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2207568" y="2348880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ADADEB"/>
                </a:solidFill>
              </a:rPr>
              <a:t/>
            </a:r>
            <a:br>
              <a:rPr lang="pt-BR" b="0" dirty="0" smtClean="0">
                <a:solidFill>
                  <a:srgbClr val="ADADEB"/>
                </a:solidFill>
              </a:rPr>
            </a:br>
            <a:r>
              <a:rPr lang="pt-BR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Mas e o Sol?</a:t>
            </a:r>
          </a:p>
        </p:txBody>
      </p:sp>
    </p:spTree>
    <p:extLst>
      <p:ext uri="{BB962C8B-B14F-4D97-AF65-F5344CB8AC3E}">
        <p14:creationId xmlns:p14="http://schemas.microsoft.com/office/powerpoint/2010/main" val="1747132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5231904" y="2636912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92313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2207568" y="2348880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ADADEB"/>
                </a:solidFill>
              </a:rPr>
              <a:t/>
            </a:r>
            <a:br>
              <a:rPr lang="pt-BR" b="0" dirty="0" smtClean="0">
                <a:solidFill>
                  <a:srgbClr val="ADADEB"/>
                </a:solidFill>
              </a:rPr>
            </a:br>
            <a:r>
              <a:rPr lang="pt-BR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E o que mais tem no Sistema Solar?</a:t>
            </a:r>
          </a:p>
        </p:txBody>
      </p:sp>
    </p:spTree>
    <p:extLst>
      <p:ext uri="{BB962C8B-B14F-4D97-AF65-F5344CB8AC3E}">
        <p14:creationId xmlns:p14="http://schemas.microsoft.com/office/powerpoint/2010/main" val="2505646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tx1"/>
          </a:solidFill>
        </p:spPr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Planetas anões...</a:t>
            </a:r>
          </a:p>
        </p:txBody>
      </p:sp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4064" y="1114426"/>
            <a:ext cx="8258175" cy="5743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4" name="Elipse 3"/>
          <p:cNvSpPr/>
          <p:nvPr/>
        </p:nvSpPr>
        <p:spPr bwMode="auto">
          <a:xfrm>
            <a:off x="1991545" y="4077072"/>
            <a:ext cx="1976407" cy="2016224"/>
          </a:xfrm>
          <a:prstGeom prst="ellipse">
            <a:avLst/>
          </a:prstGeom>
          <a:noFill/>
          <a:ln w="44450" cap="flat" cmpd="sng" algn="ctr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8832304" y="4365104"/>
            <a:ext cx="1080120" cy="1080120"/>
          </a:xfrm>
          <a:prstGeom prst="ellipse">
            <a:avLst/>
          </a:prstGeom>
          <a:noFill/>
          <a:ln w="44450" cap="flat" cmpd="sng" algn="ctr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2135560" y="1412776"/>
            <a:ext cx="1728192" cy="1728192"/>
          </a:xfrm>
          <a:prstGeom prst="ellipse">
            <a:avLst/>
          </a:prstGeom>
          <a:noFill/>
          <a:ln w="44450" cap="flat" cmpd="sng" algn="ctr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4511824" y="1268760"/>
            <a:ext cx="1944216" cy="1872208"/>
          </a:xfrm>
          <a:prstGeom prst="ellipse">
            <a:avLst/>
          </a:prstGeom>
          <a:noFill/>
          <a:ln w="44450" cap="flat" cmpd="sng" algn="ctr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5735960" y="3212976"/>
            <a:ext cx="2160240" cy="2160240"/>
          </a:xfrm>
          <a:prstGeom prst="ellipse">
            <a:avLst/>
          </a:prstGeom>
          <a:noFill/>
          <a:ln w="44450" cap="flat" cmpd="sng" algn="ctr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83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r="2752"/>
          <a:stretch>
            <a:fillRect/>
          </a:stretch>
        </p:blipFill>
        <p:spPr bwMode="auto">
          <a:xfrm>
            <a:off x="2927648" y="908720"/>
            <a:ext cx="2628286" cy="2160000"/>
          </a:xfrm>
          <a:prstGeom prst="rect">
            <a:avLst/>
          </a:prstGeom>
          <a:noFill/>
          <a:ln w="349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23992" y="1484784"/>
            <a:ext cx="2880320" cy="609600"/>
          </a:xfrm>
          <a:noFill/>
        </p:spPr>
        <p:txBody>
          <a:bodyPr/>
          <a:lstStyle/>
          <a:p>
            <a:pPr algn="l"/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Cometas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lum bright="15000" contrast="33000"/>
          </a:blip>
          <a:srcRect l="18404" r="12803" b="2109"/>
          <a:stretch>
            <a:fillRect/>
          </a:stretch>
        </p:blipFill>
        <p:spPr bwMode="auto">
          <a:xfrm>
            <a:off x="2927649" y="3501013"/>
            <a:ext cx="2661695" cy="215570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00" y="4187552"/>
            <a:ext cx="28803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kern="0" dirty="0">
                <a:solidFill>
                  <a:srgbClr val="FFC000"/>
                </a:solidFill>
                <a:latin typeface="Century Gothic" pitchFamily="34" charset="0"/>
              </a:rPr>
              <a:t>Asteroides</a:t>
            </a:r>
          </a:p>
        </p:txBody>
      </p:sp>
    </p:spTree>
    <p:extLst>
      <p:ext uri="{BB962C8B-B14F-4D97-AF65-F5344CB8AC3E}">
        <p14:creationId xmlns:p14="http://schemas.microsoft.com/office/powerpoint/2010/main" val="552908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r="2752"/>
          <a:stretch>
            <a:fillRect/>
          </a:stretch>
        </p:blipFill>
        <p:spPr bwMode="auto">
          <a:xfrm>
            <a:off x="1257408" y="908719"/>
            <a:ext cx="4298526" cy="3532651"/>
          </a:xfrm>
          <a:prstGeom prst="rect">
            <a:avLst/>
          </a:prstGeom>
          <a:noFill/>
          <a:ln w="349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6716323" y="2582064"/>
            <a:ext cx="2880320" cy="609600"/>
          </a:xfrm>
          <a:noFill/>
        </p:spPr>
        <p:txBody>
          <a:bodyPr/>
          <a:lstStyle/>
          <a:p>
            <a:pPr algn="l"/>
            <a:r>
              <a:rPr lang="pt-BR" sz="4000" dirty="0" smtClean="0">
                <a:solidFill>
                  <a:srgbClr val="0070C0"/>
                </a:solidFill>
                <a:latin typeface="Century Gothic" pitchFamily="34" charset="0"/>
              </a:rPr>
              <a:t>cometas</a:t>
            </a:r>
            <a:endParaRPr lang="pt-BR" sz="4000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46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i="1" dirty="0">
                <a:latin typeface="Bradley Hand ITC" panose="03070402050302030203" pitchFamily="66" charset="0"/>
              </a:rPr>
              <a:t>Tamanho e Distância</a:t>
            </a:r>
            <a:endParaRPr lang="pt-BR" b="1" i="1" dirty="0">
              <a:latin typeface="Bradley Hand ITC" panose="03070402050302030203" pitchFamily="66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516467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chemeClr val="bg1"/>
                </a:solidFill>
              </a:rPr>
              <a:t>Nosso sistema solar se estende muito além dos oito planetas que orbitam o Sol</a:t>
            </a:r>
            <a:r>
              <a:rPr lang="pt-BR" sz="4000" b="1" dirty="0" smtClean="0">
                <a:solidFill>
                  <a:schemeClr val="bg1"/>
                </a:solidFill>
              </a:rPr>
              <a:t>....</a:t>
            </a:r>
          </a:p>
          <a:p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118533" y="0"/>
            <a:ext cx="12073467" cy="6714065"/>
            <a:chOff x="118533" y="0"/>
            <a:chExt cx="12073467" cy="6714065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533" y="4284132"/>
              <a:ext cx="3417093" cy="2429933"/>
            </a:xfrm>
            <a:prstGeom prst="rect">
              <a:avLst/>
            </a:prstGeom>
          </p:spPr>
        </p:pic>
        <p:grpSp>
          <p:nvGrpSpPr>
            <p:cNvPr id="9" name="Agrupar 8"/>
            <p:cNvGrpSpPr/>
            <p:nvPr/>
          </p:nvGrpSpPr>
          <p:grpSpPr>
            <a:xfrm>
              <a:off x="2876762" y="1539875"/>
              <a:ext cx="5748655" cy="4962525"/>
              <a:chOff x="3435562" y="1506008"/>
              <a:chExt cx="5748655" cy="4962525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5562" y="1506008"/>
                <a:ext cx="4287096" cy="49625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26717" y="4525433"/>
                <a:ext cx="2857500" cy="1600200"/>
              </a:xfrm>
              <a:prstGeom prst="rect">
                <a:avLst/>
              </a:prstGeom>
            </p:spPr>
          </p:pic>
        </p:grp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6533" y="0"/>
              <a:ext cx="5215467" cy="41619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 smtClean="0">
                <a:latin typeface="Bradley Hand ITC" panose="03070402050302030203" pitchFamily="66" charset="0"/>
              </a:rPr>
              <a:t> O sistema solar também inclui...</a:t>
            </a:r>
            <a:endParaRPr lang="pt-BR" b="1" i="1" dirty="0">
              <a:latin typeface="Bradley Hand ITC" panose="03070402050302030203" pitchFamily="66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38200" y="1524000"/>
            <a:ext cx="4360333" cy="4652963"/>
          </a:xfrm>
        </p:spPr>
        <p:txBody>
          <a:bodyPr>
            <a:normAutofit fontScale="92500" lnSpcReduction="20000"/>
          </a:bodyPr>
          <a:lstStyle/>
          <a:p>
            <a:r>
              <a:rPr lang="pt-PT" dirty="0">
                <a:solidFill>
                  <a:srgbClr val="00B050"/>
                </a:solidFill>
              </a:rPr>
              <a:t>Consiste no Sol (nossa estrela) e em tudo que orbita em torno dele</a:t>
            </a:r>
            <a:r>
              <a:rPr lang="pt-PT" dirty="0" smtClean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endParaRPr lang="pt-PT" dirty="0">
              <a:solidFill>
                <a:srgbClr val="FFFF00"/>
              </a:solidFill>
            </a:endParaRPr>
          </a:p>
          <a:p>
            <a:r>
              <a:rPr lang="pt-PT" dirty="0" smtClean="0">
                <a:solidFill>
                  <a:srgbClr val="FFFF00"/>
                </a:solidFill>
              </a:rPr>
              <a:t> </a:t>
            </a:r>
            <a:r>
              <a:rPr lang="pt-PT" dirty="0">
                <a:solidFill>
                  <a:srgbClr val="FFFF00"/>
                </a:solidFill>
              </a:rPr>
              <a:t>Isso inclui os oito planetas e seus satélites naturais (como a nossa lua</a:t>
            </a:r>
            <a:r>
              <a:rPr lang="pt-PT" dirty="0" smtClean="0">
                <a:solidFill>
                  <a:srgbClr val="FFFF00"/>
                </a:solidFill>
              </a:rPr>
              <a:t>),</a:t>
            </a:r>
          </a:p>
          <a:p>
            <a:pPr marL="0" indent="0">
              <a:buNone/>
            </a:pPr>
            <a:endParaRPr lang="pt-PT" dirty="0">
              <a:solidFill>
                <a:srgbClr val="7030A0"/>
              </a:solidFill>
            </a:endParaRPr>
          </a:p>
          <a:p>
            <a:r>
              <a:rPr lang="pt-PT" dirty="0" smtClean="0">
                <a:solidFill>
                  <a:srgbClr val="7030A0"/>
                </a:solidFill>
              </a:rPr>
              <a:t> Planetas </a:t>
            </a:r>
            <a:r>
              <a:rPr lang="pt-PT" dirty="0">
                <a:solidFill>
                  <a:srgbClr val="7030A0"/>
                </a:solidFill>
              </a:rPr>
              <a:t>anões e seus satélites, bem como asteróides, cometas e incontáveis ​​partículas de detritos menores.</a:t>
            </a:r>
            <a:endParaRPr lang="pt-B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3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" b="6987"/>
          <a:stretch/>
        </p:blipFill>
        <p:spPr>
          <a:xfrm>
            <a:off x="457198" y="821268"/>
            <a:ext cx="11565469" cy="5410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400" y="-321733"/>
            <a:ext cx="10515600" cy="1325563"/>
          </a:xfrm>
        </p:spPr>
        <p:txBody>
          <a:bodyPr/>
          <a:lstStyle/>
          <a:p>
            <a:r>
              <a:rPr lang="pt-BR" b="1" i="1" dirty="0" smtClean="0">
                <a:latin typeface="Bradley Hand ITC" panose="03070402050302030203" pitchFamily="66" charset="0"/>
              </a:rPr>
              <a:t>Definição de Planeta : Contexto histórico </a:t>
            </a:r>
            <a:endParaRPr lang="pt-BR" b="1" i="1" dirty="0"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05933" y="2909359"/>
            <a:ext cx="10515600" cy="8498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000" b="1" dirty="0">
                <a:solidFill>
                  <a:srgbClr val="FF0000"/>
                </a:solidFill>
              </a:rPr>
              <a:t>No tempo histórico, os objetos classificados como planetas foram alterados.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82133" y="6129867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Aristarco de Samos no </a:t>
            </a:r>
            <a:r>
              <a:rPr lang="pt-PT" dirty="0" smtClean="0"/>
              <a:t>3 </a:t>
            </a:r>
            <a:r>
              <a:rPr lang="pt-PT" dirty="0" smtClean="0"/>
              <a:t>A.C</a:t>
            </a:r>
            <a:r>
              <a:rPr lang="pt-PT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111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377" y="0"/>
            <a:ext cx="10515600" cy="1325563"/>
          </a:xfrm>
        </p:spPr>
        <p:txBody>
          <a:bodyPr/>
          <a:lstStyle/>
          <a:p>
            <a:r>
              <a:rPr lang="pt-BR" b="1" i="1" dirty="0" smtClean="0">
                <a:latin typeface="Bradley Hand ITC" panose="03070402050302030203" pitchFamily="66" charset="0"/>
              </a:rPr>
              <a:t>Motivação</a:t>
            </a:r>
            <a:endParaRPr lang="pt-BR" b="1" i="1" dirty="0"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8667" y="1524001"/>
            <a:ext cx="11208899" cy="4759234"/>
          </a:xfrm>
        </p:spPr>
        <p:txBody>
          <a:bodyPr>
            <a:normAutofit/>
          </a:bodyPr>
          <a:lstStyle/>
          <a:p>
            <a:r>
              <a:rPr lang="pt-PT" b="1" dirty="0" smtClean="0">
                <a:solidFill>
                  <a:srgbClr val="FFFF00"/>
                </a:solidFill>
              </a:rPr>
              <a:t>Nosso </a:t>
            </a:r>
            <a:r>
              <a:rPr lang="pt-PT" b="1" dirty="0">
                <a:solidFill>
                  <a:srgbClr val="FFFF00"/>
                </a:solidFill>
              </a:rPr>
              <a:t>entendimento sobre o universo e nosso lugar nele mudou ao longo do tempo</a:t>
            </a:r>
            <a:r>
              <a:rPr lang="pt-PT" b="1" dirty="0" smtClean="0">
                <a:solidFill>
                  <a:srgbClr val="FFFF00"/>
                </a:solidFill>
              </a:rPr>
              <a:t>.</a:t>
            </a:r>
          </a:p>
          <a:p>
            <a:endParaRPr lang="pt-PT" b="1" dirty="0" smtClean="0"/>
          </a:p>
          <a:p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>
                <a:solidFill>
                  <a:srgbClr val="FF0000"/>
                </a:solidFill>
              </a:rPr>
              <a:t>Novas informações podem nos levar a repensar o que sabemos e reavaliar como classificamos os objetos para melhor </a:t>
            </a:r>
            <a:r>
              <a:rPr lang="pt-PT" b="1" dirty="0" smtClean="0">
                <a:solidFill>
                  <a:srgbClr val="FF0000"/>
                </a:solidFill>
              </a:rPr>
              <a:t>compreendê-los</a:t>
            </a:r>
          </a:p>
          <a:p>
            <a:endParaRPr lang="pt-PT" b="1" dirty="0"/>
          </a:p>
          <a:p>
            <a:pPr marL="0" indent="0">
              <a:buNone/>
            </a:pPr>
            <a:r>
              <a:rPr lang="pt-PT" b="1" dirty="0" smtClean="0"/>
              <a:t>.</a:t>
            </a:r>
          </a:p>
          <a:p>
            <a:r>
              <a:rPr lang="pt-PT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Novas </a:t>
            </a:r>
            <a:r>
              <a:rPr lang="pt-P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idéias e perspectivas podem surgir do questionamento de uma teoria ou de ver onde uma classificação é quebrada</a:t>
            </a:r>
            <a:endParaRPr lang="pt-BR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4425" t="8468" r="1054" b="8667"/>
          <a:stretch/>
        </p:blipFill>
        <p:spPr>
          <a:xfrm>
            <a:off x="304798" y="762000"/>
            <a:ext cx="11461136" cy="528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i="1" dirty="0" smtClean="0">
                <a:latin typeface="Bradley Hand ITC" panose="03070402050302030203" pitchFamily="66" charset="0"/>
              </a:rPr>
              <a:t>A ideia foi revivida ...</a:t>
            </a:r>
            <a:endParaRPr lang="pt-BR" b="1" i="1" dirty="0"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8664" y="6031972"/>
            <a:ext cx="5113867" cy="826028"/>
          </a:xfrm>
        </p:spPr>
        <p:txBody>
          <a:bodyPr/>
          <a:lstStyle/>
          <a:p>
            <a:pPr marL="0" indent="0">
              <a:buNone/>
            </a:pPr>
            <a:r>
              <a:rPr lang="pt-PT" dirty="0"/>
              <a:t>Nicolau </a:t>
            </a:r>
            <a:r>
              <a:rPr lang="pt-PT" dirty="0" smtClean="0"/>
              <a:t>Copérnico, sec XVI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802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0"/>
            <a:ext cx="10549468" cy="66096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934" y="5283201"/>
            <a:ext cx="8949266" cy="1385888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No século XVII, os astrônomos (auxiliados pela invenção do telescópio</a:t>
            </a:r>
          </a:p>
        </p:txBody>
      </p:sp>
    </p:spTree>
    <p:extLst>
      <p:ext uri="{BB962C8B-B14F-4D97-AF65-F5344CB8AC3E}">
        <p14:creationId xmlns:p14="http://schemas.microsoft.com/office/powerpoint/2010/main" val="33059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447227"/>
            <a:ext cx="10244667" cy="641077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t-BR" b="1" i="1" dirty="0" smtClean="0">
                <a:latin typeface="Bradley Hand ITC" panose="03070402050302030203" pitchFamily="66" charset="0"/>
              </a:rPr>
              <a:t>No século XVII também</a:t>
            </a:r>
            <a:endParaRPr lang="pt-BR" b="1" i="1" dirty="0"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5841999"/>
            <a:ext cx="4902200" cy="643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A Lua passa a ser um satélite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130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77407" y="-1201264"/>
            <a:ext cx="6682423" cy="943610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9533" y="5926666"/>
            <a:ext cx="9050867" cy="572030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Urano foi adicionado como um planeta em 1781 </a:t>
            </a:r>
          </a:p>
        </p:txBody>
      </p:sp>
    </p:spTree>
    <p:extLst>
      <p:ext uri="{BB962C8B-B14F-4D97-AF65-F5344CB8AC3E}">
        <p14:creationId xmlns:p14="http://schemas.microsoft.com/office/powerpoint/2010/main" val="38208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3697" y="503881"/>
            <a:ext cx="13799226" cy="6045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7133" y="5740400"/>
            <a:ext cx="9474200" cy="70749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rgbClr val="FFC000"/>
                </a:solidFill>
              </a:rPr>
              <a:t>Netuno foi descoberto em 1846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3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0" y="173035"/>
            <a:ext cx="6557963" cy="655796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800" y="6129866"/>
            <a:ext cx="10066867" cy="4704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Ceres foi descoberto entre Marte e Júpiter em 1801</a:t>
            </a:r>
          </a:p>
        </p:txBody>
      </p:sp>
    </p:spTree>
    <p:extLst>
      <p:ext uri="{BB962C8B-B14F-4D97-AF65-F5344CB8AC3E}">
        <p14:creationId xmlns:p14="http://schemas.microsoft.com/office/powerpoint/2010/main" val="37167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3" y="-80434"/>
            <a:ext cx="6938434" cy="693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1933" y="0"/>
            <a:ext cx="10515600" cy="1325563"/>
          </a:xfrm>
        </p:spPr>
        <p:txBody>
          <a:bodyPr/>
          <a:lstStyle/>
          <a:p>
            <a:r>
              <a:rPr lang="pt-BR" b="1" dirty="0" smtClean="0">
                <a:solidFill>
                  <a:srgbClr val="7030A0"/>
                </a:solidFill>
                <a:latin typeface="Bradley Hand ITC" panose="03070402050302030203" pitchFamily="66" charset="0"/>
              </a:rPr>
              <a:t>Eis a questão !</a:t>
            </a:r>
            <a:endParaRPr lang="pt-BR" b="1" dirty="0">
              <a:solidFill>
                <a:srgbClr val="7030A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800" y="6180666"/>
            <a:ext cx="9017000" cy="521230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Plutão, descoberto em 1930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416800" y="914398"/>
            <a:ext cx="477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Mas Plutão é muito menor que Mercúrio e é ainda menor que algumas das luas planetárias.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416800" y="2319867"/>
            <a:ext cx="447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É diferente dos planetas terrestres (Mercúrio, Vênus, Terra, Marte), ou dos gigantes gasosos (Júpiter, Saturno), ou dos gigantes do gelo (Urano, Netuno).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450667" y="4707467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F0066"/>
                </a:solidFill>
              </a:rPr>
              <a:t>Caronte, </a:t>
            </a:r>
            <a:r>
              <a:rPr lang="pt-PT" dirty="0">
                <a:solidFill>
                  <a:srgbClr val="FF0066"/>
                </a:solidFill>
              </a:rPr>
              <a:t>seu enorme satélite, tem quase metade do tamanho de Plutão e compartilha a órbita de Plutão.</a:t>
            </a:r>
            <a:endParaRPr lang="pt-BR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 smtClean="0">
                <a:latin typeface="Bradley Hand ITC" panose="03070402050302030203" pitchFamily="66" charset="0"/>
              </a:rPr>
              <a:t>Anos 90</a:t>
            </a:r>
            <a:endParaRPr lang="pt-BR" b="1" i="1" dirty="0"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26067" y="22828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00B0F0"/>
                </a:solidFill>
              </a:rPr>
              <a:t>No início dos anos 90, os astrônomos começaram a encontrar vários mundos gelados orbitando o Sol em uma região em forma de rosquinha chamada Cinturão de </a:t>
            </a:r>
            <a:r>
              <a:rPr lang="pt-BR" sz="4000" b="1" dirty="0" err="1">
                <a:solidFill>
                  <a:srgbClr val="00B0F0"/>
                </a:solidFill>
              </a:rPr>
              <a:t>Kuiper</a:t>
            </a:r>
            <a:endParaRPr lang="pt-BR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7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Proposta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1956" y="6065837"/>
            <a:ext cx="11218333" cy="792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foi proposto que é mais útil pensar em Plutão como o maior KBO em vez de um planeta.</a:t>
            </a:r>
          </a:p>
        </p:txBody>
      </p:sp>
    </p:spTree>
    <p:extLst>
      <p:ext uri="{BB962C8B-B14F-4D97-AF65-F5344CB8AC3E}">
        <p14:creationId xmlns:p14="http://schemas.microsoft.com/office/powerpoint/2010/main" val="14465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 smtClean="0">
                <a:latin typeface="Bradley Hand ITC" panose="03070402050302030203" pitchFamily="66" charset="0"/>
              </a:rPr>
              <a:t>O debate </a:t>
            </a:r>
            <a:endParaRPr lang="pt-BR" b="1" i="1" dirty="0"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00B0F0"/>
                </a:solidFill>
              </a:rPr>
              <a:t>Então, em 2005, uma equipe de astrônomos anunciou que haviam encontrado um décimo planeta - era um KBO similar em tamanho a </a:t>
            </a:r>
            <a:r>
              <a:rPr lang="pt-BR" b="1" dirty="0" smtClean="0">
                <a:solidFill>
                  <a:srgbClr val="00B0F0"/>
                </a:solidFill>
              </a:rPr>
              <a:t>Plutão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PT" b="1" dirty="0">
                <a:solidFill>
                  <a:schemeClr val="accent2"/>
                </a:solidFill>
              </a:rPr>
              <a:t>As pessoas começaram a se perguntar o que realmente significa </a:t>
            </a:r>
            <a:r>
              <a:rPr lang="pt-PT" b="1" dirty="0" smtClean="0">
                <a:solidFill>
                  <a:schemeClr val="accent2"/>
                </a:solidFill>
              </a:rPr>
              <a:t>planeta</a:t>
            </a:r>
          </a:p>
          <a:p>
            <a:pPr marL="0" indent="0">
              <a:buNone/>
            </a:pPr>
            <a:endParaRPr lang="pt-PT" b="1" dirty="0"/>
          </a:p>
          <a:p>
            <a:pPr marL="0" indent="0">
              <a:buNone/>
            </a:pPr>
            <a:r>
              <a:rPr lang="pt-PT" b="1" dirty="0">
                <a:solidFill>
                  <a:srgbClr val="FF0000"/>
                </a:solidFill>
              </a:rPr>
              <a:t>Apenas o que é um planeta, afinal? De repente, a resposta a essa pergunta não parece tão evidente, e, como se vê, há muitas divergências sobre isso.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4.bp.blogspot.com/-eLNSua-DtfY/Ujhe1xJDmjI/AAAAAAAAON0/hnkiHe0AGWk/s1600/sistema+solar.jpg"/>
          <p:cNvPicPr>
            <a:picLocks noChangeAspect="1" noChangeArrowheads="1"/>
          </p:cNvPicPr>
          <p:nvPr/>
        </p:nvPicPr>
        <p:blipFill>
          <a:blip r:embed="rId3" cstate="print"/>
          <a:srcRect r="13631"/>
          <a:stretch>
            <a:fillRect/>
          </a:stretch>
        </p:blipFill>
        <p:spPr bwMode="auto">
          <a:xfrm>
            <a:off x="550676" y="156753"/>
            <a:ext cx="10985438" cy="6609806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7186293" y="3283492"/>
            <a:ext cx="3125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sz="4000" b="1" dirty="0">
                <a:solidFill>
                  <a:srgbClr val="FFFFFF"/>
                </a:solidFill>
                <a:latin typeface="Century Gothic" pitchFamily="34" charset="0"/>
              </a:rPr>
              <a:t>Júpiter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sz="4000" b="1" dirty="0">
                <a:solidFill>
                  <a:srgbClr val="FFFFFF"/>
                </a:solidFill>
                <a:latin typeface="Century Gothic" pitchFamily="34" charset="0"/>
              </a:rPr>
              <a:t>Saturno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sz="4000" b="1" dirty="0">
                <a:solidFill>
                  <a:srgbClr val="FFFFFF"/>
                </a:solidFill>
                <a:latin typeface="Century Gothic" pitchFamily="34" charset="0"/>
              </a:rPr>
              <a:t>Urano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sz="4000" b="1" dirty="0">
                <a:solidFill>
                  <a:srgbClr val="FFFFFF"/>
                </a:solidFill>
                <a:latin typeface="Century Gothic" pitchFamily="34" charset="0"/>
              </a:rPr>
              <a:t>Netuno</a:t>
            </a:r>
            <a:endParaRPr lang="pt-BR" sz="40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965404" y="290028"/>
            <a:ext cx="35598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sz="4000" b="1" dirty="0">
                <a:solidFill>
                  <a:srgbClr val="FFFFFF"/>
                </a:solidFill>
                <a:latin typeface="Century Gothic" pitchFamily="34" charset="0"/>
              </a:rPr>
              <a:t>Mercúrio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sz="4000" b="1" dirty="0">
                <a:solidFill>
                  <a:srgbClr val="FFFFFF"/>
                </a:solidFill>
                <a:latin typeface="Century Gothic" pitchFamily="34" charset="0"/>
              </a:rPr>
              <a:t>Vênus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sz="4000" b="1" dirty="0">
                <a:solidFill>
                  <a:srgbClr val="FFFFFF"/>
                </a:solidFill>
                <a:latin typeface="Century Gothic" pitchFamily="34" charset="0"/>
              </a:rPr>
              <a:t>Terra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sz="4000" b="1" dirty="0">
                <a:solidFill>
                  <a:srgbClr val="FFFFFF"/>
                </a:solidFill>
                <a:latin typeface="Century Gothic" pitchFamily="34" charset="0"/>
              </a:rPr>
              <a:t>Marte</a:t>
            </a:r>
          </a:p>
        </p:txBody>
      </p:sp>
    </p:spTree>
    <p:extLst>
      <p:ext uri="{BB962C8B-B14F-4D97-AF65-F5344CB8AC3E}">
        <p14:creationId xmlns:p14="http://schemas.microsoft.com/office/powerpoint/2010/main" val="388929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457729"/>
            <a:ext cx="9522355" cy="633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i="1" dirty="0">
                <a:latin typeface="Bradley Hand ITC" panose="03070402050302030203" pitchFamily="66" charset="0"/>
              </a:rPr>
              <a:t>(IAU), uma organização mundial de astrônomos, assumiu o desafio de classificar o recém-encontrado KBO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5133" y="5638799"/>
            <a:ext cx="10515600" cy="1401763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Em 2006, a IAU aprovou uma resolução que definiu o planeta e estabeleceu uma nova categoria, o planeta anão.</a:t>
            </a:r>
          </a:p>
        </p:txBody>
      </p:sp>
    </p:spTree>
    <p:extLst>
      <p:ext uri="{BB962C8B-B14F-4D97-AF65-F5344CB8AC3E}">
        <p14:creationId xmlns:p14="http://schemas.microsoft.com/office/powerpoint/2010/main" val="3617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7993" y="371561"/>
            <a:ext cx="13716000" cy="8572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i="1" dirty="0">
                <a:latin typeface="Bradley Hand ITC" panose="03070402050302030203" pitchFamily="66" charset="0"/>
              </a:rPr>
              <a:t>Em 2006, a IAU aprovou uma resolução que definiu o planeta e estabeleceu uma nova categoria, o planeta anão.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467" y="5723466"/>
            <a:ext cx="11201400" cy="1794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err="1">
                <a:solidFill>
                  <a:srgbClr val="FF3300"/>
                </a:solidFill>
              </a:rPr>
              <a:t>Eris</a:t>
            </a:r>
            <a:r>
              <a:rPr lang="pt-BR" b="1" dirty="0">
                <a:solidFill>
                  <a:srgbClr val="FF3300"/>
                </a:solidFill>
              </a:rPr>
              <a:t>, Ceres, Plutão e dois </a:t>
            </a:r>
            <a:r>
              <a:rPr lang="pt-BR" b="1" dirty="0" err="1">
                <a:solidFill>
                  <a:srgbClr val="FF3300"/>
                </a:solidFill>
              </a:rPr>
              <a:t>KBOs</a:t>
            </a:r>
            <a:r>
              <a:rPr lang="pt-BR" b="1" dirty="0">
                <a:solidFill>
                  <a:srgbClr val="FF3300"/>
                </a:solidFill>
              </a:rPr>
              <a:t> mais recentemente descobertos, chamados Haumea e Makemake, são os planetas anões reconhecidos pela IAU.</a:t>
            </a:r>
          </a:p>
        </p:txBody>
      </p:sp>
    </p:spTree>
    <p:extLst>
      <p:ext uri="{BB962C8B-B14F-4D97-AF65-F5344CB8AC3E}">
        <p14:creationId xmlns:p14="http://schemas.microsoft.com/office/powerpoint/2010/main" val="28653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 smtClean="0">
                <a:latin typeface="Bradley Hand ITC" panose="03070402050302030203" pitchFamily="66" charset="0"/>
              </a:rPr>
              <a:t>A nova definição de planetas </a:t>
            </a:r>
            <a:endParaRPr lang="pt-BR" b="1" i="1" dirty="0"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Um planeta é um corpo celeste que (a) está em órbita ao redor do Sol, (b) tem massa suficiente para sua </a:t>
            </a:r>
            <a:r>
              <a:rPr lang="pt-BR" dirty="0" err="1"/>
              <a:t>autogravidade</a:t>
            </a:r>
            <a:r>
              <a:rPr lang="pt-BR" dirty="0"/>
              <a:t> para superar as forças do corpo rígido, de modo que ele assume um equilíbrio hidrostático (quase redondo) e (c) limpou o bairro em torno de sua órbita.</a:t>
            </a:r>
          </a:p>
          <a:p>
            <a:r>
              <a:rPr lang="pt-BR" dirty="0"/>
              <a:t>     Um "planeta anão" é um corpo celeste que (a) está em órbita ao redor do Sol, (b) tem massa suficiente para sua </a:t>
            </a:r>
            <a:r>
              <a:rPr lang="pt-BR" dirty="0" err="1"/>
              <a:t>autogravidade</a:t>
            </a:r>
            <a:r>
              <a:rPr lang="pt-BR" dirty="0"/>
              <a:t> para superar as forças do corpo rígido, de modo que ele assume um equilíbrio hidrostático (quase redondo) c) não limpou a vizinhança em torno de sua órbita e (d) não é um satélite.</a:t>
            </a:r>
          </a:p>
          <a:p>
            <a:r>
              <a:rPr lang="pt-BR" dirty="0"/>
              <a:t>     Todos os outros objetos, exceto os satélites, em órbita do Sol, serão referidos coletivamente como "Pequenos Corpos do Sistema Solar".</a:t>
            </a:r>
          </a:p>
        </p:txBody>
      </p:sp>
    </p:spTree>
    <p:extLst>
      <p:ext uri="{BB962C8B-B14F-4D97-AF65-F5344CB8AC3E}">
        <p14:creationId xmlns:p14="http://schemas.microsoft.com/office/powerpoint/2010/main" val="33296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55765" y="2311491"/>
            <a:ext cx="10515600" cy="1325563"/>
          </a:xfrm>
        </p:spPr>
        <p:txBody>
          <a:bodyPr/>
          <a:lstStyle/>
          <a:p>
            <a:r>
              <a:rPr lang="pt-BR" b="1" dirty="0" smtClean="0">
                <a:solidFill>
                  <a:srgbClr val="FF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Debate e descobertas a continuar.....</a:t>
            </a:r>
            <a:endParaRPr lang="pt-BR" b="1" dirty="0">
              <a:solidFill>
                <a:srgbClr val="FF006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09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À medida que nosso conhecimento se aprofunda e se expande, mais complexo e intrigante o universo aparece. Pesquisadores descobriram centenas de planetas extra-solares, ou </a:t>
            </a:r>
            <a:r>
              <a:rPr lang="pt-BR" dirty="0" err="1"/>
              <a:t>exoplanetas</a:t>
            </a:r>
            <a:r>
              <a:rPr lang="pt-BR" dirty="0"/>
              <a:t>, que residem fora do nosso sistema solar; pode haver bilhões de </a:t>
            </a:r>
            <a:r>
              <a:rPr lang="pt-BR" dirty="0" err="1"/>
              <a:t>exoplanetas</a:t>
            </a:r>
            <a:r>
              <a:rPr lang="pt-BR" dirty="0"/>
              <a:t> somente na galáxia da Via Láctea, e alguns podem ser habitáveis ​​(têm condições favoráveis ​​à vida). Se nossas definições de planeta podem ser aplicadas a esses objetos recém-encontrados, ainda não se sabe.</a:t>
            </a:r>
          </a:p>
        </p:txBody>
      </p:sp>
    </p:spTree>
    <p:extLst>
      <p:ext uri="{BB962C8B-B14F-4D97-AF65-F5344CB8AC3E}">
        <p14:creationId xmlns:p14="http://schemas.microsoft.com/office/powerpoint/2010/main" val="107576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6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2135560" y="764704"/>
            <a:ext cx="7772400" cy="1143000"/>
          </a:xfrm>
        </p:spPr>
        <p:txBody>
          <a:bodyPr/>
          <a:lstStyle/>
          <a:p>
            <a:r>
              <a:rPr lang="pt-BR" b="0" dirty="0" smtClean="0">
                <a:solidFill>
                  <a:srgbClr val="ADADEB"/>
                </a:solidFill>
              </a:rPr>
              <a:t/>
            </a:r>
            <a:br>
              <a:rPr lang="pt-BR" b="0" dirty="0" smtClean="0">
                <a:solidFill>
                  <a:srgbClr val="ADADEB"/>
                </a:solidFill>
              </a:rPr>
            </a:br>
            <a:r>
              <a:rPr lang="pt-BR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Qual a diferença entre Lua e lua?</a:t>
            </a:r>
            <a:r>
              <a:rPr lang="pt-BR" sz="6000" dirty="0">
                <a:solidFill>
                  <a:srgbClr val="FFFF00"/>
                </a:solidFill>
                <a:latin typeface="Century Gothic" pitchFamily="34" charset="0"/>
              </a:rPr>
              <a:t/>
            </a:r>
            <a:br>
              <a:rPr lang="pt-BR" sz="6000" dirty="0">
                <a:solidFill>
                  <a:srgbClr val="FFFF00"/>
                </a:solidFill>
                <a:latin typeface="Century Gothic" pitchFamily="34" charset="0"/>
              </a:rPr>
            </a:br>
            <a:endParaRPr lang="pt-BR" sz="6000" b="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4" name="Título 3"/>
          <p:cNvSpPr txBox="1">
            <a:spLocks/>
          </p:cNvSpPr>
          <p:nvPr/>
        </p:nvSpPr>
        <p:spPr bwMode="auto">
          <a:xfrm>
            <a:off x="1524000" y="4374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</a:rPr>
              <a:t/>
            </a:r>
            <a:br>
              <a:rPr lang="pt-BR" sz="4400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</a:rPr>
            </a:br>
            <a:r>
              <a:rPr lang="pt-BR" sz="48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Lua: é o </a:t>
            </a:r>
            <a:r>
              <a:rPr lang="pt-BR" sz="4800" b="1" u="sng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satélite</a:t>
            </a:r>
            <a:r>
              <a:rPr lang="pt-BR" sz="48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 natural da Terra;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8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lua: é qualquer outro satélite natural</a:t>
            </a:r>
            <a:r>
              <a:rPr lang="pt-BR" sz="6000" b="1" kern="0" dirty="0">
                <a:solidFill>
                  <a:srgbClr val="FFFF00"/>
                </a:solidFill>
                <a:latin typeface="Century Gothic" pitchFamily="34" charset="0"/>
              </a:rPr>
              <a:t/>
            </a:r>
            <a:br>
              <a:rPr lang="pt-BR" sz="6000" b="1" kern="0" dirty="0">
                <a:solidFill>
                  <a:srgbClr val="FFFF00"/>
                </a:solidFill>
                <a:latin typeface="Century Gothic" pitchFamily="34" charset="0"/>
              </a:rPr>
            </a:br>
            <a:endParaRPr lang="pt-BR" sz="6000" kern="0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48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1524000" y="2348880"/>
            <a:ext cx="9144000" cy="1143000"/>
          </a:xfrm>
        </p:spPr>
        <p:txBody>
          <a:bodyPr/>
          <a:lstStyle/>
          <a:p>
            <a:r>
              <a:rPr lang="pt-BR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pt-BR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pt-BR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</a:rPr>
              <a:t>O Sistema Solar tem uma porção de luas...</a:t>
            </a:r>
            <a:br>
              <a:rPr lang="pt-BR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</a:rPr>
            </a:br>
            <a:endParaRPr lang="pt-BR" sz="6000" b="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135560" y="4077073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6000" b="1" dirty="0">
                <a:solidFill>
                  <a:srgbClr val="FFC000"/>
                </a:solidFill>
                <a:latin typeface="Century Gothic" pitchFamily="34" charset="0"/>
              </a:rPr>
              <a:t>Várias dezenas!</a:t>
            </a:r>
            <a:endParaRPr lang="pt-BR" sz="6000" b="1" dirty="0">
              <a:solidFill>
                <a:srgbClr val="FFC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62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207568" y="2420889"/>
            <a:ext cx="7772400" cy="1470025"/>
          </a:xfrm>
        </p:spPr>
        <p:txBody>
          <a:bodyPr/>
          <a:lstStyle/>
          <a:p>
            <a:r>
              <a:rPr lang="pt-BR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Os campeões: </a:t>
            </a:r>
            <a:endParaRPr lang="pt-BR" sz="6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80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mythwallpaper.com/uploads/allimg/100116/1089/planet_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775520" y="260649"/>
            <a:ext cx="8640960" cy="1470025"/>
          </a:xfrm>
        </p:spPr>
        <p:txBody>
          <a:bodyPr/>
          <a:lstStyle/>
          <a:p>
            <a:r>
              <a:rPr lang="pt-BR" sz="5400" dirty="0">
                <a:solidFill>
                  <a:srgbClr val="FFFF00"/>
                </a:solidFill>
                <a:latin typeface="Century Gothic" pitchFamily="34" charset="0"/>
              </a:rPr>
              <a:t>1º lugar: Júpiter: </a:t>
            </a:r>
            <a:r>
              <a:rPr lang="pt-BR" sz="5400" dirty="0" smtClean="0">
                <a:solidFill>
                  <a:srgbClr val="FFFF00"/>
                </a:solidFill>
                <a:latin typeface="Century Gothic" pitchFamily="34" charset="0"/>
              </a:rPr>
              <a:t>79 </a:t>
            </a:r>
            <a:r>
              <a:rPr lang="pt-BR" sz="5400" dirty="0">
                <a:solidFill>
                  <a:srgbClr val="FFFF00"/>
                </a:solidFill>
                <a:latin typeface="Century Gothic" pitchFamily="34" charset="0"/>
              </a:rPr>
              <a:t>luas! </a:t>
            </a:r>
            <a:endParaRPr lang="pt-BR" sz="5400" dirty="0"/>
          </a:p>
        </p:txBody>
      </p:sp>
      <p:pic>
        <p:nvPicPr>
          <p:cNvPr id="4" name="Picture 6" descr="http://www.amigosdoforum.com.br/wp-content/uploads/2013/07/minions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0" y="4797153"/>
            <a:ext cx="3635896" cy="1643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4134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hdwpapers.com/walls/saturn_and_her_moons_wallpaper-normal.jpg"/>
          <p:cNvPicPr>
            <a:picLocks noChangeAspect="1" noChangeArrowheads="1"/>
          </p:cNvPicPr>
          <p:nvPr/>
        </p:nvPicPr>
        <p:blipFill>
          <a:blip r:embed="rId3" cstate="print"/>
          <a:srcRect b="2461"/>
          <a:stretch>
            <a:fillRect/>
          </a:stretch>
        </p:blipFill>
        <p:spPr bwMode="auto">
          <a:xfrm>
            <a:off x="1524000" y="-1"/>
            <a:ext cx="9144001" cy="6689185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524000" y="188641"/>
            <a:ext cx="9144000" cy="1470025"/>
          </a:xfrm>
        </p:spPr>
        <p:txBody>
          <a:bodyPr/>
          <a:lstStyle/>
          <a:p>
            <a:r>
              <a:rPr lang="pt-BR" sz="5400" dirty="0">
                <a:solidFill>
                  <a:srgbClr val="FF9900"/>
                </a:solidFill>
                <a:latin typeface="Century Gothic" pitchFamily="34" charset="0"/>
              </a:rPr>
              <a:t>2º lugar: Saturno: 62 luas! </a:t>
            </a:r>
            <a:endParaRPr lang="pt-BR" sz="54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83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ubble's Uranus (click to enlarge)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l="21686" t="11993" r="22073" b="11993"/>
          <a:stretch>
            <a:fillRect/>
          </a:stretch>
        </p:blipFill>
        <p:spPr bwMode="auto">
          <a:xfrm>
            <a:off x="7032105" y="332657"/>
            <a:ext cx="3084749" cy="2961779"/>
          </a:xfrm>
          <a:prstGeom prst="rect">
            <a:avLst/>
          </a:prstGeom>
          <a:noFill/>
        </p:spPr>
      </p:pic>
      <p:pic>
        <p:nvPicPr>
          <p:cNvPr id="2050" name="Picture 2" descr="Voyager 2 captured this image of Neptune in 1989."/>
          <p:cNvPicPr>
            <a:picLocks noChangeAspect="1" noChangeArrowheads="1"/>
          </p:cNvPicPr>
          <p:nvPr/>
        </p:nvPicPr>
        <p:blipFill>
          <a:blip r:embed="rId4" cstate="print">
            <a:lum bright="3000"/>
          </a:blip>
          <a:srcRect l="22421" r="18017"/>
          <a:stretch>
            <a:fillRect/>
          </a:stretch>
        </p:blipFill>
        <p:spPr bwMode="auto">
          <a:xfrm>
            <a:off x="7005562" y="3854914"/>
            <a:ext cx="3266902" cy="2742438"/>
          </a:xfrm>
          <a:prstGeom prst="rect">
            <a:avLst/>
          </a:prstGeom>
          <a:noFill/>
        </p:spPr>
      </p:pic>
      <p:sp>
        <p:nvSpPr>
          <p:cNvPr id="4" name="Título 2"/>
          <p:cNvSpPr txBox="1">
            <a:spLocks/>
          </p:cNvSpPr>
          <p:nvPr/>
        </p:nvSpPr>
        <p:spPr bwMode="auto">
          <a:xfrm>
            <a:off x="1991544" y="1022872"/>
            <a:ext cx="504056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8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itchFamily="34" charset="0"/>
              </a:rPr>
              <a:t>3º lugar: Urano (27 luas)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48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ítulo 2"/>
          <p:cNvSpPr txBox="1">
            <a:spLocks/>
          </p:cNvSpPr>
          <p:nvPr/>
        </p:nvSpPr>
        <p:spPr bwMode="auto">
          <a:xfrm>
            <a:off x="1919536" y="4221089"/>
            <a:ext cx="532859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800" b="1" kern="0" dirty="0">
                <a:solidFill>
                  <a:srgbClr val="92D050"/>
                </a:solidFill>
                <a:latin typeface="Century Gothic" pitchFamily="34" charset="0"/>
              </a:rPr>
              <a:t>4º lugar: Netuno (14 luas)</a:t>
            </a:r>
            <a:endParaRPr lang="pt-BR" sz="4800" b="1" kern="0" dirty="0">
              <a:solidFill>
                <a:srgbClr val="92D05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0993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</TotalTime>
  <Words>857</Words>
  <Application>Microsoft Office PowerPoint</Application>
  <PresentationFormat>Widescreen</PresentationFormat>
  <Paragraphs>95</Paragraphs>
  <Slides>35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4" baseType="lpstr">
      <vt:lpstr>Aharoni</vt:lpstr>
      <vt:lpstr>Arial</vt:lpstr>
      <vt:lpstr>Bradley Hand ITC</vt:lpstr>
      <vt:lpstr>Calibri</vt:lpstr>
      <vt:lpstr>Calibri Light</vt:lpstr>
      <vt:lpstr>Century Gothic</vt:lpstr>
      <vt:lpstr>Wingdings</vt:lpstr>
      <vt:lpstr>Office Theme</vt:lpstr>
      <vt:lpstr>Blank Presentation</vt:lpstr>
      <vt:lpstr>Planetas  Os Filhos do Sol</vt:lpstr>
      <vt:lpstr>Motivação</vt:lpstr>
      <vt:lpstr>Apresentação do PowerPoint</vt:lpstr>
      <vt:lpstr> Qual a diferença entre Lua e lua? </vt:lpstr>
      <vt:lpstr> O Sistema Solar tem uma porção de luas... </vt:lpstr>
      <vt:lpstr>Os campeões: </vt:lpstr>
      <vt:lpstr>1º lugar: Júpiter: 79 luas! </vt:lpstr>
      <vt:lpstr>2º lugar: Saturno: 62 luas! </vt:lpstr>
      <vt:lpstr>Apresentação do PowerPoint</vt:lpstr>
      <vt:lpstr> Tem planetas que são: </vt:lpstr>
      <vt:lpstr> Mas e o Sol?</vt:lpstr>
      <vt:lpstr>Apresentação do PowerPoint</vt:lpstr>
      <vt:lpstr> E o que mais tem no Sistema Solar?</vt:lpstr>
      <vt:lpstr>Planetas anões...</vt:lpstr>
      <vt:lpstr>Cometas</vt:lpstr>
      <vt:lpstr>cometas</vt:lpstr>
      <vt:lpstr>Tamanho e Distância</vt:lpstr>
      <vt:lpstr> O sistema solar também inclui...</vt:lpstr>
      <vt:lpstr>Definição de Planeta : Contexto histórico </vt:lpstr>
      <vt:lpstr>A ideia foi revivida ...</vt:lpstr>
      <vt:lpstr>No século XVII, os astrônomos (auxiliados pela invenção do telescópio</vt:lpstr>
      <vt:lpstr>No século XVII também</vt:lpstr>
      <vt:lpstr>Apresentação do PowerPoint</vt:lpstr>
      <vt:lpstr>Apresentação do PowerPoint</vt:lpstr>
      <vt:lpstr>Apresentação do PowerPoint</vt:lpstr>
      <vt:lpstr>Eis a questão !</vt:lpstr>
      <vt:lpstr>Anos 90</vt:lpstr>
      <vt:lpstr>A Proposta </vt:lpstr>
      <vt:lpstr>O debate </vt:lpstr>
      <vt:lpstr>(IAU), uma organização mundial de astrônomos, assumiu o desafio de classificar o recém-encontrado KBO</vt:lpstr>
      <vt:lpstr>Em 2006, a IAU aprovou uma resolução que definiu o planeta e estabeleceu uma nova categoria, o planeta anão.</vt:lpstr>
      <vt:lpstr>A nova definição de planetas </vt:lpstr>
      <vt:lpstr>Debate e descobertas a continuar.....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Planetas Os Filhos do Sol</dc:title>
  <dc:creator>Observatório</dc:creator>
  <cp:lastModifiedBy>Observatório</cp:lastModifiedBy>
  <cp:revision>26</cp:revision>
  <dcterms:created xsi:type="dcterms:W3CDTF">2018-11-20T20:52:27Z</dcterms:created>
  <dcterms:modified xsi:type="dcterms:W3CDTF">2018-11-24T23:46:16Z</dcterms:modified>
</cp:coreProperties>
</file>