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  <p:sldMasterId id="2147483697" r:id="rId2"/>
    <p:sldMasterId id="2147483698" r:id="rId3"/>
    <p:sldMasterId id="2147483699" r:id="rId4"/>
  </p:sldMasterIdLst>
  <p:notesMasterIdLst>
    <p:notesMasterId r:id="rId3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9" r:id="rId27"/>
    <p:sldId id="280" r:id="rId28"/>
    <p:sldId id="281" r:id="rId29"/>
    <p:sldId id="282" r:id="rId30"/>
  </p:sldIdLst>
  <p:sldSz cx="9144000" cy="5143500" type="screen16x9"/>
  <p:notesSz cx="6858000" cy="9144000"/>
  <p:embeddedFontLst>
    <p:embeddedFont>
      <p:font typeface="EB Garamond ExtraBold" panose="020B0604020202020204" charset="0"/>
      <p:bold r:id="rId32"/>
      <p:boldItalic r:id="rId33"/>
    </p:embeddedFont>
    <p:embeddedFont>
      <p:font typeface="EB Garamond" panose="020B0604020202020204" charset="0"/>
      <p:regular r:id="rId34"/>
      <p:bold r:id="rId35"/>
      <p:italic r:id="rId36"/>
      <p:boldItalic r:id="rId37"/>
    </p:embeddedFont>
    <p:embeddedFont>
      <p:font typeface="EB Garamond SemiBold" panose="020B060402020202020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EB Garamond Medium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aturn.jpl.nasa.gov/science/?sciencepageid=55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aturn.jpl.nasa.gov/science/?sciencepageid=55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strike="noStrike">
                <a:solidFill>
                  <a:srgbClr val="6A6A6A"/>
                </a:solidFill>
                <a:latin typeface="Arial"/>
                <a:ea typeface="Arial"/>
                <a:cs typeface="Arial"/>
                <a:sym typeface="Arial"/>
              </a:rPr>
              <a:t>Observatório Dietrich</a:t>
            </a:r>
            <a:r>
              <a:rPr lang="pt-BR" sz="1100" b="0" strike="noStrike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rPr>
              <a:t> Schiel</a:t>
            </a:r>
            <a:endParaRPr sz="11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strike="noStrike">
                <a:latin typeface="Arial"/>
                <a:ea typeface="Arial"/>
                <a:cs typeface="Arial"/>
                <a:sym typeface="Arial"/>
              </a:rPr>
              <a:t>três camadas de nuvens </a:t>
            </a:r>
            <a:endParaRPr sz="11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strike="noStrike">
                <a:latin typeface="Arial"/>
                <a:ea typeface="Arial"/>
                <a:cs typeface="Arial"/>
                <a:sym typeface="Arial"/>
              </a:rPr>
              <a:t>saturno irradia mais do que o dobro da energia que recebe do sol entao como ele se mantem  ,energia cinetica </a:t>
            </a:r>
            <a:endParaRPr sz="11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strike="noStrike">
                <a:latin typeface="Arial"/>
                <a:ea typeface="Arial"/>
                <a:cs typeface="Arial"/>
                <a:sym typeface="Arial"/>
              </a:rPr>
              <a:t>Rotação rapida do planeta </a:t>
            </a:r>
            <a:endParaRPr sz="11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strike="noStrike">
                <a:latin typeface="Arial"/>
                <a:ea typeface="Arial"/>
                <a:cs typeface="Arial"/>
                <a:sym typeface="Arial"/>
              </a:rPr>
              <a:t>raios 1 milhao de vezes mais fortes do que os da terra</a:t>
            </a:r>
            <a:endParaRPr sz="11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strike="noStrike">
                <a:latin typeface="Arial"/>
                <a:ea typeface="Arial"/>
                <a:cs typeface="Arial"/>
                <a:sym typeface="Arial"/>
              </a:rPr>
              <a:t>saturno irradia mais do que o dobro da energia que recebe do sol entao como ele se mantem  ,energia cinetica </a:t>
            </a:r>
            <a:endParaRPr sz="11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strike="noStrike">
                <a:latin typeface="Arial"/>
                <a:ea typeface="Arial"/>
                <a:cs typeface="Arial"/>
                <a:sym typeface="Arial"/>
              </a:rPr>
              <a:t>Rotação rapida do planeta </a:t>
            </a:r>
            <a:endParaRPr sz="11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strike="noStrike">
                <a:latin typeface="Arial"/>
                <a:ea typeface="Arial"/>
                <a:cs typeface="Arial"/>
                <a:sym typeface="Arial"/>
              </a:rPr>
              <a:t>raios 1 milhao de vezes mais fortes do que os da terra</a:t>
            </a:r>
            <a:endParaRPr sz="11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strike="noStrike">
                <a:latin typeface="Arial"/>
                <a:ea typeface="Arial"/>
                <a:cs typeface="Arial"/>
                <a:sym typeface="Arial"/>
              </a:rPr>
              <a:t>Esta imagem foi possível graças a oposição da sonda com o Sol, tornando visível anéis ainda mais externo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strike="noStrike">
                <a:latin typeface="Arial"/>
                <a:ea typeface="Arial"/>
                <a:cs typeface="Arial"/>
                <a:sym typeface="Arial"/>
              </a:rPr>
              <a:t>Em torno de 67 000 Km de extensão, mas somente 1km de espessura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strike="noStrike">
                <a:latin typeface="Arial"/>
                <a:ea typeface="Arial"/>
                <a:cs typeface="Arial"/>
                <a:sym typeface="Arial"/>
              </a:rPr>
              <a:t>Anéis completos de Saturno: Mais de 10 000 anéis!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Cassini spacecraft in 2006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CREDIT: Cassini Imaging Team, SSI, JPL, ESA, NASA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4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3" name="Google Shape;33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http://saturn.jpl.nasa.gov/science/?sciencepageid=55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5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6" name="Google Shape;34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http://saturn.jpl.nasa.gov/science/?sciencepageid=55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6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3" name="Google Shape;3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45df6e2db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45df6e2db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5df6e2db1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g45df6e2db1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45df6e2db1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45df6e2db1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45df6e2db1_3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Nomes de mitologia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g45df6e2db1_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45df6e2db1_6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atmosfera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2 maior lua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maior lua se considerar a atmosfera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45df6e2db1_6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45df6e2db1_6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45df6e2db1_6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45df6e2db1_1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g45df6e2db1_1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45df6e2db1_1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g45df6e2db1_1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45df6e2db1_1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Atividade vulcanica que libera agua e amonia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g45df6e2db1_1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45df6e2db1_1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Atividade vulcanica que libera agua e amonia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g45df6e2db1_1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3216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45df6e2db1_0_0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strike="noStrike"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2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g45df6e2db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strike="noStrike">
                <a:latin typeface="Arial"/>
                <a:ea typeface="Arial"/>
                <a:cs typeface="Arial"/>
                <a:sym typeface="Arial"/>
              </a:rPr>
              <a:t>Velocidade da Luz: c = 299.792.458 m/s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strike="noStrike">
                <a:latin typeface="Arial"/>
                <a:ea typeface="Arial"/>
                <a:cs typeface="Arial"/>
                <a:sym typeface="Arial"/>
              </a:rPr>
              <a:t>Para vir do Sol à Terra a luz demora 8,3 minutos;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strike="noStrike">
                <a:latin typeface="Arial"/>
                <a:ea typeface="Arial"/>
                <a:cs typeface="Arial"/>
                <a:sym typeface="Arial"/>
              </a:rPr>
              <a:t>Para ir da Terra à Saturno ela demora 1,17 horas;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strike="noStrike">
                <a:latin typeface="Arial"/>
                <a:ea typeface="Arial"/>
                <a:cs typeface="Arial"/>
                <a:sym typeface="Arial"/>
              </a:rPr>
              <a:t>Em 1 segundo a luz dá 7 voltas na Terra (Raio ~ 6.300 Km)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strike="noStrike">
                <a:latin typeface="Arial"/>
                <a:ea typeface="Arial"/>
                <a:cs typeface="Arial"/>
                <a:sym typeface="Arial"/>
              </a:rPr>
              <a:t>Velocidade orbital média da Terra: 29,7 Km/s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45df6e2db1_0_0:notes"/>
          <p:cNvSpPr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45df6e2d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strike="noStrike">
                <a:latin typeface="Arial"/>
                <a:ea typeface="Arial"/>
                <a:cs typeface="Arial"/>
                <a:sym typeface="Arial"/>
              </a:rPr>
              <a:t>diametro equatorial os anéis nao fazem parte na hora de medir um planeta </a:t>
            </a:r>
            <a:endParaRPr sz="11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strike="noStrike">
                <a:latin typeface="Arial"/>
                <a:ea typeface="Arial"/>
                <a:cs typeface="Arial"/>
                <a:sym typeface="Arial"/>
              </a:rPr>
              <a:t>maior parte da massa concentrada no centro</a:t>
            </a:r>
            <a:endParaRPr sz="11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8229240" cy="33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822924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body" idx="2"/>
          </p:nvPr>
        </p:nvSpPr>
        <p:spPr>
          <a:xfrm>
            <a:off x="457200" y="2972880"/>
            <a:ext cx="822924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2"/>
          </p:nvPr>
        </p:nvSpPr>
        <p:spPr>
          <a:xfrm>
            <a:off x="4674240" y="1199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idx="3"/>
          </p:nvPr>
        </p:nvSpPr>
        <p:spPr>
          <a:xfrm>
            <a:off x="4674240" y="2972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4"/>
          </p:nvPr>
        </p:nvSpPr>
        <p:spPr>
          <a:xfrm>
            <a:off x="457200" y="2972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3239640" y="119988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3"/>
          </p:nvPr>
        </p:nvSpPr>
        <p:spPr>
          <a:xfrm>
            <a:off x="6022080" y="119988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4"/>
          </p:nvPr>
        </p:nvSpPr>
        <p:spPr>
          <a:xfrm>
            <a:off x="6022080" y="297288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5"/>
          </p:nvPr>
        </p:nvSpPr>
        <p:spPr>
          <a:xfrm>
            <a:off x="3239640" y="297288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6"/>
          </p:nvPr>
        </p:nvSpPr>
        <p:spPr>
          <a:xfrm>
            <a:off x="457200" y="297288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8229240" cy="33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4015800" cy="33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body" idx="2"/>
          </p:nvPr>
        </p:nvSpPr>
        <p:spPr>
          <a:xfrm>
            <a:off x="4674240" y="1199880"/>
            <a:ext cx="4015800" cy="33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9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subTitle" idx="1"/>
          </p:nvPr>
        </p:nvSpPr>
        <p:spPr>
          <a:xfrm>
            <a:off x="457200" y="205920"/>
            <a:ext cx="8229240" cy="3974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body" idx="2"/>
          </p:nvPr>
        </p:nvSpPr>
        <p:spPr>
          <a:xfrm>
            <a:off x="457200" y="2972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body" idx="3"/>
          </p:nvPr>
        </p:nvSpPr>
        <p:spPr>
          <a:xfrm>
            <a:off x="4674240" y="1199880"/>
            <a:ext cx="4015800" cy="33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2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4015800" cy="33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body" idx="2"/>
          </p:nvPr>
        </p:nvSpPr>
        <p:spPr>
          <a:xfrm>
            <a:off x="4674240" y="1199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body" idx="3"/>
          </p:nvPr>
        </p:nvSpPr>
        <p:spPr>
          <a:xfrm>
            <a:off x="4674240" y="2972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3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3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body" idx="2"/>
          </p:nvPr>
        </p:nvSpPr>
        <p:spPr>
          <a:xfrm>
            <a:off x="4674240" y="1199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body" idx="3"/>
          </p:nvPr>
        </p:nvSpPr>
        <p:spPr>
          <a:xfrm>
            <a:off x="457200" y="2972880"/>
            <a:ext cx="822924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4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4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822924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body" idx="2"/>
          </p:nvPr>
        </p:nvSpPr>
        <p:spPr>
          <a:xfrm>
            <a:off x="457200" y="2972880"/>
            <a:ext cx="822924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5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body" idx="2"/>
          </p:nvPr>
        </p:nvSpPr>
        <p:spPr>
          <a:xfrm>
            <a:off x="4674240" y="1199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3"/>
          </p:nvPr>
        </p:nvSpPr>
        <p:spPr>
          <a:xfrm>
            <a:off x="4674240" y="2972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body" idx="4"/>
          </p:nvPr>
        </p:nvSpPr>
        <p:spPr>
          <a:xfrm>
            <a:off x="457200" y="2972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body" idx="2"/>
          </p:nvPr>
        </p:nvSpPr>
        <p:spPr>
          <a:xfrm>
            <a:off x="3239640" y="119988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body" idx="3"/>
          </p:nvPr>
        </p:nvSpPr>
        <p:spPr>
          <a:xfrm>
            <a:off x="6022080" y="119988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body" idx="4"/>
          </p:nvPr>
        </p:nvSpPr>
        <p:spPr>
          <a:xfrm>
            <a:off x="6022080" y="297288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body" idx="5"/>
          </p:nvPr>
        </p:nvSpPr>
        <p:spPr>
          <a:xfrm>
            <a:off x="3239640" y="297288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6"/>
          </p:nvPr>
        </p:nvSpPr>
        <p:spPr>
          <a:xfrm>
            <a:off x="457200" y="297288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9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9"/>
          <p:cNvSpPr txBox="1">
            <a:spLocks noGrp="1"/>
          </p:cNvSpPr>
          <p:nvPr>
            <p:ph type="subTitle" idx="1"/>
          </p:nvPr>
        </p:nvSpPr>
        <p:spPr>
          <a:xfrm>
            <a:off x="457200" y="1199880"/>
            <a:ext cx="8229240" cy="33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0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8229240" cy="33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1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1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4015800" cy="33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body" idx="2"/>
          </p:nvPr>
        </p:nvSpPr>
        <p:spPr>
          <a:xfrm>
            <a:off x="4674240" y="1199880"/>
            <a:ext cx="4015800" cy="33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3"/>
          <p:cNvSpPr txBox="1">
            <a:spLocks noGrp="1"/>
          </p:cNvSpPr>
          <p:nvPr>
            <p:ph type="subTitle" idx="1"/>
          </p:nvPr>
        </p:nvSpPr>
        <p:spPr>
          <a:xfrm>
            <a:off x="457200" y="205920"/>
            <a:ext cx="8229240" cy="3974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ubTitle" idx="1"/>
          </p:nvPr>
        </p:nvSpPr>
        <p:spPr>
          <a:xfrm>
            <a:off x="457200" y="1199880"/>
            <a:ext cx="8229240" cy="33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4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4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4"/>
          <p:cNvSpPr txBox="1">
            <a:spLocks noGrp="1"/>
          </p:cNvSpPr>
          <p:nvPr>
            <p:ph type="body" idx="2"/>
          </p:nvPr>
        </p:nvSpPr>
        <p:spPr>
          <a:xfrm>
            <a:off x="457200" y="2972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body" idx="3"/>
          </p:nvPr>
        </p:nvSpPr>
        <p:spPr>
          <a:xfrm>
            <a:off x="4674240" y="1199880"/>
            <a:ext cx="4015800" cy="33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5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5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4015800" cy="33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5"/>
          <p:cNvSpPr txBox="1">
            <a:spLocks noGrp="1"/>
          </p:cNvSpPr>
          <p:nvPr>
            <p:ph type="body" idx="2"/>
          </p:nvPr>
        </p:nvSpPr>
        <p:spPr>
          <a:xfrm>
            <a:off x="4674240" y="1199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body" idx="3"/>
          </p:nvPr>
        </p:nvSpPr>
        <p:spPr>
          <a:xfrm>
            <a:off x="4674240" y="2972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body" idx="2"/>
          </p:nvPr>
        </p:nvSpPr>
        <p:spPr>
          <a:xfrm>
            <a:off x="4674240" y="1199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body" idx="3"/>
          </p:nvPr>
        </p:nvSpPr>
        <p:spPr>
          <a:xfrm>
            <a:off x="457200" y="2972880"/>
            <a:ext cx="822924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7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7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822924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7"/>
          <p:cNvSpPr txBox="1">
            <a:spLocks noGrp="1"/>
          </p:cNvSpPr>
          <p:nvPr>
            <p:ph type="body" idx="2"/>
          </p:nvPr>
        </p:nvSpPr>
        <p:spPr>
          <a:xfrm>
            <a:off x="457200" y="2972880"/>
            <a:ext cx="822924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8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8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8"/>
          <p:cNvSpPr txBox="1">
            <a:spLocks noGrp="1"/>
          </p:cNvSpPr>
          <p:nvPr>
            <p:ph type="body" idx="2"/>
          </p:nvPr>
        </p:nvSpPr>
        <p:spPr>
          <a:xfrm>
            <a:off x="4674240" y="1199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8"/>
          <p:cNvSpPr txBox="1">
            <a:spLocks noGrp="1"/>
          </p:cNvSpPr>
          <p:nvPr>
            <p:ph type="body" idx="3"/>
          </p:nvPr>
        </p:nvSpPr>
        <p:spPr>
          <a:xfrm>
            <a:off x="4674240" y="2972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8"/>
          <p:cNvSpPr txBox="1">
            <a:spLocks noGrp="1"/>
          </p:cNvSpPr>
          <p:nvPr>
            <p:ph type="body" idx="4"/>
          </p:nvPr>
        </p:nvSpPr>
        <p:spPr>
          <a:xfrm>
            <a:off x="457200" y="2972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9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9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9"/>
          <p:cNvSpPr txBox="1">
            <a:spLocks noGrp="1"/>
          </p:cNvSpPr>
          <p:nvPr>
            <p:ph type="body" idx="2"/>
          </p:nvPr>
        </p:nvSpPr>
        <p:spPr>
          <a:xfrm>
            <a:off x="3239640" y="119988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9"/>
          <p:cNvSpPr txBox="1">
            <a:spLocks noGrp="1"/>
          </p:cNvSpPr>
          <p:nvPr>
            <p:ph type="body" idx="3"/>
          </p:nvPr>
        </p:nvSpPr>
        <p:spPr>
          <a:xfrm>
            <a:off x="6022080" y="119988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9"/>
          <p:cNvSpPr txBox="1">
            <a:spLocks noGrp="1"/>
          </p:cNvSpPr>
          <p:nvPr>
            <p:ph type="body" idx="4"/>
          </p:nvPr>
        </p:nvSpPr>
        <p:spPr>
          <a:xfrm>
            <a:off x="6022080" y="297288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9"/>
          <p:cNvSpPr txBox="1">
            <a:spLocks noGrp="1"/>
          </p:cNvSpPr>
          <p:nvPr>
            <p:ph type="body" idx="5"/>
          </p:nvPr>
        </p:nvSpPr>
        <p:spPr>
          <a:xfrm>
            <a:off x="3239640" y="297288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9"/>
          <p:cNvSpPr txBox="1">
            <a:spLocks noGrp="1"/>
          </p:cNvSpPr>
          <p:nvPr>
            <p:ph type="body" idx="6"/>
          </p:nvPr>
        </p:nvSpPr>
        <p:spPr>
          <a:xfrm>
            <a:off x="457200" y="297288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2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0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42"/>
          <p:cNvSpPr txBox="1">
            <a:spLocks noGrp="1"/>
          </p:cNvSpPr>
          <p:nvPr>
            <p:ph type="subTitle" idx="1"/>
          </p:nvPr>
        </p:nvSpPr>
        <p:spPr>
          <a:xfrm>
            <a:off x="311760" y="1152360"/>
            <a:ext cx="8520000" cy="3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3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0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3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8520000" cy="3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4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0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4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4157700" cy="3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4"/>
          <p:cNvSpPr txBox="1">
            <a:spLocks noGrp="1"/>
          </p:cNvSpPr>
          <p:nvPr>
            <p:ph type="body" idx="2"/>
          </p:nvPr>
        </p:nvSpPr>
        <p:spPr>
          <a:xfrm>
            <a:off x="4677840" y="1152360"/>
            <a:ext cx="4157700" cy="3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4015800" cy="33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2"/>
          </p:nvPr>
        </p:nvSpPr>
        <p:spPr>
          <a:xfrm>
            <a:off x="4674240" y="1199880"/>
            <a:ext cx="4015800" cy="33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5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0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6"/>
          <p:cNvSpPr txBox="1">
            <a:spLocks noGrp="1"/>
          </p:cNvSpPr>
          <p:nvPr>
            <p:ph type="subTitle" idx="1"/>
          </p:nvPr>
        </p:nvSpPr>
        <p:spPr>
          <a:xfrm>
            <a:off x="311760" y="444960"/>
            <a:ext cx="8520000" cy="26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7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0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7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41577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7"/>
          <p:cNvSpPr txBox="1">
            <a:spLocks noGrp="1"/>
          </p:cNvSpPr>
          <p:nvPr>
            <p:ph type="body" idx="2"/>
          </p:nvPr>
        </p:nvSpPr>
        <p:spPr>
          <a:xfrm>
            <a:off x="311760" y="2936880"/>
            <a:ext cx="41577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7"/>
          <p:cNvSpPr txBox="1">
            <a:spLocks noGrp="1"/>
          </p:cNvSpPr>
          <p:nvPr>
            <p:ph type="body" idx="3"/>
          </p:nvPr>
        </p:nvSpPr>
        <p:spPr>
          <a:xfrm>
            <a:off x="4677840" y="1152360"/>
            <a:ext cx="4157700" cy="3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8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0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8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4157700" cy="3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8"/>
          <p:cNvSpPr txBox="1">
            <a:spLocks noGrp="1"/>
          </p:cNvSpPr>
          <p:nvPr>
            <p:ph type="body" idx="2"/>
          </p:nvPr>
        </p:nvSpPr>
        <p:spPr>
          <a:xfrm>
            <a:off x="4677840" y="1152360"/>
            <a:ext cx="41577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8"/>
          <p:cNvSpPr txBox="1">
            <a:spLocks noGrp="1"/>
          </p:cNvSpPr>
          <p:nvPr>
            <p:ph type="body" idx="3"/>
          </p:nvPr>
        </p:nvSpPr>
        <p:spPr>
          <a:xfrm>
            <a:off x="4677840" y="2936880"/>
            <a:ext cx="41577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9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0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9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41577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9"/>
          <p:cNvSpPr txBox="1">
            <a:spLocks noGrp="1"/>
          </p:cNvSpPr>
          <p:nvPr>
            <p:ph type="body" idx="2"/>
          </p:nvPr>
        </p:nvSpPr>
        <p:spPr>
          <a:xfrm>
            <a:off x="4677840" y="1152360"/>
            <a:ext cx="41577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9"/>
          <p:cNvSpPr txBox="1">
            <a:spLocks noGrp="1"/>
          </p:cNvSpPr>
          <p:nvPr>
            <p:ph type="body" idx="3"/>
          </p:nvPr>
        </p:nvSpPr>
        <p:spPr>
          <a:xfrm>
            <a:off x="311760" y="2936880"/>
            <a:ext cx="85200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0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0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50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85200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0"/>
          <p:cNvSpPr txBox="1">
            <a:spLocks noGrp="1"/>
          </p:cNvSpPr>
          <p:nvPr>
            <p:ph type="body" idx="2"/>
          </p:nvPr>
        </p:nvSpPr>
        <p:spPr>
          <a:xfrm>
            <a:off x="311760" y="2936880"/>
            <a:ext cx="85200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1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0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1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41577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51"/>
          <p:cNvSpPr txBox="1">
            <a:spLocks noGrp="1"/>
          </p:cNvSpPr>
          <p:nvPr>
            <p:ph type="body" idx="2"/>
          </p:nvPr>
        </p:nvSpPr>
        <p:spPr>
          <a:xfrm>
            <a:off x="4677840" y="1152360"/>
            <a:ext cx="41577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51"/>
          <p:cNvSpPr txBox="1">
            <a:spLocks noGrp="1"/>
          </p:cNvSpPr>
          <p:nvPr>
            <p:ph type="body" idx="3"/>
          </p:nvPr>
        </p:nvSpPr>
        <p:spPr>
          <a:xfrm>
            <a:off x="4677840" y="2936880"/>
            <a:ext cx="41577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1"/>
          <p:cNvSpPr txBox="1">
            <a:spLocks noGrp="1"/>
          </p:cNvSpPr>
          <p:nvPr>
            <p:ph type="body" idx="4"/>
          </p:nvPr>
        </p:nvSpPr>
        <p:spPr>
          <a:xfrm>
            <a:off x="311760" y="2936880"/>
            <a:ext cx="41577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2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0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2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27432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2"/>
          <p:cNvSpPr txBox="1">
            <a:spLocks noGrp="1"/>
          </p:cNvSpPr>
          <p:nvPr>
            <p:ph type="body" idx="2"/>
          </p:nvPr>
        </p:nvSpPr>
        <p:spPr>
          <a:xfrm>
            <a:off x="3192480" y="1152360"/>
            <a:ext cx="27432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52"/>
          <p:cNvSpPr txBox="1">
            <a:spLocks noGrp="1"/>
          </p:cNvSpPr>
          <p:nvPr>
            <p:ph type="body" idx="3"/>
          </p:nvPr>
        </p:nvSpPr>
        <p:spPr>
          <a:xfrm>
            <a:off x="6073200" y="1152360"/>
            <a:ext cx="27432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2"/>
          <p:cNvSpPr txBox="1">
            <a:spLocks noGrp="1"/>
          </p:cNvSpPr>
          <p:nvPr>
            <p:ph type="body" idx="4"/>
          </p:nvPr>
        </p:nvSpPr>
        <p:spPr>
          <a:xfrm>
            <a:off x="6073200" y="2936880"/>
            <a:ext cx="27432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52"/>
          <p:cNvSpPr txBox="1">
            <a:spLocks noGrp="1"/>
          </p:cNvSpPr>
          <p:nvPr>
            <p:ph type="body" idx="5"/>
          </p:nvPr>
        </p:nvSpPr>
        <p:spPr>
          <a:xfrm>
            <a:off x="3192480" y="2936880"/>
            <a:ext cx="27432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2"/>
          <p:cNvSpPr txBox="1">
            <a:spLocks noGrp="1"/>
          </p:cNvSpPr>
          <p:nvPr>
            <p:ph type="body" idx="6"/>
          </p:nvPr>
        </p:nvSpPr>
        <p:spPr>
          <a:xfrm>
            <a:off x="311760" y="2936880"/>
            <a:ext cx="27432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subTitle" idx="1"/>
          </p:nvPr>
        </p:nvSpPr>
        <p:spPr>
          <a:xfrm>
            <a:off x="457200" y="205920"/>
            <a:ext cx="8229240" cy="3974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body" idx="2"/>
          </p:nvPr>
        </p:nvSpPr>
        <p:spPr>
          <a:xfrm>
            <a:off x="457200" y="2972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body" idx="3"/>
          </p:nvPr>
        </p:nvSpPr>
        <p:spPr>
          <a:xfrm>
            <a:off x="4674240" y="1199880"/>
            <a:ext cx="4015800" cy="33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4015800" cy="33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4674240" y="1199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3"/>
          </p:nvPr>
        </p:nvSpPr>
        <p:spPr>
          <a:xfrm>
            <a:off x="4674240" y="2972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2"/>
          </p:nvPr>
        </p:nvSpPr>
        <p:spPr>
          <a:xfrm>
            <a:off x="4674240" y="119988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body" idx="3"/>
          </p:nvPr>
        </p:nvSpPr>
        <p:spPr>
          <a:xfrm>
            <a:off x="457200" y="2972880"/>
            <a:ext cx="8229240" cy="16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7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body" idx="1"/>
          </p:nvPr>
        </p:nvSpPr>
        <p:spPr>
          <a:xfrm>
            <a:off x="457200" y="1199880"/>
            <a:ext cx="8229240" cy="33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dt" idx="10"/>
          </p:nvPr>
        </p:nvSpPr>
        <p:spPr>
          <a:xfrm>
            <a:off x="457200" y="4767480"/>
            <a:ext cx="213336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ftr" idx="11"/>
          </p:nvPr>
        </p:nvSpPr>
        <p:spPr>
          <a:xfrm>
            <a:off x="3124080" y="4767480"/>
            <a:ext cx="289512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sldNum" idx="12"/>
          </p:nvPr>
        </p:nvSpPr>
        <p:spPr>
          <a:xfrm>
            <a:off x="6553080" y="4767480"/>
            <a:ext cx="213336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0"/>
          <p:cNvSpPr txBox="1">
            <a:spLocks noGrp="1"/>
          </p:cNvSpPr>
          <p:nvPr>
            <p:ph type="dt" idx="10"/>
          </p:nvPr>
        </p:nvSpPr>
        <p:spPr>
          <a:xfrm>
            <a:off x="457200" y="476748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3" name="Google Shape;163;p40"/>
          <p:cNvSpPr txBox="1">
            <a:spLocks noGrp="1"/>
          </p:cNvSpPr>
          <p:nvPr>
            <p:ph type="ftr" idx="11"/>
          </p:nvPr>
        </p:nvSpPr>
        <p:spPr>
          <a:xfrm>
            <a:off x="3124080" y="4767480"/>
            <a:ext cx="28950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4" name="Google Shape;164;p40"/>
          <p:cNvSpPr txBox="1">
            <a:spLocks noGrp="1"/>
          </p:cNvSpPr>
          <p:nvPr>
            <p:ph type="sldNum" idx="12"/>
          </p:nvPr>
        </p:nvSpPr>
        <p:spPr>
          <a:xfrm>
            <a:off x="6553080" y="476748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5" name="Google Shape;165;p40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6" name="Google Shape;166;p40"/>
          <p:cNvSpPr txBox="1">
            <a:spLocks noGrp="1"/>
          </p:cNvSpPr>
          <p:nvPr>
            <p:ph type="body" idx="1"/>
          </p:nvPr>
        </p:nvSpPr>
        <p:spPr>
          <a:xfrm>
            <a:off x="457200" y="1203120"/>
            <a:ext cx="8229300" cy="29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3"/>
          <p:cNvSpPr/>
          <p:nvPr/>
        </p:nvSpPr>
        <p:spPr>
          <a:xfrm>
            <a:off x="311760" y="-171000"/>
            <a:ext cx="8519760" cy="20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200" b="0" i="0" u="none" strike="noStrike" cap="none">
                <a:solidFill>
                  <a:srgbClr val="FFAB40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Saturno </a:t>
            </a:r>
            <a:r>
              <a:rPr lang="pt-BR" sz="1800" b="0" i="0" u="none" strike="noStrike" cap="none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1800" b="0" i="0" u="none" strike="noStrike" cap="none">
                <a:latin typeface="Arial"/>
                <a:ea typeface="Arial"/>
                <a:cs typeface="Arial"/>
                <a:sym typeface="Arial"/>
              </a:rPr>
            </a:br>
            <a:r>
              <a:rPr lang="pt-BR" sz="5200" b="0" i="0" u="none" strike="noStrike" cap="none">
                <a:solidFill>
                  <a:srgbClr val="FFAB40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A </a:t>
            </a:r>
            <a:r>
              <a:rPr lang="pt-BR" sz="5200">
                <a:solidFill>
                  <a:srgbClr val="FFAB40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J</a:t>
            </a:r>
            <a:r>
              <a:rPr lang="pt-BR" sz="5200" b="0" i="0" u="none" strike="noStrike" cap="none">
                <a:solidFill>
                  <a:srgbClr val="FFAB40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oia do Universo</a:t>
            </a:r>
            <a:endParaRPr sz="5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3"/>
          <p:cNvSpPr/>
          <p:nvPr/>
        </p:nvSpPr>
        <p:spPr>
          <a:xfrm>
            <a:off x="3002400" y="4172400"/>
            <a:ext cx="8520480" cy="81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0" rIns="90000" bIns="162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Lucas Roberto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Observatório Dietrich Schiel/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CDCC/USP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53"/>
          <p:cNvSpPr/>
          <p:nvPr/>
        </p:nvSpPr>
        <p:spPr>
          <a:xfrm>
            <a:off x="189720" y="4674240"/>
            <a:ext cx="2933280" cy="21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04400" rIns="91425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FFAB40"/>
                </a:solidFill>
                <a:latin typeface="Arial"/>
                <a:ea typeface="Arial"/>
                <a:cs typeface="Arial"/>
                <a:sym typeface="Arial"/>
              </a:rPr>
              <a:t>Crédito da imagem: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4080" y="1921680"/>
            <a:ext cx="3537360" cy="2711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2"/>
          <p:cNvSpPr/>
          <p:nvPr/>
        </p:nvSpPr>
        <p:spPr>
          <a:xfrm>
            <a:off x="311760" y="343440"/>
            <a:ext cx="8519760" cy="5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2000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Atmosfera de Saturno</a:t>
            </a:r>
            <a:r>
              <a:rPr lang="pt-BR" sz="1800" b="0" i="0" u="none" strike="noStrike" cap="none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1800" b="0" i="0" u="none" strike="noStrike" cap="none">
                <a:latin typeface="Arial"/>
                <a:ea typeface="Arial"/>
                <a:cs typeface="Arial"/>
                <a:sym typeface="Arial"/>
              </a:rPr>
            </a:b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62"/>
          <p:cNvSpPr/>
          <p:nvPr/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6000" tIns="34200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i="0" u="none" strike="noStrike" cap="none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- Hidrogênio (H</a:t>
            </a:r>
            <a:r>
              <a:rPr lang="pt-BR" sz="1500" i="0" u="none" strike="noStrike" cap="none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2</a:t>
            </a:r>
            <a:r>
              <a:rPr lang="pt-BR" sz="2500" i="0" u="none" strike="noStrike" cap="none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) - 96%</a:t>
            </a:r>
            <a:endParaRPr sz="2500" i="0" u="none" strike="noStrike" cap="none"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r>
              <a:rPr lang="pt-BR" sz="2500" i="0" u="none" strike="noStrike" cap="none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- Hélio (He)</a:t>
            </a:r>
            <a:endParaRPr sz="2500" i="0" u="none" strike="noStrike" cap="none"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r>
              <a:rPr lang="pt-BR" sz="2500" i="0" u="none" strike="noStrike" cap="none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- Metano (CH</a:t>
            </a:r>
            <a:r>
              <a:rPr lang="pt-BR" sz="1500" i="0" u="none" strike="noStrike" cap="none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4</a:t>
            </a:r>
            <a:r>
              <a:rPr lang="pt-BR" sz="2500" i="0" u="none" strike="noStrike" cap="none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) </a:t>
            </a:r>
            <a:endParaRPr sz="2500" i="0" u="none" strike="noStrike" cap="none"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r>
              <a:rPr lang="pt-BR" sz="2500" i="0" u="none" strike="noStrike" cap="none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- Amônia (NH</a:t>
            </a:r>
            <a:r>
              <a:rPr lang="pt-BR" sz="1500" i="0" u="none" strike="noStrike" cap="none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3</a:t>
            </a:r>
            <a:r>
              <a:rPr lang="pt-BR" sz="2500" i="0" u="none" strike="noStrike" cap="none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)</a:t>
            </a:r>
            <a:endParaRPr sz="2500" i="0" u="none" strike="noStrike" cap="none"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endParaRPr sz="2500" i="0" u="none" strike="noStrike" cap="none"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r>
              <a:rPr lang="pt-B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9640" y="1026720"/>
            <a:ext cx="3381120" cy="3590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63"/>
          <p:cNvSpPr/>
          <p:nvPr/>
        </p:nvSpPr>
        <p:spPr>
          <a:xfrm>
            <a:off x="311760" y="343440"/>
            <a:ext cx="8519760" cy="5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2000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Clima de Saturno</a:t>
            </a:r>
            <a:r>
              <a:rPr lang="pt-BR" sz="1800" b="0" i="0" u="none" strike="noStrike" cap="none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1800" b="0" i="0" u="none" strike="noStrike" cap="none">
                <a:latin typeface="Arial"/>
                <a:ea typeface="Arial"/>
                <a:cs typeface="Arial"/>
                <a:sym typeface="Arial"/>
              </a:rPr>
            </a:b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63"/>
          <p:cNvSpPr/>
          <p:nvPr/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6000" tIns="34200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i="0" u="none" strike="noStrike" cap="none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- Temperatura média de -140°C</a:t>
            </a:r>
            <a:endParaRPr sz="2500" i="0" u="none" strike="noStrike" cap="none"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r>
              <a:rPr lang="pt-BR" sz="2500" i="0" u="none" strike="noStrike" cap="none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- Temperatura no Núcleo</a:t>
            </a:r>
            <a:endParaRPr sz="2500" i="0" u="none" strike="noStrike" cap="none"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r>
              <a:rPr lang="pt-BR" sz="2500" i="0" u="none" strike="noStrike" cap="none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- Ventos que chegam a </a:t>
            </a:r>
            <a:r>
              <a:rPr lang="pt-BR" sz="2500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1800 km</a:t>
            </a:r>
            <a:r>
              <a:rPr lang="pt-BR" sz="2500" i="0" u="none" strike="noStrike" cap="none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/h</a:t>
            </a:r>
            <a:endParaRPr sz="2500" i="0" u="none" strike="noStrike" cap="none"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r>
              <a:rPr lang="pt-BR" sz="2500" i="0" u="none" strike="noStrike" cap="none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- Tempestades e raios</a:t>
            </a:r>
            <a:endParaRPr sz="2500" i="0" u="none" strike="noStrike" cap="none"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endParaRPr sz="2500" i="0" u="none" strike="noStrike" cap="none"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r>
              <a:rPr lang="pt-B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4"/>
          <p:cNvSpPr/>
          <p:nvPr/>
        </p:nvSpPr>
        <p:spPr>
          <a:xfrm>
            <a:off x="311760" y="343440"/>
            <a:ext cx="8519760" cy="5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2000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Grande mancha branca de Saturno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64"/>
          <p:cNvSpPr/>
          <p:nvPr/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6000" tIns="34200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r>
              <a:rPr lang="pt-B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5200" y="871200"/>
            <a:ext cx="4151520" cy="415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5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65"/>
          <p:cNvSpPr/>
          <p:nvPr/>
        </p:nvSpPr>
        <p:spPr>
          <a:xfrm>
            <a:off x="1473840" y="1239480"/>
            <a:ext cx="8519760" cy="341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32000" tIns="954000" rIns="378000" bIns="1800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 i="0" u="none" strike="noStrike" cap="none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ANÉIS</a:t>
            </a:r>
            <a:endParaRPr sz="3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12720" y="1059480"/>
            <a:ext cx="10362960" cy="383436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66"/>
          <p:cNvSpPr txBox="1"/>
          <p:nvPr/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Anéis</a:t>
            </a:r>
            <a:endParaRPr sz="4400" b="1" i="0" u="none" strike="noStrike" cap="none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37" name="Google Shape;337;p66"/>
          <p:cNvSpPr/>
          <p:nvPr/>
        </p:nvSpPr>
        <p:spPr>
          <a:xfrm flipH="1">
            <a:off x="1187640" y="2895840"/>
            <a:ext cx="2376000" cy="3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sp>
      <p:sp>
        <p:nvSpPr>
          <p:cNvPr id="338" name="Google Shape;338;p66"/>
          <p:cNvSpPr/>
          <p:nvPr/>
        </p:nvSpPr>
        <p:spPr>
          <a:xfrm>
            <a:off x="1331640" y="2532290"/>
            <a:ext cx="21600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0" u="none" strike="noStrike" cap="none">
                <a:solidFill>
                  <a:srgbClr val="FFFFFF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10 000 anéis!</a:t>
            </a:r>
            <a:endParaRPr sz="1800" i="0" u="none" strike="noStrike" cap="none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339" name="Google Shape;339;p66"/>
          <p:cNvSpPr/>
          <p:nvPr/>
        </p:nvSpPr>
        <p:spPr>
          <a:xfrm>
            <a:off x="1331640" y="3057840"/>
            <a:ext cx="201600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0" u="none" strike="noStrike" cap="none">
                <a:solidFill>
                  <a:srgbClr val="FFFFFF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~ 67 000 Km</a:t>
            </a:r>
            <a:endParaRPr sz="1800" i="0" u="none" strike="noStrike" cap="none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340" name="Google Shape;340;p66"/>
          <p:cNvSpPr/>
          <p:nvPr/>
        </p:nvSpPr>
        <p:spPr>
          <a:xfrm flipH="1">
            <a:off x="6432687" y="2474975"/>
            <a:ext cx="19656" cy="47449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sp>
      <p:sp>
        <p:nvSpPr>
          <p:cNvPr id="341" name="Google Shape;341;p66"/>
          <p:cNvSpPr/>
          <p:nvPr/>
        </p:nvSpPr>
        <p:spPr>
          <a:xfrm rot="10800000">
            <a:off x="6444297" y="3003870"/>
            <a:ext cx="19656" cy="4320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sp>
      <p:sp>
        <p:nvSpPr>
          <p:cNvPr id="342" name="Google Shape;342;p66"/>
          <p:cNvSpPr/>
          <p:nvPr/>
        </p:nvSpPr>
        <p:spPr>
          <a:xfrm>
            <a:off x="6588360" y="2841840"/>
            <a:ext cx="172800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0" u="none" strike="noStrike" cap="none">
                <a:solidFill>
                  <a:srgbClr val="FFFFFF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1 Km espessura!</a:t>
            </a:r>
            <a:endParaRPr sz="1800" i="0" u="none" strike="noStrike" cap="none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518000" y="0"/>
            <a:ext cx="13661640" cy="523836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67"/>
          <p:cNvSpPr txBox="1"/>
          <p:nvPr/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i="0" u="none" strike="noStrike" cap="non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Divisões dos anéis</a:t>
            </a:r>
            <a:endParaRPr sz="4400" i="0" u="none" strike="noStrike" cap="none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50" name="Google Shape;350;p67"/>
          <p:cNvSpPr/>
          <p:nvPr/>
        </p:nvSpPr>
        <p:spPr>
          <a:xfrm>
            <a:off x="7308360" y="3489840"/>
            <a:ext cx="431640" cy="57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67"/>
          <p:cNvSpPr/>
          <p:nvPr/>
        </p:nvSpPr>
        <p:spPr>
          <a:xfrm>
            <a:off x="6372360" y="3489840"/>
            <a:ext cx="359640" cy="57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67"/>
          <p:cNvSpPr/>
          <p:nvPr/>
        </p:nvSpPr>
        <p:spPr>
          <a:xfrm>
            <a:off x="5724000" y="3489840"/>
            <a:ext cx="359640" cy="57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67"/>
          <p:cNvSpPr/>
          <p:nvPr/>
        </p:nvSpPr>
        <p:spPr>
          <a:xfrm>
            <a:off x="5148000" y="3489840"/>
            <a:ext cx="431640" cy="57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67"/>
          <p:cNvSpPr/>
          <p:nvPr/>
        </p:nvSpPr>
        <p:spPr>
          <a:xfrm>
            <a:off x="8244360" y="3219840"/>
            <a:ext cx="287640" cy="57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67"/>
          <p:cNvSpPr/>
          <p:nvPr/>
        </p:nvSpPr>
        <p:spPr>
          <a:xfrm rot="10800000">
            <a:off x="7955640" y="2571120"/>
            <a:ext cx="431640" cy="6476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sp>
      <p:sp>
        <p:nvSpPr>
          <p:cNvPr id="356" name="Google Shape;356;p67"/>
          <p:cNvSpPr/>
          <p:nvPr/>
        </p:nvSpPr>
        <p:spPr>
          <a:xfrm rot="10800000">
            <a:off x="7307640" y="2625120"/>
            <a:ext cx="215640" cy="8636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sp>
      <p:sp>
        <p:nvSpPr>
          <p:cNvPr id="357" name="Google Shape;357;p67"/>
          <p:cNvSpPr/>
          <p:nvPr/>
        </p:nvSpPr>
        <p:spPr>
          <a:xfrm rot="10800000">
            <a:off x="6443640" y="2625120"/>
            <a:ext cx="107640" cy="8636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sp>
      <p:sp>
        <p:nvSpPr>
          <p:cNvPr id="358" name="Google Shape;358;p67"/>
          <p:cNvSpPr/>
          <p:nvPr/>
        </p:nvSpPr>
        <p:spPr>
          <a:xfrm rot="10800000">
            <a:off x="5723280" y="2625120"/>
            <a:ext cx="179640" cy="8636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sp>
      <p:sp>
        <p:nvSpPr>
          <p:cNvPr id="359" name="Google Shape;359;p67"/>
          <p:cNvSpPr/>
          <p:nvPr/>
        </p:nvSpPr>
        <p:spPr>
          <a:xfrm rot="10800000">
            <a:off x="5291280" y="2625120"/>
            <a:ext cx="71640" cy="8636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518000" y="0"/>
            <a:ext cx="13661640" cy="523836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68"/>
          <p:cNvSpPr txBox="1"/>
          <p:nvPr/>
        </p:nvSpPr>
        <p:spPr>
          <a:xfrm>
            <a:off x="457200" y="205920"/>
            <a:ext cx="8229240" cy="8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i="0" u="none" strike="noStrike" cap="non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Divisões dos anéis</a:t>
            </a:r>
            <a:endParaRPr sz="4400" i="0" u="none" strike="noStrike" cap="none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67" name="Google Shape;367;p68"/>
          <p:cNvSpPr/>
          <p:nvPr/>
        </p:nvSpPr>
        <p:spPr>
          <a:xfrm rot="10800000" flipH="1">
            <a:off x="6691320" y="2679480"/>
            <a:ext cx="328680" cy="11476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sp>
      <p:sp>
        <p:nvSpPr>
          <p:cNvPr id="368" name="Google Shape;368;p68"/>
          <p:cNvSpPr/>
          <p:nvPr/>
        </p:nvSpPr>
        <p:spPr>
          <a:xfrm rot="2536800">
            <a:off x="7090560" y="3798720"/>
            <a:ext cx="17553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Divisão de Roche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68"/>
          <p:cNvSpPr/>
          <p:nvPr/>
        </p:nvSpPr>
        <p:spPr>
          <a:xfrm rot="2536800">
            <a:off x="5821200" y="3796200"/>
            <a:ext cx="153432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Divisão Cassini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68"/>
          <p:cNvSpPr/>
          <p:nvPr/>
        </p:nvSpPr>
        <p:spPr>
          <a:xfrm rot="10800000">
            <a:off x="7812360" y="2571840"/>
            <a:ext cx="258480" cy="12585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9"/>
          <p:cNvSpPr/>
          <p:nvPr/>
        </p:nvSpPr>
        <p:spPr>
          <a:xfrm>
            <a:off x="311760" y="444960"/>
            <a:ext cx="85197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69"/>
          <p:cNvSpPr/>
          <p:nvPr/>
        </p:nvSpPr>
        <p:spPr>
          <a:xfrm>
            <a:off x="1473840" y="1239480"/>
            <a:ext cx="8519700" cy="3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32000" tIns="954000" rIns="378000" bIns="1800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800" y="221400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70"/>
          <p:cNvSpPr/>
          <p:nvPr/>
        </p:nvSpPr>
        <p:spPr>
          <a:xfrm>
            <a:off x="311760" y="444960"/>
            <a:ext cx="85197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70"/>
          <p:cNvSpPr/>
          <p:nvPr/>
        </p:nvSpPr>
        <p:spPr>
          <a:xfrm>
            <a:off x="1473840" y="1239480"/>
            <a:ext cx="8519700" cy="3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32000" tIns="954000" rIns="378000" bIns="1800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1550" y="831550"/>
            <a:ext cx="7077200" cy="297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71"/>
          <p:cNvSpPr/>
          <p:nvPr/>
        </p:nvSpPr>
        <p:spPr>
          <a:xfrm>
            <a:off x="311760" y="444960"/>
            <a:ext cx="85197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                                LUAS</a:t>
            </a:r>
            <a:endParaRPr sz="3500" b="1">
              <a:solidFill>
                <a:srgbClr val="F79646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90" name="Google Shape;390;p71"/>
          <p:cNvSpPr/>
          <p:nvPr/>
        </p:nvSpPr>
        <p:spPr>
          <a:xfrm>
            <a:off x="379865" y="1239480"/>
            <a:ext cx="8519700" cy="3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32000" tIns="954000" rIns="378000" bIns="1800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0650" y="1017050"/>
            <a:ext cx="5874823" cy="394045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71"/>
          <p:cNvSpPr txBox="1"/>
          <p:nvPr/>
        </p:nvSpPr>
        <p:spPr>
          <a:xfrm>
            <a:off x="6600175" y="1393125"/>
            <a:ext cx="24237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79646"/>
              </a:solidFill>
            </a:endParaRPr>
          </a:p>
        </p:txBody>
      </p:sp>
      <p:sp>
        <p:nvSpPr>
          <p:cNvPr id="393" name="Google Shape;393;p71"/>
          <p:cNvSpPr txBox="1"/>
          <p:nvPr/>
        </p:nvSpPr>
        <p:spPr>
          <a:xfrm>
            <a:off x="7059500" y="1489825"/>
            <a:ext cx="1849500" cy="3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79646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Total de 62 luas!</a:t>
            </a:r>
            <a:endParaRPr sz="1800">
              <a:solidFill>
                <a:srgbClr val="F79646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4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54"/>
          <p:cNvSpPr/>
          <p:nvPr/>
        </p:nvSpPr>
        <p:spPr>
          <a:xfrm>
            <a:off x="1800000" y="1152360"/>
            <a:ext cx="8519700" cy="3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AB40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rgbClr val="FFAB40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- Características</a:t>
            </a: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599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rgbClr val="FFAB40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 - Anéis</a:t>
            </a: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599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rgbClr val="FFAB40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 - Luas</a:t>
            </a: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rgbClr val="FFAB40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 </a:t>
            </a: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204200"/>
            <a:ext cx="4259160" cy="1886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2"/>
          <p:cNvSpPr/>
          <p:nvPr/>
        </p:nvSpPr>
        <p:spPr>
          <a:xfrm>
            <a:off x="311760" y="444960"/>
            <a:ext cx="85197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                                </a:t>
            </a:r>
            <a:endParaRPr sz="3500" b="1">
              <a:solidFill>
                <a:srgbClr val="F79646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99" name="Google Shape;399;p72"/>
          <p:cNvSpPr/>
          <p:nvPr/>
        </p:nvSpPr>
        <p:spPr>
          <a:xfrm>
            <a:off x="379865" y="1239480"/>
            <a:ext cx="8519700" cy="3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32000" tIns="954000" rIns="378000" bIns="1800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72"/>
          <p:cNvSpPr txBox="1"/>
          <p:nvPr/>
        </p:nvSpPr>
        <p:spPr>
          <a:xfrm>
            <a:off x="6600175" y="1393125"/>
            <a:ext cx="24237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79646"/>
              </a:solidFill>
            </a:endParaRPr>
          </a:p>
        </p:txBody>
      </p:sp>
      <p:pic>
        <p:nvPicPr>
          <p:cNvPr id="401" name="Google Shape;401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025" y="444950"/>
            <a:ext cx="8038601" cy="426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3"/>
          <p:cNvSpPr/>
          <p:nvPr/>
        </p:nvSpPr>
        <p:spPr>
          <a:xfrm>
            <a:off x="311760" y="444960"/>
            <a:ext cx="85197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                                TITAN</a:t>
            </a:r>
            <a:endParaRPr sz="3500" b="1">
              <a:solidFill>
                <a:srgbClr val="F79646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07" name="Google Shape;407;p73"/>
          <p:cNvSpPr/>
          <p:nvPr/>
        </p:nvSpPr>
        <p:spPr>
          <a:xfrm>
            <a:off x="379865" y="1239480"/>
            <a:ext cx="8519700" cy="3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32000" tIns="954000" rIns="378000" bIns="1800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73"/>
          <p:cNvSpPr txBox="1"/>
          <p:nvPr/>
        </p:nvSpPr>
        <p:spPr>
          <a:xfrm>
            <a:off x="6600175" y="1393125"/>
            <a:ext cx="24237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79646"/>
              </a:solidFill>
            </a:endParaRPr>
          </a:p>
        </p:txBody>
      </p:sp>
      <p:pic>
        <p:nvPicPr>
          <p:cNvPr id="409" name="Google Shape;409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825" y="1278513"/>
            <a:ext cx="3348001" cy="33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5700" y="1101138"/>
            <a:ext cx="3348001" cy="334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74"/>
          <p:cNvSpPr/>
          <p:nvPr/>
        </p:nvSpPr>
        <p:spPr>
          <a:xfrm>
            <a:off x="311760" y="444960"/>
            <a:ext cx="85197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                                TITAN</a:t>
            </a:r>
            <a:endParaRPr sz="3500" b="1">
              <a:solidFill>
                <a:srgbClr val="F79646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16" name="Google Shape;416;p74"/>
          <p:cNvSpPr/>
          <p:nvPr/>
        </p:nvSpPr>
        <p:spPr>
          <a:xfrm>
            <a:off x="379865" y="1239480"/>
            <a:ext cx="8519700" cy="3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32000" tIns="954000" rIns="378000" bIns="1800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74"/>
          <p:cNvSpPr txBox="1"/>
          <p:nvPr/>
        </p:nvSpPr>
        <p:spPr>
          <a:xfrm>
            <a:off x="6600175" y="1393125"/>
            <a:ext cx="24237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79646"/>
              </a:solidFill>
            </a:endParaRPr>
          </a:p>
        </p:txBody>
      </p:sp>
      <p:pic>
        <p:nvPicPr>
          <p:cNvPr id="418" name="Google Shape;418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2199" y="903450"/>
            <a:ext cx="6052052" cy="4087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9" name="Google Shape;419;p74"/>
          <p:cNvCxnSpPr/>
          <p:nvPr/>
        </p:nvCxnSpPr>
        <p:spPr>
          <a:xfrm rot="10800000" flipH="1">
            <a:off x="1486925" y="3581125"/>
            <a:ext cx="1547400" cy="6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420" name="Google Shape;420;p74"/>
          <p:cNvSpPr txBox="1"/>
          <p:nvPr/>
        </p:nvSpPr>
        <p:spPr>
          <a:xfrm>
            <a:off x="1613975" y="3025075"/>
            <a:ext cx="12933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FF0000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5000 KM</a:t>
            </a:r>
            <a:endParaRPr sz="2000">
              <a:solidFill>
                <a:srgbClr val="FF0000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6"/>
          <p:cNvSpPr/>
          <p:nvPr/>
        </p:nvSpPr>
        <p:spPr>
          <a:xfrm>
            <a:off x="311760" y="444960"/>
            <a:ext cx="85197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Corpos líquidos em titan</a:t>
            </a:r>
            <a:endParaRPr sz="3500" b="1">
              <a:solidFill>
                <a:srgbClr val="F79646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34" name="Google Shape;434;p76"/>
          <p:cNvSpPr/>
          <p:nvPr/>
        </p:nvSpPr>
        <p:spPr>
          <a:xfrm>
            <a:off x="379865" y="1239480"/>
            <a:ext cx="8519700" cy="3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32000" tIns="954000" rIns="378000" bIns="1800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76"/>
          <p:cNvSpPr txBox="1"/>
          <p:nvPr/>
        </p:nvSpPr>
        <p:spPr>
          <a:xfrm>
            <a:off x="6600175" y="1393125"/>
            <a:ext cx="24237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79646"/>
              </a:solidFill>
            </a:endParaRPr>
          </a:p>
        </p:txBody>
      </p:sp>
      <p:pic>
        <p:nvPicPr>
          <p:cNvPr id="436" name="Google Shape;436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6625" y="1919025"/>
            <a:ext cx="3087175" cy="258087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76"/>
          <p:cNvSpPr txBox="1"/>
          <p:nvPr/>
        </p:nvSpPr>
        <p:spPr>
          <a:xfrm>
            <a:off x="1132300" y="1391325"/>
            <a:ext cx="25533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79646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KRAKEN MARE</a:t>
            </a:r>
            <a:endParaRPr sz="1800">
              <a:solidFill>
                <a:srgbClr val="F79646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438" name="Google Shape;438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0229" y="1919025"/>
            <a:ext cx="3173596" cy="2580875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76"/>
          <p:cNvSpPr txBox="1"/>
          <p:nvPr/>
        </p:nvSpPr>
        <p:spPr>
          <a:xfrm>
            <a:off x="5210100" y="1391325"/>
            <a:ext cx="27531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79646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LIGEIA MARE </a:t>
            </a:r>
            <a:endParaRPr sz="1800">
              <a:solidFill>
                <a:srgbClr val="F79646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77"/>
          <p:cNvSpPr/>
          <p:nvPr/>
        </p:nvSpPr>
        <p:spPr>
          <a:xfrm>
            <a:off x="311760" y="444960"/>
            <a:ext cx="85197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                        ENCELADUS</a:t>
            </a:r>
            <a:endParaRPr sz="3500" b="1">
              <a:solidFill>
                <a:srgbClr val="F79646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45" name="Google Shape;445;p77"/>
          <p:cNvSpPr/>
          <p:nvPr/>
        </p:nvSpPr>
        <p:spPr>
          <a:xfrm>
            <a:off x="379865" y="1239480"/>
            <a:ext cx="8519700" cy="3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32000" tIns="954000" rIns="378000" bIns="1800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77"/>
          <p:cNvSpPr txBox="1"/>
          <p:nvPr/>
        </p:nvSpPr>
        <p:spPr>
          <a:xfrm>
            <a:off x="6600175" y="1393125"/>
            <a:ext cx="24237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79646"/>
              </a:solidFill>
            </a:endParaRPr>
          </a:p>
        </p:txBody>
      </p:sp>
      <p:pic>
        <p:nvPicPr>
          <p:cNvPr id="447" name="Google Shape;447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310038" y="-347113"/>
            <a:ext cx="3741549" cy="640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8"/>
          <p:cNvSpPr/>
          <p:nvPr/>
        </p:nvSpPr>
        <p:spPr>
          <a:xfrm>
            <a:off x="311760" y="444960"/>
            <a:ext cx="85197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                    CRIOVULCÕES</a:t>
            </a:r>
            <a:endParaRPr sz="3500" b="1">
              <a:solidFill>
                <a:srgbClr val="F79646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53" name="Google Shape;453;p78"/>
          <p:cNvSpPr/>
          <p:nvPr/>
        </p:nvSpPr>
        <p:spPr>
          <a:xfrm>
            <a:off x="379865" y="1239480"/>
            <a:ext cx="8519700" cy="3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32000" tIns="954000" rIns="378000" bIns="1800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78"/>
          <p:cNvSpPr txBox="1"/>
          <p:nvPr/>
        </p:nvSpPr>
        <p:spPr>
          <a:xfrm>
            <a:off x="6600175" y="1393125"/>
            <a:ext cx="24237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79646"/>
              </a:solidFill>
            </a:endParaRPr>
          </a:p>
        </p:txBody>
      </p:sp>
      <p:pic>
        <p:nvPicPr>
          <p:cNvPr id="455" name="Google Shape;45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7225" y="1110100"/>
            <a:ext cx="6894224" cy="387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8"/>
          <p:cNvSpPr/>
          <p:nvPr/>
        </p:nvSpPr>
        <p:spPr>
          <a:xfrm>
            <a:off x="311760" y="444960"/>
            <a:ext cx="85197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 smtClean="0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FIM</a:t>
            </a:r>
            <a:endParaRPr sz="3500" b="1" dirty="0">
              <a:solidFill>
                <a:srgbClr val="F79646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53" name="Google Shape;453;p78"/>
          <p:cNvSpPr/>
          <p:nvPr/>
        </p:nvSpPr>
        <p:spPr>
          <a:xfrm>
            <a:off x="379865" y="1239480"/>
            <a:ext cx="8519700" cy="3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32000" tIns="954000" rIns="378000" bIns="1800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78"/>
          <p:cNvSpPr txBox="1"/>
          <p:nvPr/>
        </p:nvSpPr>
        <p:spPr>
          <a:xfrm>
            <a:off x="6600175" y="1393125"/>
            <a:ext cx="24237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79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24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5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55"/>
          <p:cNvSpPr/>
          <p:nvPr/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32000" tIns="954000" rIns="378000" bIns="1800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i="0" u="none" strike="noStrike" cap="none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CARACTERÍSTICAS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6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56"/>
          <p:cNvSpPr/>
          <p:nvPr/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2" name="Google Shape;242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760" y="175320"/>
            <a:ext cx="8222040" cy="462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4880"/>
            <a:ext cx="9143639" cy="4633921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7"/>
          <p:cNvSpPr/>
          <p:nvPr/>
        </p:nvSpPr>
        <p:spPr>
          <a:xfrm>
            <a:off x="2857680" y="1982160"/>
            <a:ext cx="642600" cy="32146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5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sp>
      <p:sp>
        <p:nvSpPr>
          <p:cNvPr id="251" name="Google Shape;251;p57"/>
          <p:cNvSpPr/>
          <p:nvPr/>
        </p:nvSpPr>
        <p:spPr>
          <a:xfrm>
            <a:off x="2143080" y="1743120"/>
            <a:ext cx="9285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Sol</a:t>
            </a:r>
            <a:endParaRPr sz="2400" strike="noStrike">
              <a:latin typeface="EB Garamond"/>
              <a:ea typeface="EB Garamond"/>
              <a:cs typeface="EB Garamond"/>
              <a:sym typeface="EB Garamond"/>
            </a:endParaRPr>
          </a:p>
        </p:txBody>
      </p:sp>
      <p:cxnSp>
        <p:nvCxnSpPr>
          <p:cNvPr id="252" name="Google Shape;252;p57"/>
          <p:cNvCxnSpPr/>
          <p:nvPr/>
        </p:nvCxnSpPr>
        <p:spPr>
          <a:xfrm rot="10800000" flipH="1">
            <a:off x="6215040" y="3696780"/>
            <a:ext cx="285600" cy="267900"/>
          </a:xfrm>
          <a:prstGeom prst="straightConnector1">
            <a:avLst/>
          </a:prstGeom>
          <a:noFill/>
          <a:ln w="25550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</p:cxnSp>
      <p:sp>
        <p:nvSpPr>
          <p:cNvPr id="253" name="Google Shape;253;p57"/>
          <p:cNvSpPr/>
          <p:nvPr/>
        </p:nvSpPr>
        <p:spPr>
          <a:xfrm>
            <a:off x="235440" y="3268440"/>
            <a:ext cx="33708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1 UA  = 150 000 000 Km</a:t>
            </a:r>
            <a:endParaRPr sz="2600" strike="noStrike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54" name="Google Shape;254;p57"/>
          <p:cNvSpPr/>
          <p:nvPr/>
        </p:nvSpPr>
        <p:spPr>
          <a:xfrm>
            <a:off x="1285920" y="3696840"/>
            <a:ext cx="4222500" cy="516300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S</a:t>
            </a:r>
            <a:r>
              <a:rPr lang="pt-BR" sz="12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Saturno</a:t>
            </a:r>
            <a:r>
              <a:rPr lang="pt-BR" sz="28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  </a:t>
            </a:r>
            <a:r>
              <a:rPr lang="pt-BR" sz="26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= 1 270 000 000 Km</a:t>
            </a:r>
            <a:endParaRPr sz="2600" strike="noStrike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55" name="Google Shape;255;p57"/>
          <p:cNvSpPr/>
          <p:nvPr/>
        </p:nvSpPr>
        <p:spPr>
          <a:xfrm>
            <a:off x="-360360" y="5760"/>
            <a:ext cx="48240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strike="noStrike">
                <a:solidFill>
                  <a:srgbClr val="D9D9D9"/>
                </a:solidFill>
                <a:latin typeface="EB Garamond"/>
                <a:ea typeface="EB Garamond"/>
                <a:cs typeface="EB Garamond"/>
                <a:sym typeface="EB Garamond"/>
              </a:rPr>
              <a:t>Distância à Saturno</a:t>
            </a:r>
            <a:endParaRPr sz="3200" b="1" strike="noStrike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56" name="Google Shape;256;p57"/>
          <p:cNvSpPr/>
          <p:nvPr/>
        </p:nvSpPr>
        <p:spPr>
          <a:xfrm rot="-5400000" flipH="1">
            <a:off x="3346209" y="1867671"/>
            <a:ext cx="367902" cy="615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5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sp>
      <p:sp>
        <p:nvSpPr>
          <p:cNvPr id="257" name="Google Shape;257;p57"/>
          <p:cNvSpPr/>
          <p:nvPr/>
        </p:nvSpPr>
        <p:spPr>
          <a:xfrm>
            <a:off x="3024000" y="1296000"/>
            <a:ext cx="9285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Terra</a:t>
            </a:r>
            <a:endParaRPr sz="2400" strike="noStrike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58" name="Google Shape;258;p57"/>
          <p:cNvSpPr/>
          <p:nvPr/>
        </p:nvSpPr>
        <p:spPr>
          <a:xfrm flipH="1">
            <a:off x="4463638" y="1038260"/>
            <a:ext cx="428382" cy="2142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5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sp>
      <p:sp>
        <p:nvSpPr>
          <p:cNvPr id="259" name="Google Shape;259;p57"/>
          <p:cNvSpPr/>
          <p:nvPr/>
        </p:nvSpPr>
        <p:spPr>
          <a:xfrm>
            <a:off x="4182985" y="582855"/>
            <a:ext cx="19284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Júpiter</a:t>
            </a:r>
            <a:endParaRPr sz="2400" strike="noStrike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60" name="Google Shape;260;p57"/>
          <p:cNvSpPr/>
          <p:nvPr/>
        </p:nvSpPr>
        <p:spPr>
          <a:xfrm rot="5400000" flipH="1">
            <a:off x="6420249" y="3795129"/>
            <a:ext cx="374760" cy="49966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5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sp>
      <p:sp>
        <p:nvSpPr>
          <p:cNvPr id="261" name="Google Shape;261;p57"/>
          <p:cNvSpPr/>
          <p:nvPr/>
        </p:nvSpPr>
        <p:spPr>
          <a:xfrm>
            <a:off x="6429240" y="4154400"/>
            <a:ext cx="19284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Saturno</a:t>
            </a:r>
            <a:endParaRPr sz="2400" strike="noStrike">
              <a:latin typeface="EB Garamond"/>
              <a:ea typeface="EB Garamond"/>
              <a:cs typeface="EB Garamond"/>
              <a:sym typeface="EB Garamond"/>
            </a:endParaRPr>
          </a:p>
        </p:txBody>
      </p:sp>
      <p:cxnSp>
        <p:nvCxnSpPr>
          <p:cNvPr id="262" name="Google Shape;262;p57"/>
          <p:cNvCxnSpPr/>
          <p:nvPr/>
        </p:nvCxnSpPr>
        <p:spPr>
          <a:xfrm rot="10800000" flipH="1">
            <a:off x="3857400" y="2357280"/>
            <a:ext cx="214200" cy="214200"/>
          </a:xfrm>
          <a:prstGeom prst="straightConnector1">
            <a:avLst/>
          </a:prstGeom>
          <a:noFill/>
          <a:ln w="25550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263" name="Google Shape;263;p57"/>
          <p:cNvCxnSpPr/>
          <p:nvPr/>
        </p:nvCxnSpPr>
        <p:spPr>
          <a:xfrm>
            <a:off x="3929040" y="2464560"/>
            <a:ext cx="2357400" cy="1339500"/>
          </a:xfrm>
          <a:prstGeom prst="straightConnector1">
            <a:avLst/>
          </a:prstGeom>
          <a:noFill/>
          <a:ln w="25550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264" name="Google Shape;264;p57"/>
          <p:cNvCxnSpPr/>
          <p:nvPr/>
        </p:nvCxnSpPr>
        <p:spPr>
          <a:xfrm>
            <a:off x="3643200" y="2357280"/>
            <a:ext cx="285900" cy="107400"/>
          </a:xfrm>
          <a:prstGeom prst="straightConnector1">
            <a:avLst/>
          </a:prstGeom>
          <a:noFill/>
          <a:ln w="25550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265" name="Google Shape;265;p57"/>
          <p:cNvCxnSpPr/>
          <p:nvPr/>
        </p:nvCxnSpPr>
        <p:spPr>
          <a:xfrm rot="10800000" flipH="1">
            <a:off x="3500280" y="2196360"/>
            <a:ext cx="214200" cy="268200"/>
          </a:xfrm>
          <a:prstGeom prst="straightConnector1">
            <a:avLst/>
          </a:prstGeom>
          <a:noFill/>
          <a:ln w="25550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</p:cxnSp>
      <p:sp>
        <p:nvSpPr>
          <p:cNvPr id="266" name="Google Shape;266;p57"/>
          <p:cNvSpPr/>
          <p:nvPr/>
        </p:nvSpPr>
        <p:spPr>
          <a:xfrm>
            <a:off x="3643200" y="2064240"/>
            <a:ext cx="9285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1 UA</a:t>
            </a:r>
            <a:endParaRPr sz="2400" strike="noStrike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67" name="Google Shape;267;p57"/>
          <p:cNvSpPr/>
          <p:nvPr/>
        </p:nvSpPr>
        <p:spPr>
          <a:xfrm>
            <a:off x="5000760" y="2814840"/>
            <a:ext cx="12138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8,5 UA</a:t>
            </a:r>
            <a:endParaRPr sz="2400" strike="noStrike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68" name="Google Shape;268;p57"/>
          <p:cNvSpPr/>
          <p:nvPr/>
        </p:nvSpPr>
        <p:spPr>
          <a:xfrm>
            <a:off x="714240" y="3911400"/>
            <a:ext cx="499662" cy="7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5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sp>
      <p:cxnSp>
        <p:nvCxnSpPr>
          <p:cNvPr id="269" name="Google Shape;269;p57"/>
          <p:cNvCxnSpPr/>
          <p:nvPr/>
        </p:nvCxnSpPr>
        <p:spPr>
          <a:xfrm rot="10800000" flipH="1">
            <a:off x="712440" y="3644220"/>
            <a:ext cx="1800" cy="267900"/>
          </a:xfrm>
          <a:prstGeom prst="straightConnector1">
            <a:avLst/>
          </a:prstGeom>
          <a:noFill/>
          <a:ln w="255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0" name="Google Shape;270;p57"/>
          <p:cNvSpPr/>
          <p:nvPr/>
        </p:nvSpPr>
        <p:spPr>
          <a:xfrm>
            <a:off x="7338560" y="2906638"/>
            <a:ext cx="1642800" cy="4554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29,5 anos</a:t>
            </a:r>
            <a:endParaRPr sz="2400" strike="noStrike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71" name="Google Shape;271;p57"/>
          <p:cNvSpPr/>
          <p:nvPr/>
        </p:nvSpPr>
        <p:spPr>
          <a:xfrm rot="-5400000">
            <a:off x="6417000" y="3422898"/>
            <a:ext cx="381942" cy="49966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5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sp>
      <p:sp>
        <p:nvSpPr>
          <p:cNvPr id="272" name="Google Shape;272;p57"/>
          <p:cNvSpPr/>
          <p:nvPr/>
        </p:nvSpPr>
        <p:spPr>
          <a:xfrm>
            <a:off x="6786720" y="3375360"/>
            <a:ext cx="12855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9,6 Km/s</a:t>
            </a:r>
            <a:endParaRPr sz="2000" strike="noStrike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8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2000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Diâmetros de Saturno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8"/>
          <p:cNvSpPr/>
          <p:nvPr/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9" name="Google Shape;279;p58"/>
          <p:cNvPicPr preferRelativeResize="0"/>
          <p:nvPr/>
        </p:nvPicPr>
        <p:blipFill rotWithShape="1">
          <a:blip r:embed="rId4">
            <a:alphaModFix/>
          </a:blip>
          <a:srcRect t="12438" r="538" b="2340"/>
          <a:stretch/>
        </p:blipFill>
        <p:spPr>
          <a:xfrm>
            <a:off x="356040" y="1628280"/>
            <a:ext cx="8184600" cy="2939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9"/>
          <p:cNvSpPr/>
          <p:nvPr/>
        </p:nvSpPr>
        <p:spPr>
          <a:xfrm>
            <a:off x="311760" y="343440"/>
            <a:ext cx="8519760" cy="5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2000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>
                <a:solidFill>
                  <a:srgbClr val="FFAB40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Massa de Saturno</a:t>
            </a:r>
            <a:r>
              <a:rPr lang="pt-BR" sz="1800" b="0" i="0" u="none" strike="noStrike" cap="none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1800" b="0" i="0" u="none" strike="noStrike" cap="none">
                <a:latin typeface="Arial"/>
                <a:ea typeface="Arial"/>
                <a:cs typeface="Arial"/>
                <a:sym typeface="Arial"/>
              </a:rPr>
            </a:b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59"/>
          <p:cNvSpPr/>
          <p:nvPr/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6000" tIns="55800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     </a:t>
            </a:r>
            <a:r>
              <a:rPr lang="pt-BR" sz="2500" b="0" i="0" u="none" strike="noStrike" cap="none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5,7x10²⁶ kg</a:t>
            </a: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r>
              <a:rPr lang="pt-BR" sz="2500" b="0" i="0" u="none" strike="noStrike" cap="none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    95 Massas da Terra</a:t>
            </a: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79240" y="916200"/>
            <a:ext cx="4199760" cy="365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0"/>
          <p:cNvSpPr/>
          <p:nvPr/>
        </p:nvSpPr>
        <p:spPr>
          <a:xfrm>
            <a:off x="311760" y="343440"/>
            <a:ext cx="8519760" cy="5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2000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Volume de Saturno</a:t>
            </a:r>
            <a:r>
              <a:rPr lang="pt-BR" sz="1800" b="0" i="0" u="none" strike="noStrike" cap="none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1800" b="0" i="0" u="none" strike="noStrike" cap="none">
                <a:latin typeface="Arial"/>
                <a:ea typeface="Arial"/>
                <a:cs typeface="Arial"/>
                <a:sym typeface="Arial"/>
              </a:rPr>
            </a:b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60"/>
          <p:cNvSpPr/>
          <p:nvPr/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6000" tIns="55800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r>
              <a:rPr lang="pt-BR" sz="2500" b="0" i="0" u="none" strike="noStrike" cap="none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  </a:t>
            </a: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60"/>
          <p:cNvPicPr preferRelativeResize="0"/>
          <p:nvPr/>
        </p:nvPicPr>
        <p:blipFill rotWithShape="1">
          <a:blip r:embed="rId4">
            <a:alphaModFix/>
          </a:blip>
          <a:srcRect b="6142"/>
          <a:stretch/>
        </p:blipFill>
        <p:spPr>
          <a:xfrm>
            <a:off x="1381320" y="992520"/>
            <a:ext cx="5714640" cy="357552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60"/>
          <p:cNvSpPr/>
          <p:nvPr/>
        </p:nvSpPr>
        <p:spPr>
          <a:xfrm>
            <a:off x="4921560" y="4079880"/>
            <a:ext cx="2123640" cy="6559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12600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rgbClr val="F79646"/>
                </a:solidFill>
                <a:latin typeface="EB Garamond"/>
                <a:ea typeface="EB Garamond"/>
                <a:cs typeface="EB Garamond"/>
                <a:sym typeface="EB Garamond"/>
              </a:rPr>
              <a:t>108x10¹⁰ KM³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60"/>
          <p:cNvSpPr/>
          <p:nvPr/>
        </p:nvSpPr>
        <p:spPr>
          <a:xfrm>
            <a:off x="1872360" y="4329360"/>
            <a:ext cx="2175480" cy="29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0" i="0" u="none" strike="noStrike" cap="none">
                <a:solidFill>
                  <a:srgbClr val="F79646"/>
                </a:solidFill>
                <a:latin typeface="EB Garamond ExtraBold"/>
                <a:ea typeface="EB Garamond ExtraBold"/>
                <a:cs typeface="EB Garamond ExtraBold"/>
                <a:sym typeface="EB Garamond ExtraBold"/>
              </a:rPr>
              <a:t>82700x10¹⁰ km³</a:t>
            </a:r>
            <a:endParaRPr sz="23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60"/>
          <p:cNvSpPr/>
          <p:nvPr/>
        </p:nvSpPr>
        <p:spPr>
          <a:xfrm>
            <a:off x="4647600" y="1383840"/>
            <a:ext cx="1909080" cy="525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rgbClr val="F79646"/>
                </a:solidFill>
                <a:latin typeface="EB Garamond ExtraBold"/>
                <a:ea typeface="EB Garamond ExtraBold"/>
                <a:cs typeface="EB Garamond ExtraBold"/>
                <a:sym typeface="EB Garamond ExtraBold"/>
              </a:rPr>
              <a:t>765 Terras!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1"/>
          <p:cNvSpPr/>
          <p:nvPr/>
        </p:nvSpPr>
        <p:spPr>
          <a:xfrm>
            <a:off x="311760" y="343440"/>
            <a:ext cx="8519760" cy="5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2000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Densidade de Saturno</a:t>
            </a:r>
            <a:r>
              <a:rPr lang="pt-BR" sz="1800" b="0" i="0" u="none" strike="noStrike" cap="none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1800" b="0" i="0" u="none" strike="noStrike" cap="none">
                <a:latin typeface="Arial"/>
                <a:ea typeface="Arial"/>
                <a:cs typeface="Arial"/>
                <a:sym typeface="Arial"/>
              </a:rPr>
            </a:b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61"/>
          <p:cNvSpPr/>
          <p:nvPr/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6000" tIns="34200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0" i="0" u="none" strike="noStrike" cap="none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Saturno: 0,687 g/cm³</a:t>
            </a: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r>
              <a:rPr lang="pt-BR" sz="2500" b="0" i="0" u="none" strike="noStrike" cap="none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Água: 1 g/cm³</a:t>
            </a: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r>
              <a:rPr lang="pt-BR" sz="2500" b="0" i="0" u="none" strike="noStrike" cap="none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Terra: 5,51 g/cm³</a:t>
            </a: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r>
              <a:rPr lang="pt-BR" sz="2500" b="0" i="0" u="none" strike="noStrike" cap="none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Mercúrio: 5,427 g/cm³ </a:t>
            </a: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r>
              <a:rPr lang="pt-BR" sz="2500" b="0" i="0" u="none" strike="noStrike" cap="none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  </a:t>
            </a: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</a:pP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4000" y="916200"/>
            <a:ext cx="2505960" cy="32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</Words>
  <Application>Microsoft Office PowerPoint</Application>
  <PresentationFormat>Apresentação na tela (16:9)</PresentationFormat>
  <Paragraphs>132</Paragraphs>
  <Slides>26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26</vt:i4>
      </vt:variant>
    </vt:vector>
  </HeadingPairs>
  <TitlesOfParts>
    <vt:vector size="37" baseType="lpstr">
      <vt:lpstr>Arial</vt:lpstr>
      <vt:lpstr>EB Garamond ExtraBold</vt:lpstr>
      <vt:lpstr>EB Garamond</vt:lpstr>
      <vt:lpstr>EB Garamond SemiBold</vt:lpstr>
      <vt:lpstr>Calibri</vt:lpstr>
      <vt:lpstr>Times New Roman</vt:lpstr>
      <vt:lpstr>EB Garamond Medium</vt:lpstr>
      <vt:lpstr>Office Theme</vt:lpstr>
      <vt:lpstr>Office Theme</vt:lpstr>
      <vt:lpstr>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Jorge</cp:lastModifiedBy>
  <cp:revision>1</cp:revision>
  <dcterms:modified xsi:type="dcterms:W3CDTF">2018-11-19T10:56:58Z</dcterms:modified>
</cp:coreProperties>
</file>