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59" r:id="rId4"/>
    <p:sldId id="273" r:id="rId5"/>
    <p:sldId id="260" r:id="rId6"/>
    <p:sldId id="272" r:id="rId7"/>
    <p:sldId id="270" r:id="rId8"/>
    <p:sldId id="271" r:id="rId9"/>
    <p:sldId id="261" r:id="rId10"/>
    <p:sldId id="262" r:id="rId11"/>
    <p:sldId id="263" r:id="rId12"/>
    <p:sldId id="264" r:id="rId13"/>
    <p:sldId id="267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81EAA-92EF-434E-A2E8-670363DEB8A8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D6D56-6995-425E-829A-69DE067D81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546100" y="657225"/>
            <a:ext cx="5765800" cy="324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12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546100" y="657225"/>
            <a:ext cx="5765800" cy="324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0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t-BR" sz="1000" b="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6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91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69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68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98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00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8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1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85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6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11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3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96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07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62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7AC737-1B62-4CD1-A65A-B70C866BFA4F}" type="datetimeFigureOut">
              <a:rPr lang="pt-BR" smtClean="0"/>
              <a:t>23/06/2018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6B480A-1905-4C08-9B0F-A21A7085C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704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Solstício de Inverno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51966" y="5808133"/>
            <a:ext cx="9440034" cy="1049867"/>
          </a:xfrm>
        </p:spPr>
        <p:txBody>
          <a:bodyPr/>
          <a:lstStyle/>
          <a:p>
            <a:pPr algn="r"/>
            <a:r>
              <a:rPr lang="pt-BR" dirty="0" smtClean="0"/>
              <a:t>Gislene Vieira</a:t>
            </a:r>
          </a:p>
          <a:p>
            <a:pPr algn="r"/>
            <a:r>
              <a:rPr lang="pt-BR" dirty="0" smtClean="0"/>
              <a:t>Contatos_gii@Hotmail.com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986F1E4-439B-4FC6-AD5E-08EBC43A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30" y="-5656"/>
            <a:ext cx="1524000" cy="12954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51966" y="1206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FF"/>
                </a:solidFill>
                <a:cs typeface="Calibri"/>
              </a:rPr>
              <a:t>Centro de divulgação da Astronomia Observatório Dietrich </a:t>
            </a:r>
            <a:r>
              <a:rPr lang="pt-BR" b="1" dirty="0" err="1" smtClean="0">
                <a:solidFill>
                  <a:srgbClr val="FFFFFF"/>
                </a:solidFill>
                <a:cs typeface="Calibri"/>
              </a:rPr>
              <a:t>Schiel</a:t>
            </a:r>
            <a:endParaRPr lang="pt-BR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2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Percebendo as estações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31" y="1731963"/>
            <a:ext cx="6085812" cy="4059237"/>
          </a:xfrm>
        </p:spPr>
      </p:pic>
      <p:sp>
        <p:nvSpPr>
          <p:cNvPr id="5" name="CaixaDeTexto 4"/>
          <p:cNvSpPr txBox="1"/>
          <p:nvPr/>
        </p:nvSpPr>
        <p:spPr>
          <a:xfrm>
            <a:off x="3140194" y="5943113"/>
            <a:ext cx="5993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Disponível </a:t>
            </a:r>
            <a:r>
              <a:rPr lang="pt-BR" sz="1100" dirty="0"/>
              <a:t>em: http://www.wizard.com.br/blog/aprender-ingles/as-estacoes-do-ano-em-ingles/</a:t>
            </a:r>
          </a:p>
        </p:txBody>
      </p:sp>
    </p:spTree>
    <p:extLst>
      <p:ext uri="{BB962C8B-B14F-4D97-AF65-F5344CB8AC3E}">
        <p14:creationId xmlns:p14="http://schemas.microsoft.com/office/powerpoint/2010/main" val="16882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1439" y="1507366"/>
            <a:ext cx="10353762" cy="4058751"/>
          </a:xfrm>
        </p:spPr>
        <p:txBody>
          <a:bodyPr/>
          <a:lstStyle/>
          <a:p>
            <a:pPr marL="36900" indent="0" fontAlgn="base">
              <a:buNone/>
            </a:pPr>
            <a:endParaRPr lang="pt-B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fontAlgn="base">
              <a:buNone/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Outono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 20 de março (13h15) a 21 de junho (7h07).</a:t>
            </a:r>
          </a:p>
          <a:p>
            <a:pPr marL="36900" indent="0" fontAlgn="base">
              <a:buNone/>
            </a:pPr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fontAlgn="base">
              <a:buNone/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Inverno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 21 de junho (7h07) a 22 de setembro (22h54).</a:t>
            </a:r>
          </a:p>
          <a:p>
            <a:pPr marL="36900" indent="0" fontAlgn="base">
              <a:buNone/>
            </a:pPr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fontAlgn="base">
              <a:buNone/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 22 de setembro (22h54) a 21 de dezembro (19h23).</a:t>
            </a:r>
          </a:p>
          <a:p>
            <a:pPr marL="36900" indent="0" fontAlgn="base">
              <a:buNone/>
            </a:pPr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fontAlgn="base">
              <a:buNone/>
            </a:pPr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Verão</a:t>
            </a:r>
            <a:r>
              <a:rPr lang="pt-B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 21 de dezembro (19h23) a 20 de março de 2019 (18h58).</a:t>
            </a:r>
          </a:p>
          <a:p>
            <a:pPr marL="3690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0167" y="211015"/>
            <a:ext cx="11096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Períodos das estações do ano no hemisfério sul (ano de 2018):</a:t>
            </a:r>
          </a:p>
        </p:txBody>
      </p:sp>
    </p:spTree>
    <p:extLst>
      <p:ext uri="{BB962C8B-B14F-4D97-AF65-F5344CB8AC3E}">
        <p14:creationId xmlns:p14="http://schemas.microsoft.com/office/powerpoint/2010/main" val="8550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 smtClean="0"/>
              <a:t>O Sol da meia-noite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1" y="970450"/>
            <a:ext cx="7235010" cy="5426258"/>
          </a:xfrm>
        </p:spPr>
      </p:pic>
      <p:sp>
        <p:nvSpPr>
          <p:cNvPr id="5" name="CaixaDeTexto 4"/>
          <p:cNvSpPr txBox="1"/>
          <p:nvPr/>
        </p:nvSpPr>
        <p:spPr>
          <a:xfrm>
            <a:off x="4628270" y="6392616"/>
            <a:ext cx="261802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Sol da meia-noite observado na Noruega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2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659" y="2508739"/>
            <a:ext cx="10353762" cy="97045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34904" y="1580050"/>
            <a:ext cx="646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https://</a:t>
            </a:r>
            <a:r>
              <a:rPr lang="pt-BR" dirty="0" smtClean="0"/>
              <a:t>www.suapesquisa.com/geografia/estacoesdoano.htm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http://www.uranometrianova.pro.br</a:t>
            </a:r>
            <a:r>
              <a:rPr lang="pt-BR" dirty="0" smtClean="0"/>
              <a:t>/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8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218941"/>
            <a:ext cx="11320529" cy="6478073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dia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21 de Junho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2018,a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Terra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transitou pelo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Solstício de Junho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,marcando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 início do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Inverno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hemisfério Sul.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Mas o que é Inverno?</a:t>
            </a:r>
          </a:p>
          <a:p>
            <a:pPr marL="36900" indent="0">
              <a:buNone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Mas o que é Solstício?</a:t>
            </a:r>
          </a:p>
          <a:p>
            <a:pPr marL="36900" indent="0">
              <a:buNone/>
            </a:pP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8" y="1107539"/>
            <a:ext cx="5103031" cy="3406273"/>
          </a:xfrm>
        </p:spPr>
      </p:pic>
      <p:sp>
        <p:nvSpPr>
          <p:cNvPr id="5" name="CaixaDeTexto 4"/>
          <p:cNvSpPr txBox="1"/>
          <p:nvPr/>
        </p:nvSpPr>
        <p:spPr>
          <a:xfrm>
            <a:off x="318557" y="4732059"/>
            <a:ext cx="4735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Disponível em: https</a:t>
            </a:r>
            <a:r>
              <a:rPr lang="pt-BR" sz="1100" dirty="0"/>
              <a:t>://www.mundoportugues.pt/tag/solsticio-de-inverno/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33364" y="167424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 Inverno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70944" y="1854557"/>
            <a:ext cx="56336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Estação mais fria do ano </a:t>
            </a:r>
          </a:p>
          <a:p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Noites mais longas que os 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54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92" y="-164123"/>
            <a:ext cx="10353762" cy="97045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Solstício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52" y="806327"/>
            <a:ext cx="6740006" cy="44831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04049" y="5027842"/>
            <a:ext cx="833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Disponível em: http://dc.clicrbs.com.br/sc/estilo-de-vida/verao/noticia/2015/12/solsticio-marca-inicio-do-verao-no-hemisferio-sul-nesta-madrugada-4935620.html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78051" y="5512158"/>
            <a:ext cx="6933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 na visão astronômica?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99803" y="182880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Estações do ano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1167447"/>
            <a:ext cx="7469944" cy="51293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06889" y="6319572"/>
            <a:ext cx="6838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Disponível </a:t>
            </a:r>
            <a:r>
              <a:rPr lang="pt-BR" sz="1100" dirty="0"/>
              <a:t>em: https://www.elo7.com.br/kit-quadros-decorativos-estacoes-do-ano-ambiente-mdf/dp/AFF077</a:t>
            </a:r>
          </a:p>
        </p:txBody>
      </p:sp>
    </p:spTree>
    <p:extLst>
      <p:ext uri="{BB962C8B-B14F-4D97-AF65-F5344CB8AC3E}">
        <p14:creationId xmlns:p14="http://schemas.microsoft.com/office/powerpoint/2010/main" val="12290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406" y="127000"/>
            <a:ext cx="8231188" cy="660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07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095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lIns="92075" tIns="46025" rIns="92075" bIns="46025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pt-BR" sz="3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trajetórias do Sol nos equinócios e nos solstícios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524000" y="6525344"/>
            <a:ext cx="93966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1200" b="1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sp>
        <p:nvSpPr>
          <p:cNvPr id="395" name="Shape 395"/>
          <p:cNvSpPr/>
          <p:nvPr/>
        </p:nvSpPr>
        <p:spPr>
          <a:xfrm>
            <a:off x="4603928" y="2081428"/>
            <a:ext cx="3240300" cy="2304299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Shape 396"/>
          <p:cNvSpPr/>
          <p:nvPr/>
        </p:nvSpPr>
        <p:spPr>
          <a:xfrm rot="10130741" flipH="1">
            <a:off x="4347141" y="3712166"/>
            <a:ext cx="4094037" cy="196920"/>
          </a:xfrm>
          <a:custGeom>
            <a:avLst/>
            <a:gdLst/>
            <a:ahLst/>
            <a:cxnLst/>
            <a:rect l="0" t="0" r="0" b="0"/>
            <a:pathLst>
              <a:path w="120000" h="120000" fill="none" extrusionOk="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w="120000" h="120000" extrusionOk="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Shape 397"/>
          <p:cNvGrpSpPr/>
          <p:nvPr/>
        </p:nvGrpSpPr>
        <p:grpSpPr>
          <a:xfrm>
            <a:off x="3359702" y="1793395"/>
            <a:ext cx="5665744" cy="4752900"/>
            <a:chOff x="1714480" y="1484312"/>
            <a:chExt cx="5665744" cy="4752900"/>
          </a:xfrm>
        </p:grpSpPr>
        <p:sp>
          <p:nvSpPr>
            <p:cNvPr id="398" name="Shape 398"/>
            <p:cNvSpPr/>
            <p:nvPr/>
          </p:nvSpPr>
          <p:spPr>
            <a:xfrm>
              <a:off x="2237633" y="1484312"/>
              <a:ext cx="4681500" cy="4752900"/>
            </a:xfrm>
            <a:prstGeom prst="ellipse">
              <a:avLst/>
            </a:prstGeom>
            <a:gradFill>
              <a:gsLst>
                <a:gs pos="0">
                  <a:srgbClr val="0070C0">
                    <a:alpha val="23921"/>
                  </a:srgbClr>
                </a:gs>
                <a:gs pos="65000">
                  <a:srgbClr val="0070C0">
                    <a:alpha val="23921"/>
                  </a:srgbClr>
                </a:gs>
                <a:gs pos="70000">
                  <a:srgbClr val="00B0F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 cap="flat" cmpd="sng">
              <a:solidFill>
                <a:srgbClr val="7030A0">
                  <a:alpha val="698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99" name="Shape 399"/>
            <p:cNvCxnSpPr/>
            <p:nvPr/>
          </p:nvCxnSpPr>
          <p:spPr>
            <a:xfrm rot="10800000" flipH="1">
              <a:off x="4094151" y="3140498"/>
              <a:ext cx="860700" cy="1596600"/>
            </a:xfrm>
            <a:prstGeom prst="straightConnector1">
              <a:avLst/>
            </a:prstGeom>
            <a:noFill/>
            <a:ln w="50800" cap="flat" cmpd="sng">
              <a:solidFill>
                <a:srgbClr val="A3A3E9">
                  <a:alpha val="4471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0" name="Shape 400"/>
            <p:cNvSpPr txBox="1"/>
            <p:nvPr/>
          </p:nvSpPr>
          <p:spPr>
            <a:xfrm>
              <a:off x="3714744" y="4797425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pt-BR" sz="4000" b="1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1714480" y="3573462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pt-BR" sz="4000" b="1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4857751" y="2428867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pt-BR" sz="4000" b="1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7019925" y="3571876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pt-BR" sz="4000" b="1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404" name="Shape 404"/>
            <p:cNvCxnSpPr/>
            <p:nvPr/>
          </p:nvCxnSpPr>
          <p:spPr>
            <a:xfrm>
              <a:off x="2285982" y="3929062"/>
              <a:ext cx="4680000" cy="0"/>
            </a:xfrm>
            <a:prstGeom prst="straightConnector1">
              <a:avLst/>
            </a:prstGeom>
            <a:noFill/>
            <a:ln w="50800" cap="flat" cmpd="sng">
              <a:solidFill>
                <a:srgbClr val="A3A3E9">
                  <a:alpha val="4196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5" name="Shape 405"/>
            <p:cNvSpPr/>
            <p:nvPr/>
          </p:nvSpPr>
          <p:spPr>
            <a:xfrm rot="10800000" flipH="1">
              <a:off x="2248441" y="3141687"/>
              <a:ext cx="4680000" cy="1584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w="120000" h="120000" extrusionOk="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00B050">
                <a:alpha val="49800"/>
              </a:srgbClr>
            </a:solidFill>
            <a:ln w="38100" cap="rnd" cmpd="sng">
              <a:solidFill>
                <a:srgbClr val="3399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6" name="Shape 406"/>
          <p:cNvSpPr/>
          <p:nvPr/>
        </p:nvSpPr>
        <p:spPr>
          <a:xfrm rot="10800000" flipH="1">
            <a:off x="3901891" y="4169535"/>
            <a:ext cx="4642800" cy="879600"/>
          </a:xfrm>
          <a:custGeom>
            <a:avLst/>
            <a:gdLst/>
            <a:ahLst/>
            <a:cxnLst/>
            <a:rect l="0" t="0" r="0" b="0"/>
            <a:pathLst>
              <a:path w="120000" h="120000" fill="none" extrusionOk="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w="120000" h="120000" extrusionOk="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1960"/>
            </a:srgbClr>
          </a:solidFill>
          <a:ln w="101600" cap="flat" cmpd="sng">
            <a:solidFill>
              <a:srgbClr val="339966">
                <a:alpha val="898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Shape 407"/>
          <p:cNvGrpSpPr/>
          <p:nvPr/>
        </p:nvGrpSpPr>
        <p:grpSpPr>
          <a:xfrm>
            <a:off x="6040344" y="3621828"/>
            <a:ext cx="288015" cy="648048"/>
            <a:chOff x="4499992" y="3313216"/>
            <a:chExt cx="288015" cy="648048"/>
          </a:xfrm>
        </p:grpSpPr>
        <p:sp>
          <p:nvSpPr>
            <p:cNvPr id="408" name="Shape 408"/>
            <p:cNvSpPr/>
            <p:nvPr/>
          </p:nvSpPr>
          <p:spPr>
            <a:xfrm>
              <a:off x="4572000" y="3313216"/>
              <a:ext cx="216000" cy="216000"/>
            </a:xfrm>
            <a:prstGeom prst="ellipse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FF0066"/>
                </a:buClr>
              </a:pPr>
              <a:endParaRPr sz="16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" name="Shape 409"/>
            <p:cNvCxnSpPr>
              <a:stCxn id="408" idx="4"/>
            </p:cNvCxnSpPr>
            <p:nvPr/>
          </p:nvCxnSpPr>
          <p:spPr>
            <a:xfrm flipH="1">
              <a:off x="4644000" y="3529216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Shape 410"/>
            <p:cNvCxnSpPr/>
            <p:nvPr/>
          </p:nvCxnSpPr>
          <p:spPr>
            <a:xfrm>
              <a:off x="4644007" y="3745264"/>
              <a:ext cx="144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Shape 411"/>
            <p:cNvCxnSpPr/>
            <p:nvPr/>
          </p:nvCxnSpPr>
          <p:spPr>
            <a:xfrm flipH="1">
              <a:off x="4572007" y="3745264"/>
              <a:ext cx="72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Shape 412"/>
            <p:cNvCxnSpPr/>
            <p:nvPr/>
          </p:nvCxnSpPr>
          <p:spPr>
            <a:xfrm>
              <a:off x="4644007" y="3601248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Shape 413"/>
            <p:cNvCxnSpPr/>
            <p:nvPr/>
          </p:nvCxnSpPr>
          <p:spPr>
            <a:xfrm rot="10800000" flipH="1">
              <a:off x="4499992" y="3601255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4" name="Shape 414"/>
          <p:cNvSpPr/>
          <p:nvPr/>
        </p:nvSpPr>
        <p:spPr>
          <a:xfrm>
            <a:off x="3831025" y="4169660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8511545" y="4169660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Shape 416"/>
          <p:cNvSpPr/>
          <p:nvPr/>
        </p:nvSpPr>
        <p:spPr>
          <a:xfrm rot="-5400000">
            <a:off x="5655358" y="4088064"/>
            <a:ext cx="1125300" cy="3276000"/>
          </a:xfrm>
          <a:prstGeom prst="moon">
            <a:avLst>
              <a:gd name="adj" fmla="val 87500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863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Shape 417"/>
          <p:cNvCxnSpPr/>
          <p:nvPr/>
        </p:nvCxnSpPr>
        <p:spPr>
          <a:xfrm>
            <a:off x="6199812" y="1792925"/>
            <a:ext cx="0" cy="24495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8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8" name="Shape 418"/>
          <p:cNvSpPr/>
          <p:nvPr/>
        </p:nvSpPr>
        <p:spPr>
          <a:xfrm rot="9617193">
            <a:off x="4756275" y="2415532"/>
            <a:ext cx="1279807" cy="4150097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>
            <a:solidFill>
              <a:srgbClr val="FFFF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66"/>
              </a:buClr>
            </a:pPr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 rot="9691138">
            <a:off x="5486545" y="1913321"/>
            <a:ext cx="1297514" cy="4644090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>
            <a:solidFill>
              <a:srgbClr val="00B0F0">
                <a:alpha val="7176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66"/>
              </a:buClr>
            </a:pPr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 rot="9616434">
            <a:off x="6341419" y="1779115"/>
            <a:ext cx="1279908" cy="4237700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>
            <a:solidFill>
              <a:srgbClr val="FFFF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66"/>
              </a:buClr>
            </a:pPr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6495321" y="3402973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5665092" y="4961748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8256239" y="1844824"/>
            <a:ext cx="2268900" cy="864000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pt-BR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Verão do HS</a:t>
            </a:r>
          </a:p>
        </p:txBody>
      </p:sp>
      <p:sp>
        <p:nvSpPr>
          <p:cNvPr id="424" name="Shape 424"/>
          <p:cNvSpPr/>
          <p:nvPr/>
        </p:nvSpPr>
        <p:spPr>
          <a:xfrm>
            <a:off x="1847528" y="2132856"/>
            <a:ext cx="1907700" cy="648000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00"/>
              </a:buClr>
              <a:buSzPct val="25000"/>
            </a:pPr>
            <a:r>
              <a:rPr lang="pt-BR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Equinócios</a:t>
            </a:r>
          </a:p>
        </p:txBody>
      </p:sp>
      <p:sp>
        <p:nvSpPr>
          <p:cNvPr id="425" name="Shape 425"/>
          <p:cNvSpPr/>
          <p:nvPr/>
        </p:nvSpPr>
        <p:spPr>
          <a:xfrm>
            <a:off x="1919536" y="5445223"/>
            <a:ext cx="2268900" cy="864000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r>
              <a:rPr lang="pt-BR" sz="24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Inverno do HS</a:t>
            </a:r>
          </a:p>
        </p:txBody>
      </p:sp>
      <p:grpSp>
        <p:nvGrpSpPr>
          <p:cNvPr id="426" name="Shape 426"/>
          <p:cNvGrpSpPr/>
          <p:nvPr/>
        </p:nvGrpSpPr>
        <p:grpSpPr>
          <a:xfrm rot="-3257389">
            <a:off x="5902972" y="1534870"/>
            <a:ext cx="636615" cy="636615"/>
            <a:chOff x="7113622" y="2077291"/>
            <a:chExt cx="636600" cy="636600"/>
          </a:xfrm>
        </p:grpSpPr>
        <p:sp>
          <p:nvSpPr>
            <p:cNvPr id="427" name="Shape 427"/>
            <p:cNvSpPr/>
            <p:nvPr/>
          </p:nvSpPr>
          <p:spPr>
            <a:xfrm>
              <a:off x="7113622" y="2077291"/>
              <a:ext cx="636600" cy="636600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9" name="Shape 429"/>
          <p:cNvSpPr txBox="1"/>
          <p:nvPr/>
        </p:nvSpPr>
        <p:spPr>
          <a:xfrm>
            <a:off x="5519935" y="1285744"/>
            <a:ext cx="15717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2800" b="1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Zênite</a:t>
            </a:r>
          </a:p>
        </p:txBody>
      </p:sp>
    </p:spTree>
    <p:extLst>
      <p:ext uri="{BB962C8B-B14F-4D97-AF65-F5344CB8AC3E}">
        <p14:creationId xmlns:p14="http://schemas.microsoft.com/office/powerpoint/2010/main" val="143679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4603928" y="2092932"/>
            <a:ext cx="3240300" cy="2304300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882848" y="1804900"/>
            <a:ext cx="4681500" cy="4752900"/>
          </a:xfrm>
          <a:prstGeom prst="ellipse">
            <a:avLst/>
          </a:prstGeom>
          <a:gradFill>
            <a:gsLst>
              <a:gs pos="0">
                <a:srgbClr val="0070C0">
                  <a:alpha val="23921"/>
                </a:srgbClr>
              </a:gs>
              <a:gs pos="65000">
                <a:srgbClr val="0070C0">
                  <a:alpha val="23921"/>
                </a:srgbClr>
              </a:gs>
              <a:gs pos="70000">
                <a:srgbClr val="00B0F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 cap="flat" cmpd="sng">
            <a:solidFill>
              <a:srgbClr val="7030A0">
                <a:alpha val="698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3359696" y="3894050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40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8665121" y="3892462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40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</a:p>
        </p:txBody>
      </p:sp>
      <p:cxnSp>
        <p:nvCxnSpPr>
          <p:cNvPr id="439" name="Shape 439"/>
          <p:cNvCxnSpPr/>
          <p:nvPr/>
        </p:nvCxnSpPr>
        <p:spPr>
          <a:xfrm>
            <a:off x="3931196" y="4249650"/>
            <a:ext cx="4680000" cy="0"/>
          </a:xfrm>
          <a:prstGeom prst="straightConnector1">
            <a:avLst/>
          </a:prstGeom>
          <a:noFill/>
          <a:ln w="1016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Shape 440"/>
          <p:cNvSpPr/>
          <p:nvPr/>
        </p:nvSpPr>
        <p:spPr>
          <a:xfrm rot="10130741" flipH="1">
            <a:off x="4347141" y="3723670"/>
            <a:ext cx="4094037" cy="196920"/>
          </a:xfrm>
          <a:custGeom>
            <a:avLst/>
            <a:gdLst/>
            <a:ahLst/>
            <a:cxnLst/>
            <a:rect l="0" t="0" r="0" b="0"/>
            <a:pathLst>
              <a:path w="120000" h="120000" fill="none" extrusionOk="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w="120000" h="120000" extrusionOk="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2095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lIns="92075" tIns="46025" rIns="92075" bIns="46025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pt-BR" sz="3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trajetórias do Sol nos equinócios e nos solstícios</a:t>
            </a:r>
          </a:p>
        </p:txBody>
      </p:sp>
      <p:grpSp>
        <p:nvGrpSpPr>
          <p:cNvPr id="442" name="Shape 442"/>
          <p:cNvGrpSpPr/>
          <p:nvPr/>
        </p:nvGrpSpPr>
        <p:grpSpPr>
          <a:xfrm>
            <a:off x="6040344" y="3633332"/>
            <a:ext cx="288015" cy="648048"/>
            <a:chOff x="4499992" y="3313216"/>
            <a:chExt cx="288015" cy="648048"/>
          </a:xfrm>
        </p:grpSpPr>
        <p:sp>
          <p:nvSpPr>
            <p:cNvPr id="443" name="Shape 443"/>
            <p:cNvSpPr/>
            <p:nvPr/>
          </p:nvSpPr>
          <p:spPr>
            <a:xfrm>
              <a:off x="4572000" y="3313216"/>
              <a:ext cx="216000" cy="216000"/>
            </a:xfrm>
            <a:prstGeom prst="ellipse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FF0066"/>
                </a:buClr>
              </a:pPr>
              <a:endParaRPr sz="16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4" name="Shape 444"/>
            <p:cNvCxnSpPr>
              <a:stCxn id="443" idx="4"/>
            </p:cNvCxnSpPr>
            <p:nvPr/>
          </p:nvCxnSpPr>
          <p:spPr>
            <a:xfrm flipH="1">
              <a:off x="4644000" y="3529216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Shape 445"/>
            <p:cNvCxnSpPr/>
            <p:nvPr/>
          </p:nvCxnSpPr>
          <p:spPr>
            <a:xfrm>
              <a:off x="4644007" y="3745264"/>
              <a:ext cx="144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Shape 446"/>
            <p:cNvCxnSpPr/>
            <p:nvPr/>
          </p:nvCxnSpPr>
          <p:spPr>
            <a:xfrm flipH="1">
              <a:off x="4572007" y="3745264"/>
              <a:ext cx="72000" cy="216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Shape 447"/>
            <p:cNvCxnSpPr/>
            <p:nvPr/>
          </p:nvCxnSpPr>
          <p:spPr>
            <a:xfrm>
              <a:off x="4644007" y="3601248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Shape 448"/>
            <p:cNvCxnSpPr/>
            <p:nvPr/>
          </p:nvCxnSpPr>
          <p:spPr>
            <a:xfrm rot="10800000" flipH="1">
              <a:off x="4499992" y="3601255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9" name="Shape 449"/>
          <p:cNvSpPr/>
          <p:nvPr/>
        </p:nvSpPr>
        <p:spPr>
          <a:xfrm>
            <a:off x="3831025" y="4181164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8511545" y="4181164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Shape 451"/>
          <p:cNvSpPr/>
          <p:nvPr/>
        </p:nvSpPr>
        <p:spPr>
          <a:xfrm rot="-5400000">
            <a:off x="5655358" y="4081775"/>
            <a:ext cx="1125300" cy="3276000"/>
          </a:xfrm>
          <a:prstGeom prst="moon">
            <a:avLst>
              <a:gd name="adj" fmla="val 87500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863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Shape 452"/>
          <p:cNvCxnSpPr/>
          <p:nvPr/>
        </p:nvCxnSpPr>
        <p:spPr>
          <a:xfrm>
            <a:off x="6199812" y="1804428"/>
            <a:ext cx="0" cy="24495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8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53" name="Shape 453"/>
          <p:cNvCxnSpPr/>
          <p:nvPr/>
        </p:nvCxnSpPr>
        <p:spPr>
          <a:xfrm rot="10800000" flipH="1">
            <a:off x="6168007" y="3501071"/>
            <a:ext cx="2304300" cy="752100"/>
          </a:xfrm>
          <a:prstGeom prst="straightConnector1">
            <a:avLst/>
          </a:prstGeom>
          <a:noFill/>
          <a:ln w="25400" cap="flat" cmpd="sng">
            <a:solidFill>
              <a:schemeClr val="lt1">
                <a:alpha val="498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454" name="Shape 454"/>
          <p:cNvGrpSpPr/>
          <p:nvPr/>
        </p:nvGrpSpPr>
        <p:grpSpPr>
          <a:xfrm rot="-3257389">
            <a:off x="8104841" y="3205255"/>
            <a:ext cx="636615" cy="636615"/>
            <a:chOff x="7100825" y="2059483"/>
            <a:chExt cx="636600" cy="636600"/>
          </a:xfrm>
        </p:grpSpPr>
        <p:sp>
          <p:nvSpPr>
            <p:cNvPr id="455" name="Shape 455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7100825" y="2059483"/>
              <a:ext cx="636600" cy="63660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7" name="Shape 457"/>
          <p:cNvSpPr txBox="1"/>
          <p:nvPr/>
        </p:nvSpPr>
        <p:spPr>
          <a:xfrm>
            <a:off x="8688214" y="3526419"/>
            <a:ext cx="7923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4676078" y="2494157"/>
            <a:ext cx="627899" cy="1798799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FFFF00">
                <a:alpha val="498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Shape 459"/>
          <p:cNvCxnSpPr/>
          <p:nvPr/>
        </p:nvCxnSpPr>
        <p:spPr>
          <a:xfrm>
            <a:off x="5479773" y="1977886"/>
            <a:ext cx="811500" cy="2460600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00B0F0">
                <a:alpha val="498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Shape 460"/>
          <p:cNvCxnSpPr/>
          <p:nvPr/>
        </p:nvCxnSpPr>
        <p:spPr>
          <a:xfrm>
            <a:off x="6434253" y="1888273"/>
            <a:ext cx="811500" cy="2332800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FFFF00">
                <a:alpha val="498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Shape 461"/>
          <p:cNvCxnSpPr/>
          <p:nvPr/>
        </p:nvCxnSpPr>
        <p:spPr>
          <a:xfrm>
            <a:off x="5307980" y="4300653"/>
            <a:ext cx="749100" cy="2148900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FFFF00">
                <a:alpha val="49800"/>
              </a:srgb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62" name="Shape 462"/>
          <p:cNvCxnSpPr/>
          <p:nvPr/>
        </p:nvCxnSpPr>
        <p:spPr>
          <a:xfrm>
            <a:off x="6249767" y="4303755"/>
            <a:ext cx="750900" cy="2223600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00B0F0">
                <a:alpha val="49800"/>
              </a:srgb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63" name="Shape 463"/>
          <p:cNvCxnSpPr/>
          <p:nvPr/>
        </p:nvCxnSpPr>
        <p:spPr>
          <a:xfrm>
            <a:off x="7248292" y="4230028"/>
            <a:ext cx="577200" cy="1604100"/>
          </a:xfrm>
          <a:prstGeom prst="straightConnector1">
            <a:avLst/>
          </a:prstGeom>
          <a:solidFill>
            <a:schemeClr val="accent1"/>
          </a:solidFill>
          <a:ln w="101600" cap="flat" cmpd="sng">
            <a:solidFill>
              <a:srgbClr val="FFFF00">
                <a:alpha val="49800"/>
              </a:srgbClr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4" name="Shape 464"/>
          <p:cNvSpPr/>
          <p:nvPr/>
        </p:nvSpPr>
        <p:spPr>
          <a:xfrm>
            <a:off x="1847528" y="2132856"/>
            <a:ext cx="1907700" cy="648000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00"/>
              </a:buClr>
              <a:buSzPct val="25000"/>
            </a:pPr>
            <a:r>
              <a:rPr lang="pt-BR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Equinócios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5879976" y="4293096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4000" b="1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</p:txBody>
      </p:sp>
      <p:sp>
        <p:nvSpPr>
          <p:cNvPr id="466" name="Shape 466"/>
          <p:cNvSpPr/>
          <p:nvPr/>
        </p:nvSpPr>
        <p:spPr>
          <a:xfrm>
            <a:off x="6127816" y="4180448"/>
            <a:ext cx="142800" cy="144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600" b="1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883024" y="5445223"/>
            <a:ext cx="2268900" cy="864000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r>
              <a:rPr lang="pt-BR" sz="24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Inverno do HS</a:t>
            </a:r>
          </a:p>
        </p:txBody>
      </p:sp>
      <p:sp>
        <p:nvSpPr>
          <p:cNvPr id="468" name="Shape 468"/>
          <p:cNvSpPr/>
          <p:nvPr/>
        </p:nvSpPr>
        <p:spPr>
          <a:xfrm>
            <a:off x="8256239" y="1844824"/>
            <a:ext cx="2268900" cy="864000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pt-BR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Verão do HS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1524000" y="6525344"/>
            <a:ext cx="93966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1200" b="1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grpSp>
        <p:nvGrpSpPr>
          <p:cNvPr id="470" name="Shape 470"/>
          <p:cNvGrpSpPr/>
          <p:nvPr/>
        </p:nvGrpSpPr>
        <p:grpSpPr>
          <a:xfrm rot="-3257389">
            <a:off x="5902972" y="1534870"/>
            <a:ext cx="636615" cy="636615"/>
            <a:chOff x="7113622" y="2077291"/>
            <a:chExt cx="636600" cy="636600"/>
          </a:xfrm>
        </p:grpSpPr>
        <p:sp>
          <p:nvSpPr>
            <p:cNvPr id="471" name="Shape 471"/>
            <p:cNvSpPr/>
            <p:nvPr/>
          </p:nvSpPr>
          <p:spPr>
            <a:xfrm>
              <a:off x="7113622" y="2077291"/>
              <a:ext cx="636600" cy="636600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 b="1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73" name="Shape 473"/>
          <p:cNvSpPr txBox="1"/>
          <p:nvPr/>
        </p:nvSpPr>
        <p:spPr>
          <a:xfrm>
            <a:off x="5519935" y="1285744"/>
            <a:ext cx="15717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2800" b="1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Zênite</a:t>
            </a:r>
          </a:p>
        </p:txBody>
      </p:sp>
    </p:spTree>
    <p:extLst>
      <p:ext uri="{BB962C8B-B14F-4D97-AF65-F5344CB8AC3E}">
        <p14:creationId xmlns:p14="http://schemas.microsoft.com/office/powerpoint/2010/main" val="142981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Nossas estações vistas do espaço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30" y="1580050"/>
            <a:ext cx="4772892" cy="47728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27636" y="6471138"/>
            <a:ext cx="3108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: NASA Earth Observatory</a:t>
            </a:r>
            <a:endParaRPr lang="pt-BR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Personalizada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5F5F5F"/>
      </a:hlink>
      <a:folHlink>
        <a:srgbClr val="919191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251</TotalTime>
  <Words>210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Calisto MT</vt:lpstr>
      <vt:lpstr>Century Gothic</vt:lpstr>
      <vt:lpstr>Helvetica Neue</vt:lpstr>
      <vt:lpstr>Times New Roman</vt:lpstr>
      <vt:lpstr>Trebuchet MS</vt:lpstr>
      <vt:lpstr>Wingdings 2</vt:lpstr>
      <vt:lpstr>Ardósia</vt:lpstr>
      <vt:lpstr>O Solstício de Inverno</vt:lpstr>
      <vt:lpstr>Apresentação do PowerPoint</vt:lpstr>
      <vt:lpstr>Apresentação do PowerPoint</vt:lpstr>
      <vt:lpstr>O Solstício</vt:lpstr>
      <vt:lpstr>Apresentação do PowerPoint</vt:lpstr>
      <vt:lpstr>Apresentação do PowerPoint</vt:lpstr>
      <vt:lpstr>As trajetórias do Sol nos equinócios e nos solstícios</vt:lpstr>
      <vt:lpstr>As trajetórias do Sol nos equinócios e nos solstícios</vt:lpstr>
      <vt:lpstr>Nossas estações vistas do espaço</vt:lpstr>
      <vt:lpstr>Percebendo as estações</vt:lpstr>
      <vt:lpstr>Apresentação do PowerPoint</vt:lpstr>
      <vt:lpstr>O Sol da meia-noite</vt:lpstr>
      <vt:lpstr>Obrigada!</vt:lpstr>
      <vt:lpstr>Referencias bibliográficas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17</cp:revision>
  <dcterms:created xsi:type="dcterms:W3CDTF">2018-06-20T12:32:58Z</dcterms:created>
  <dcterms:modified xsi:type="dcterms:W3CDTF">2018-06-23T18:01:45Z</dcterms:modified>
</cp:coreProperties>
</file>