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1" r:id="rId2"/>
  </p:sldMasterIdLst>
  <p:notesMasterIdLst>
    <p:notesMasterId r:id="rId39"/>
  </p:notesMasterIdLst>
  <p:sldIdLst>
    <p:sldId id="286" r:id="rId3"/>
    <p:sldId id="265" r:id="rId4"/>
    <p:sldId id="285" r:id="rId5"/>
    <p:sldId id="287" r:id="rId6"/>
    <p:sldId id="266" r:id="rId7"/>
    <p:sldId id="268" r:id="rId8"/>
    <p:sldId id="269" r:id="rId9"/>
    <p:sldId id="277" r:id="rId10"/>
    <p:sldId id="272" r:id="rId11"/>
    <p:sldId id="281" r:id="rId12"/>
    <p:sldId id="278" r:id="rId13"/>
    <p:sldId id="267" r:id="rId14"/>
    <p:sldId id="294" r:id="rId15"/>
    <p:sldId id="274" r:id="rId16"/>
    <p:sldId id="289" r:id="rId17"/>
    <p:sldId id="288" r:id="rId18"/>
    <p:sldId id="290" r:id="rId19"/>
    <p:sldId id="282" r:id="rId20"/>
    <p:sldId id="291" r:id="rId21"/>
    <p:sldId id="292" r:id="rId22"/>
    <p:sldId id="293" r:id="rId23"/>
    <p:sldId id="283" r:id="rId24"/>
    <p:sldId id="275" r:id="rId25"/>
    <p:sldId id="296" r:id="rId26"/>
    <p:sldId id="297" r:id="rId27"/>
    <p:sldId id="295" r:id="rId28"/>
    <p:sldId id="300" r:id="rId29"/>
    <p:sldId id="298" r:id="rId30"/>
    <p:sldId id="299" r:id="rId31"/>
    <p:sldId id="301" r:id="rId32"/>
    <p:sldId id="302" r:id="rId33"/>
    <p:sldId id="303" r:id="rId34"/>
    <p:sldId id="276" r:id="rId35"/>
    <p:sldId id="304" r:id="rId36"/>
    <p:sldId id="280" r:id="rId37"/>
    <p:sldId id="30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58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D224D-DD87-45CF-BD79-4B7E19DA3850}" type="datetimeFigureOut">
              <a:rPr lang="pt-BR" smtClean="0"/>
              <a:t>17/03/2018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B8CB7-63D0-4FAD-8C7D-151A6E1F51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20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pg.puc-rio.br/70anos/no-tempo/ha-60-anos/1957/lancamento-do-sputnik-pela-urs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6100" y="657225"/>
            <a:ext cx="5765800" cy="32448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Fonte das imagens: http://www.informatics.org/museum/tsiol.html</a:t>
            </a:r>
          </a:p>
        </p:txBody>
      </p:sp>
      <p:sp>
        <p:nvSpPr>
          <p:cNvPr id="901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AA0C75-D5E2-4146-B654-0E855D01417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58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6100" y="657225"/>
            <a:ext cx="5765800" cy="32448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Fontes das imagens: http://justforpetz.blogspot.com/2010/06/laika.html </a:t>
            </a:r>
            <a:r>
              <a:rPr lang="pt-BR" u="sng" smtClean="0">
                <a:hlinkClick r:id="rId3"/>
              </a:rPr>
              <a:t>http://www.ccpg.puc-rio.br/70anos/no-tempo/ha-60-anos/1957/lancamento-do-sputnik-pela-urss</a:t>
            </a:r>
            <a:endParaRPr lang="pt-BR" smtClean="0"/>
          </a:p>
          <a:p>
            <a:pPr>
              <a:spcBef>
                <a:spcPct val="0"/>
              </a:spcBef>
            </a:pPr>
            <a:r>
              <a:rPr lang="pt-BR" smtClean="0"/>
              <a:t>http://student-wp.blogspot.com/2009/08/corrida-espacial.html</a:t>
            </a:r>
          </a:p>
          <a:p>
            <a:pPr>
              <a:spcBef>
                <a:spcPct val="0"/>
              </a:spcBef>
            </a:pPr>
            <a:r>
              <a:rPr lang="pt-BR" smtClean="0"/>
              <a:t>http://www.obscuroweb.hd1.com.br/ets3.html</a:t>
            </a:r>
          </a:p>
          <a:p>
            <a:pPr>
              <a:spcBef>
                <a:spcPct val="0"/>
              </a:spcBef>
            </a:pPr>
            <a:r>
              <a:rPr lang="pt-BR" smtClean="0"/>
              <a:t>http://agendaculturalpiracicabana.blogspot.com/2010_07_01_archive.html</a:t>
            </a:r>
          </a:p>
        </p:txBody>
      </p:sp>
      <p:sp>
        <p:nvSpPr>
          <p:cNvPr id="921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0FC1B-20B0-42B9-846E-A7BB7BF02AAA}" type="slidenum">
              <a:rPr kumimoji="0" lang="pt-BR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3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90117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4907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8581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058B-13FA-4390-A631-82F82138E8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4287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A0C60-0DA1-404D-84B6-6685914EB6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77988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5DED-4987-4EB0-B1AF-760FE09FE4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03522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9C415-98BD-417E-9539-43554B8A82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6314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2D75-3C83-4462-A78E-EED260A987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98742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D1FA0-FDD9-477F-8FB5-3C65AC270E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5194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B383-2DBD-492F-94B8-6B86818C9A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7530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FD353-E0FB-4591-A784-2206C0E526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8107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99204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D5609-945A-4322-B7F7-E3FCA8D92E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7914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350D-E317-433A-A23F-1C66175826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3349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36E8-442E-4B83-9F12-AEAF56334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9095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65810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983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7723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0735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85257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3602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5518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77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685709A-53F4-4E08-BD1B-26E93DFEB6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03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682"/>
            <a:ext cx="12825451" cy="4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187570" y="691662"/>
            <a:ext cx="6787660" cy="5568462"/>
          </a:xfrm>
        </p:spPr>
        <p:txBody>
          <a:bodyPr/>
          <a:lstStyle/>
          <a:p>
            <a:pPr marL="0" indent="0">
              <a:buNone/>
            </a:pPr>
            <a:r>
              <a:rPr lang="pt-BR" dirty="0" err="1">
                <a:solidFill>
                  <a:schemeClr val="bg1"/>
                </a:solidFill>
              </a:rPr>
              <a:t>Soyuz</a:t>
            </a:r>
            <a:r>
              <a:rPr lang="pt-BR" dirty="0">
                <a:solidFill>
                  <a:schemeClr val="bg1"/>
                </a:solidFill>
              </a:rPr>
              <a:t> 1 foi o primeiro voo </a:t>
            </a:r>
            <a:r>
              <a:rPr lang="pt-BR" dirty="0" smtClean="0">
                <a:solidFill>
                  <a:schemeClr val="bg1"/>
                </a:solidFill>
              </a:rPr>
              <a:t>tripulado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dirty="0" smtClean="0">
                <a:solidFill>
                  <a:schemeClr val="bg1"/>
                </a:solidFill>
              </a:rPr>
              <a:t>ncontro </a:t>
            </a:r>
            <a:r>
              <a:rPr lang="pt-BR" dirty="0">
                <a:solidFill>
                  <a:schemeClr val="bg1"/>
                </a:solidFill>
              </a:rPr>
              <a:t>e troca de </a:t>
            </a:r>
            <a:r>
              <a:rPr lang="pt-BR" dirty="0" smtClean="0">
                <a:solidFill>
                  <a:schemeClr val="bg1"/>
                </a:solidFill>
              </a:rPr>
              <a:t>tripulação </a:t>
            </a:r>
            <a:r>
              <a:rPr lang="pt-BR" dirty="0" err="1">
                <a:solidFill>
                  <a:schemeClr val="bg1"/>
                </a:solidFill>
              </a:rPr>
              <a:t>S</a:t>
            </a:r>
            <a:r>
              <a:rPr lang="pt-BR" dirty="0" err="1" smtClean="0">
                <a:solidFill>
                  <a:schemeClr val="bg1"/>
                </a:solidFill>
              </a:rPr>
              <a:t>oyuz</a:t>
            </a:r>
            <a:r>
              <a:rPr lang="pt-BR" dirty="0" smtClean="0">
                <a:solidFill>
                  <a:schemeClr val="bg1"/>
                </a:solidFill>
              </a:rPr>
              <a:t> 1 para </a:t>
            </a:r>
            <a:r>
              <a:rPr lang="pt-BR" dirty="0" err="1" smtClean="0">
                <a:solidFill>
                  <a:schemeClr val="bg1"/>
                </a:solidFill>
              </a:rPr>
              <a:t>Soyuz</a:t>
            </a:r>
            <a:r>
              <a:rPr lang="pt-BR" dirty="0" smtClean="0">
                <a:solidFill>
                  <a:schemeClr val="bg1"/>
                </a:solidFill>
              </a:rPr>
              <a:t> 2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Falha no  paraquedas principal e no auxiliar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a nave explodiu e pegou fogo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09" y="1682260"/>
            <a:ext cx="5233183" cy="44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63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 23 de abril de 1967.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19" y="1887236"/>
            <a:ext cx="4145639" cy="41151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86758" y="2073002"/>
            <a:ext cx="4257642" cy="374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26656" t="1237" r="21535"/>
          <a:stretch/>
        </p:blipFill>
        <p:spPr>
          <a:xfrm>
            <a:off x="539262" y="1916628"/>
            <a:ext cx="2672862" cy="37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5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SÃO ÔNIBUS ESPACIAIS?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07" y="1752600"/>
            <a:ext cx="8035586" cy="453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194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881554" y="5246076"/>
            <a:ext cx="8534400" cy="217463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Os Ônibus espaciais realizaram 1322 </a:t>
            </a:r>
            <a:r>
              <a:rPr lang="pt-BR" dirty="0">
                <a:solidFill>
                  <a:schemeClr val="bg1"/>
                </a:solidFill>
              </a:rPr>
              <a:t>dias, 19 horas, 21 minutos e 23 segundos de missões espaciais.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" y="127261"/>
            <a:ext cx="11336215" cy="51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22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832339" y="211015"/>
            <a:ext cx="10363200" cy="1143000"/>
          </a:xfrm>
        </p:spPr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</a:rPr>
              <a:t>Challenger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065" y="211015"/>
            <a:ext cx="285750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5" y="1019908"/>
            <a:ext cx="5890845" cy="471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949570" y="5732584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Smith</a:t>
            </a:r>
            <a:r>
              <a:rPr lang="en-US" dirty="0">
                <a:solidFill>
                  <a:schemeClr val="bg1"/>
                </a:solidFill>
              </a:rPr>
              <a:t>, Francis </a:t>
            </a:r>
            <a:r>
              <a:rPr lang="en-US" dirty="0" err="1">
                <a:solidFill>
                  <a:schemeClr val="bg1"/>
                </a:solidFill>
              </a:rPr>
              <a:t>Scobee</a:t>
            </a:r>
            <a:r>
              <a:rPr lang="en-US" dirty="0">
                <a:solidFill>
                  <a:schemeClr val="bg1"/>
                </a:solidFill>
              </a:rPr>
              <a:t>, Ronald McNair. </a:t>
            </a:r>
            <a:r>
              <a:rPr lang="en-US" dirty="0" err="1">
                <a:solidFill>
                  <a:schemeClr val="bg1"/>
                </a:solidFill>
              </a:rPr>
              <a:t>Atrás:Ellison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Onizuka</a:t>
            </a:r>
            <a:r>
              <a:rPr lang="en-US" dirty="0">
                <a:solidFill>
                  <a:schemeClr val="bg1"/>
                </a:solidFill>
              </a:rPr>
              <a:t>, Christa McAuliffe, Gregory Jarvis, Judith </a:t>
            </a:r>
            <a:r>
              <a:rPr lang="en-US" dirty="0" err="1">
                <a:solidFill>
                  <a:schemeClr val="bg1"/>
                </a:solidFill>
              </a:rPr>
              <a:t>Resnik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133" y="3376246"/>
            <a:ext cx="3799364" cy="307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0086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Francis </a:t>
            </a:r>
            <a:r>
              <a:rPr lang="pt-BR" dirty="0" err="1">
                <a:solidFill>
                  <a:srgbClr val="FF0000"/>
                </a:solidFill>
              </a:rPr>
              <a:t>Scobee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46 anos, um engenheiro aeronáutico e piloto com mais de 6,5 mil horas de </a:t>
            </a:r>
            <a:r>
              <a:rPr lang="pt-BR" dirty="0" err="1">
                <a:solidFill>
                  <a:schemeClr val="bg1"/>
                </a:solidFill>
              </a:rPr>
              <a:t>vôo</a:t>
            </a:r>
            <a:r>
              <a:rPr lang="pt-BR" dirty="0">
                <a:solidFill>
                  <a:schemeClr val="bg1"/>
                </a:solidFill>
              </a:rPr>
              <a:t> em 45 tipos diferentes de </a:t>
            </a:r>
            <a:r>
              <a:rPr lang="pt-BR" dirty="0" smtClean="0">
                <a:solidFill>
                  <a:schemeClr val="bg1"/>
                </a:solidFill>
              </a:rPr>
              <a:t>aeronaves, </a:t>
            </a:r>
            <a:r>
              <a:rPr lang="pt-BR" dirty="0">
                <a:solidFill>
                  <a:schemeClr val="bg1"/>
                </a:solidFill>
              </a:rPr>
              <a:t>era astronauta desde 1978. </a:t>
            </a:r>
            <a:endParaRPr lang="pt-B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Já </a:t>
            </a:r>
            <a:r>
              <a:rPr lang="pt-BR" dirty="0">
                <a:solidFill>
                  <a:schemeClr val="bg1"/>
                </a:solidFill>
              </a:rPr>
              <a:t>tinha voado em um ônibus espacial em 1984. Era casado e tinha dois filhos. </a:t>
            </a:r>
            <a:r>
              <a:rPr lang="pt-BR" dirty="0" smtClean="0">
                <a:solidFill>
                  <a:schemeClr val="bg1"/>
                </a:solidFill>
              </a:rPr>
              <a:t> Comandante da missão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8" y="578095"/>
            <a:ext cx="4347739" cy="569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73144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Michael </a:t>
            </a:r>
            <a:r>
              <a:rPr lang="pt-BR" dirty="0">
                <a:solidFill>
                  <a:srgbClr val="FF0000"/>
                </a:solidFill>
              </a:rPr>
              <a:t>Smith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39, piloto e engenheiro aeronáutico e </a:t>
            </a:r>
            <a:r>
              <a:rPr lang="pt-BR" dirty="0" smtClean="0">
                <a:solidFill>
                  <a:schemeClr val="bg1"/>
                </a:solidFill>
              </a:rPr>
              <a:t>capitão da marinha dos EUA, membro </a:t>
            </a:r>
            <a:r>
              <a:rPr lang="pt-BR" dirty="0">
                <a:solidFill>
                  <a:schemeClr val="bg1"/>
                </a:solidFill>
              </a:rPr>
              <a:t>do corpo de astronautas desde 1980. </a:t>
            </a:r>
            <a:endParaRPr lang="pt-B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Tinha </a:t>
            </a:r>
            <a:r>
              <a:rPr lang="pt-BR" dirty="0">
                <a:solidFill>
                  <a:schemeClr val="bg1"/>
                </a:solidFill>
              </a:rPr>
              <a:t>acumulado mais de 4,4 mil horas de </a:t>
            </a:r>
            <a:r>
              <a:rPr lang="pt-BR" dirty="0" err="1">
                <a:solidFill>
                  <a:schemeClr val="bg1"/>
                </a:solidFill>
              </a:rPr>
              <a:t>vôo</a:t>
            </a:r>
            <a:r>
              <a:rPr lang="pt-BR" dirty="0">
                <a:solidFill>
                  <a:schemeClr val="bg1"/>
                </a:solidFill>
              </a:rPr>
              <a:t> durante sua carreira de piloto militar e civil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Piloto da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1" y="584079"/>
            <a:ext cx="3843902" cy="554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07082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481841" y="273051"/>
            <a:ext cx="6815667" cy="585311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err="1">
                <a:solidFill>
                  <a:srgbClr val="FF0000"/>
                </a:solidFill>
              </a:rPr>
              <a:t>Christa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McAuliffe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37 anos, </a:t>
            </a:r>
            <a:r>
              <a:rPr lang="pt-BR" dirty="0" smtClean="0">
                <a:solidFill>
                  <a:schemeClr val="bg1"/>
                </a:solidFill>
              </a:rPr>
              <a:t>professora </a:t>
            </a:r>
            <a:r>
              <a:rPr lang="pt-BR" dirty="0">
                <a:solidFill>
                  <a:schemeClr val="bg1"/>
                </a:solidFill>
              </a:rPr>
              <a:t>de Inglês e de História </a:t>
            </a:r>
            <a:r>
              <a:rPr lang="pt-BR" dirty="0" smtClean="0">
                <a:solidFill>
                  <a:schemeClr val="bg1"/>
                </a:solidFill>
              </a:rPr>
              <a:t>Casada</a:t>
            </a:r>
            <a:r>
              <a:rPr lang="pt-BR" dirty="0">
                <a:solidFill>
                  <a:schemeClr val="bg1"/>
                </a:solidFill>
              </a:rPr>
              <a:t>, mãe de dois filhos pequenos, foi selecionada pela </a:t>
            </a:r>
            <a:r>
              <a:rPr lang="pt-BR" dirty="0" err="1" smtClean="0">
                <a:solidFill>
                  <a:schemeClr val="bg1"/>
                </a:solidFill>
              </a:rPr>
              <a:t>Nasa</a:t>
            </a:r>
            <a:r>
              <a:rPr lang="pt-BR" dirty="0" smtClean="0">
                <a:solidFill>
                  <a:schemeClr val="bg1"/>
                </a:solidFill>
              </a:rPr>
              <a:t>, </a:t>
            </a:r>
            <a:r>
              <a:rPr lang="pt-BR" dirty="0">
                <a:solidFill>
                  <a:schemeClr val="bg1"/>
                </a:solidFill>
              </a:rPr>
              <a:t>em 1985, </a:t>
            </a:r>
            <a:r>
              <a:rPr lang="pt-BR" dirty="0" smtClean="0">
                <a:solidFill>
                  <a:schemeClr val="bg1"/>
                </a:solidFill>
              </a:rPr>
              <a:t>especialista de carga </a:t>
            </a: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ser a primeira professora no espaço".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3" y="273051"/>
            <a:ext cx="4998574" cy="617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48789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7138" y="339969"/>
            <a:ext cx="6447693" cy="5638800"/>
          </a:xfrm>
        </p:spPr>
        <p:txBody>
          <a:bodyPr/>
          <a:lstStyle/>
          <a:p>
            <a:r>
              <a:rPr lang="pt-BR" sz="3200" dirty="0">
                <a:solidFill>
                  <a:srgbClr val="FF0000"/>
                </a:solidFill>
              </a:rPr>
              <a:t>Gregory </a:t>
            </a:r>
            <a:r>
              <a:rPr lang="pt-BR" sz="3200" dirty="0" err="1">
                <a:solidFill>
                  <a:srgbClr val="FF0000"/>
                </a:solidFill>
              </a:rPr>
              <a:t>Jarvis</a:t>
            </a:r>
            <a:r>
              <a:rPr lang="pt-BR" sz="3200" dirty="0">
                <a:solidFill>
                  <a:schemeClr val="bg1"/>
                </a:solidFill>
              </a:rPr>
              <a:t>, </a:t>
            </a:r>
            <a:r>
              <a:rPr lang="pt-BR" sz="3200" dirty="0" smtClean="0">
                <a:solidFill>
                  <a:schemeClr val="bg1"/>
                </a:solidFill>
              </a:rPr>
              <a:t/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42</a:t>
            </a:r>
            <a:r>
              <a:rPr lang="pt-BR" sz="3200" dirty="0">
                <a:solidFill>
                  <a:schemeClr val="bg1"/>
                </a:solidFill>
              </a:rPr>
              <a:t>, especialista em carga e eletrônica, se somou à </a:t>
            </a:r>
            <a:r>
              <a:rPr lang="pt-BR" sz="3200" dirty="0" err="1">
                <a:solidFill>
                  <a:schemeClr val="bg1"/>
                </a:solidFill>
              </a:rPr>
              <a:t>Nasa</a:t>
            </a:r>
            <a:r>
              <a:rPr lang="pt-BR" sz="3200" dirty="0">
                <a:solidFill>
                  <a:schemeClr val="bg1"/>
                </a:solidFill>
              </a:rPr>
              <a:t> em 1978 e se dedicava aos satélites de comunicação. </a:t>
            </a:r>
            <a:r>
              <a:rPr lang="pt-BR" sz="3200" dirty="0" smtClean="0">
                <a:solidFill>
                  <a:schemeClr val="bg1"/>
                </a:solidFill>
              </a:rPr>
              <a:t>Era </a:t>
            </a:r>
            <a:r>
              <a:rPr lang="pt-BR" sz="3200" dirty="0">
                <a:solidFill>
                  <a:schemeClr val="bg1"/>
                </a:solidFill>
              </a:rPr>
              <a:t>casado, sem </a:t>
            </a:r>
            <a:r>
              <a:rPr lang="pt-BR" sz="3200" dirty="0" smtClean="0">
                <a:solidFill>
                  <a:schemeClr val="bg1"/>
                </a:solidFill>
              </a:rPr>
              <a:t>filhos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especialista de carga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i="1" u="sng" dirty="0">
                <a:solidFill>
                  <a:srgbClr val="FF0000"/>
                </a:solidFill>
              </a:rPr>
              <a:t>O </a:t>
            </a:r>
            <a:r>
              <a:rPr lang="pt-BR" sz="3200" i="1" u="sng" dirty="0" err="1">
                <a:solidFill>
                  <a:srgbClr val="FF0000"/>
                </a:solidFill>
              </a:rPr>
              <a:t>Challenger</a:t>
            </a:r>
            <a:r>
              <a:rPr lang="pt-BR" sz="3200" i="1" u="sng" dirty="0">
                <a:solidFill>
                  <a:srgbClr val="FF0000"/>
                </a:solidFill>
              </a:rPr>
              <a:t> era seu primeiro </a:t>
            </a:r>
            <a:r>
              <a:rPr lang="pt-BR" sz="3200" i="1" u="sng" dirty="0" err="1">
                <a:solidFill>
                  <a:srgbClr val="FF0000"/>
                </a:solidFill>
              </a:rPr>
              <a:t>vôo</a:t>
            </a:r>
            <a:r>
              <a:rPr lang="pt-BR" sz="3200" i="1" u="sng" dirty="0">
                <a:solidFill>
                  <a:srgbClr val="FF0000"/>
                </a:solidFill>
              </a:rPr>
              <a:t> em um ônibus espacial.</a:t>
            </a:r>
            <a:endParaRPr lang="pt-BR" sz="3200" i="1" u="sng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37820"/>
            <a:ext cx="4409050" cy="551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5333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Judith </a:t>
            </a:r>
            <a:r>
              <a:rPr lang="pt-BR" dirty="0" err="1" smtClean="0">
                <a:solidFill>
                  <a:srgbClr val="FF0000"/>
                </a:solidFill>
              </a:rPr>
              <a:t>Resnik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37</a:t>
            </a:r>
            <a:r>
              <a:rPr lang="pt-BR" dirty="0">
                <a:solidFill>
                  <a:schemeClr val="bg1"/>
                </a:solidFill>
              </a:rPr>
              <a:t>, uma das três especialistas de missão no </a:t>
            </a:r>
            <a:r>
              <a:rPr lang="pt-BR" dirty="0" err="1">
                <a:solidFill>
                  <a:schemeClr val="bg1"/>
                </a:solidFill>
              </a:rPr>
              <a:t>Challenger</a:t>
            </a:r>
            <a:r>
              <a:rPr lang="pt-BR" dirty="0">
                <a:solidFill>
                  <a:schemeClr val="bg1"/>
                </a:solidFill>
              </a:rPr>
              <a:t>, foi a segunda mulher astronauta americana em 1978. Engenheira </a:t>
            </a:r>
            <a:r>
              <a:rPr lang="pt-BR" dirty="0" smtClean="0">
                <a:solidFill>
                  <a:schemeClr val="bg1"/>
                </a:solidFill>
              </a:rPr>
              <a:t>eletricista, especialista </a:t>
            </a:r>
            <a:r>
              <a:rPr lang="pt-BR" dirty="0">
                <a:solidFill>
                  <a:schemeClr val="bg1"/>
                </a:solidFill>
              </a:rPr>
              <a:t>em radares e em biologia médica já tinha participado de uma missão do ônibus espacial e acumulava quase 145 horas de </a:t>
            </a:r>
            <a:r>
              <a:rPr lang="pt-BR" dirty="0" err="1">
                <a:solidFill>
                  <a:schemeClr val="bg1"/>
                </a:solidFill>
              </a:rPr>
              <a:t>vôo</a:t>
            </a:r>
            <a:r>
              <a:rPr lang="pt-BR" dirty="0">
                <a:solidFill>
                  <a:schemeClr val="bg1"/>
                </a:solidFill>
              </a:rPr>
              <a:t> no espaço. </a:t>
            </a:r>
            <a:r>
              <a:rPr lang="pt-BR" dirty="0" smtClean="0">
                <a:solidFill>
                  <a:schemeClr val="bg1"/>
                </a:solidFill>
              </a:rPr>
              <a:t> Especialista de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4" y="378559"/>
            <a:ext cx="4196572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76989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33"/>
            <a:ext cx="2977662" cy="219888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962399" y="1964267"/>
            <a:ext cx="7197726" cy="242146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oper Black" panose="0208090404030B020404" pitchFamily="18" charset="0"/>
                <a:ea typeface="+mj-ea"/>
                <a:cs typeface="+mj-cs"/>
              </a:rPr>
              <a:t>Tragédias espaciais </a:t>
            </a:r>
            <a:endParaRPr kumimoji="0" lang="pt-BR" sz="4800" b="0" i="0" u="none" strike="noStrike" kern="1200" cap="all" spc="0" normalizeH="0" baseline="0" noProof="0" dirty="0">
              <a:ln w="3175" cmpd="sng">
                <a:noFill/>
              </a:ln>
              <a:solidFill>
                <a:schemeClr val="bg1"/>
              </a:solidFill>
              <a:effectLst/>
              <a:uLnTx/>
              <a:uFillTx/>
              <a:latin typeface="Cooper Black" panose="0208090404030B020404" pitchFamily="18" charset="0"/>
              <a:ea typeface="+mj-ea"/>
              <a:cs typeface="+mj-cs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4806462" y="6366281"/>
            <a:ext cx="7197726" cy="140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r>
              <a:rPr kumimoji="0" lang="pt-BR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Kharen</a:t>
            </a:r>
            <a:r>
              <a:rPr kumimoji="0" lang="pt-BR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silva – kharen.silva@df.ufscar.br</a:t>
            </a:r>
            <a:endParaRPr kumimoji="0" lang="pt-BR" sz="18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Agrupar 6"/>
          <p:cNvGrpSpPr/>
          <p:nvPr/>
        </p:nvGrpSpPr>
        <p:grpSpPr>
          <a:xfrm rot="14430635">
            <a:off x="2076989" y="3942683"/>
            <a:ext cx="1127760" cy="1605629"/>
            <a:chOff x="2481350" y="901187"/>
            <a:chExt cx="1127760" cy="1605629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4"/>
            <a:srcRect l="17385" t="52121" r="21765" b="35259"/>
            <a:stretch/>
          </p:blipFill>
          <p:spPr>
            <a:xfrm>
              <a:off x="2481350" y="1748039"/>
              <a:ext cx="1127760" cy="237744"/>
            </a:xfrm>
            <a:prstGeom prst="rect">
              <a:avLst/>
            </a:prstGeom>
          </p:spPr>
        </p:pic>
        <p:grpSp>
          <p:nvGrpSpPr>
            <p:cNvPr id="9" name="Agrupar 8"/>
            <p:cNvGrpSpPr/>
            <p:nvPr/>
          </p:nvGrpSpPr>
          <p:grpSpPr>
            <a:xfrm>
              <a:off x="2493542" y="901187"/>
              <a:ext cx="1079771" cy="1605629"/>
              <a:chOff x="2571339" y="1285194"/>
              <a:chExt cx="1079771" cy="1605629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5"/>
              <a:srcRect l="37320" t="17217" r="46867" b="30499"/>
              <a:stretch/>
            </p:blipFill>
            <p:spPr>
              <a:xfrm>
                <a:off x="2950356" y="1473145"/>
                <a:ext cx="293077" cy="984739"/>
              </a:xfrm>
              <a:prstGeom prst="rect">
                <a:avLst/>
              </a:prstGeom>
            </p:spPr>
          </p:pic>
          <p:grpSp>
            <p:nvGrpSpPr>
              <p:cNvPr id="11" name="Agrupar 10"/>
              <p:cNvGrpSpPr/>
              <p:nvPr/>
            </p:nvGrpSpPr>
            <p:grpSpPr>
              <a:xfrm>
                <a:off x="2571339" y="1285194"/>
                <a:ext cx="1079771" cy="1605629"/>
                <a:chOff x="1616219" y="1396313"/>
                <a:chExt cx="1079771" cy="1605629"/>
              </a:xfrm>
            </p:grpSpPr>
            <p:pic>
              <p:nvPicPr>
                <p:cNvPr id="12" name="Imagem 1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6439" t="6235" r="47445" b="80173"/>
                <a:stretch/>
              </p:blipFill>
              <p:spPr>
                <a:xfrm>
                  <a:off x="1990652" y="1396313"/>
                  <a:ext cx="298705" cy="256032"/>
                </a:xfrm>
                <a:prstGeom prst="trapezoid">
                  <a:avLst/>
                </a:prstGeom>
              </p:spPr>
            </p:pic>
            <p:grpSp>
              <p:nvGrpSpPr>
                <p:cNvPr id="13" name="Agrupar 12"/>
                <p:cNvGrpSpPr/>
                <p:nvPr/>
              </p:nvGrpSpPr>
              <p:grpSpPr>
                <a:xfrm>
                  <a:off x="1616219" y="1661755"/>
                  <a:ext cx="1079771" cy="1340187"/>
                  <a:chOff x="3271519" y="1513840"/>
                  <a:chExt cx="1079771" cy="1340187"/>
                </a:xfrm>
              </p:grpSpPr>
              <p:pic>
                <p:nvPicPr>
                  <p:cNvPr id="14" name="Imagem 13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0256" t="41642" r="23572" b="44335"/>
                  <a:stretch/>
                </p:blipFill>
                <p:spPr>
                  <a:xfrm>
                    <a:off x="4051569" y="1878609"/>
                    <a:ext cx="299721" cy="264160"/>
                  </a:xfrm>
                  <a:prstGeom prst="rtTriangle">
                    <a:avLst/>
                  </a:prstGeom>
                </p:spPr>
              </p:pic>
              <p:pic>
                <p:nvPicPr>
                  <p:cNvPr id="15" name="Imagem 14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37349"/>
                  <a:stretch/>
                </p:blipFill>
                <p:spPr>
                  <a:xfrm>
                    <a:off x="3463514" y="1513840"/>
                    <a:ext cx="682811" cy="729538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5400" t="34089" r="40753" b="31124"/>
                  <a:stretch/>
                </p:blipFill>
                <p:spPr>
                  <a:xfrm>
                    <a:off x="3615817" y="1760349"/>
                    <a:ext cx="441961" cy="655320"/>
                  </a:xfrm>
                  <a:prstGeom prst="trapezoid">
                    <a:avLst/>
                  </a:prstGeom>
                </p:spPr>
              </p:pic>
              <p:pic>
                <p:nvPicPr>
                  <p:cNvPr id="17" name="Imagem 16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8762" t="56202" r="42050" b="7551"/>
                  <a:stretch/>
                </p:blipFill>
                <p:spPr>
                  <a:xfrm>
                    <a:off x="3678040" y="2171194"/>
                    <a:ext cx="355600" cy="682833"/>
                  </a:xfrm>
                  <a:prstGeom prst="flowChartSort">
                    <a:avLst/>
                  </a:prstGeom>
                </p:spPr>
              </p:pic>
              <p:pic>
                <p:nvPicPr>
                  <p:cNvPr id="18" name="Imagem 1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097" t="67949" r="39783" b="22613"/>
                  <a:stretch/>
                </p:blipFill>
                <p:spPr>
                  <a:xfrm>
                    <a:off x="3632320" y="2398186"/>
                    <a:ext cx="447040" cy="177800"/>
                  </a:xfrm>
                  <a:prstGeom prst="trapezoid">
                    <a:avLst/>
                  </a:prstGeom>
                </p:spPr>
              </p:pic>
              <p:pic>
                <p:nvPicPr>
                  <p:cNvPr id="19" name="Imagem 18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0256" t="41642" r="23572" b="44335"/>
                  <a:stretch/>
                </p:blipFill>
                <p:spPr>
                  <a:xfrm flipH="1">
                    <a:off x="3271519" y="1917135"/>
                    <a:ext cx="293837" cy="264160"/>
                  </a:xfrm>
                  <a:prstGeom prst="rtTriangle">
                    <a:avLst/>
                  </a:prstGeom>
                </p:spPr>
              </p:pic>
            </p:grpSp>
          </p:grpSp>
        </p:grp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6" y="2910100"/>
            <a:ext cx="3621193" cy="36109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1364" y="251554"/>
            <a:ext cx="270076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8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ens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216769" y="668215"/>
            <a:ext cx="6365631" cy="5457949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Ronald </a:t>
            </a:r>
            <a:r>
              <a:rPr lang="pt-BR" dirty="0" err="1">
                <a:solidFill>
                  <a:srgbClr val="FF0000"/>
                </a:solidFill>
              </a:rPr>
              <a:t>McNair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38, um físico do espaço pelo MIT (Massachusetts </a:t>
            </a:r>
            <a:r>
              <a:rPr lang="pt-BR" dirty="0" err="1">
                <a:solidFill>
                  <a:schemeClr val="bg1"/>
                </a:solidFill>
              </a:rPr>
              <a:t>Institute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of</a:t>
            </a:r>
            <a:r>
              <a:rPr lang="pt-BR" dirty="0">
                <a:solidFill>
                  <a:schemeClr val="bg1"/>
                </a:solidFill>
              </a:rPr>
              <a:t> Technology), foi o segundo negro a voar no espaço em 1984. Tinha 191 horas de </a:t>
            </a:r>
            <a:r>
              <a:rPr lang="pt-BR" dirty="0" err="1">
                <a:solidFill>
                  <a:schemeClr val="bg1"/>
                </a:solidFill>
              </a:rPr>
              <a:t>vôo</a:t>
            </a:r>
            <a:r>
              <a:rPr lang="pt-BR" dirty="0">
                <a:solidFill>
                  <a:schemeClr val="bg1"/>
                </a:solidFill>
              </a:rPr>
              <a:t> em órbita. Era casado e tinha dois filhos. </a:t>
            </a: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err="1" smtClean="0">
                <a:solidFill>
                  <a:schemeClr val="bg1"/>
                </a:solidFill>
              </a:rPr>
              <a:t>Espeialista</a:t>
            </a:r>
            <a:r>
              <a:rPr lang="pt-BR" dirty="0" smtClean="0">
                <a:solidFill>
                  <a:schemeClr val="bg1"/>
                </a:solidFill>
              </a:rPr>
              <a:t> de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9" y="471410"/>
            <a:ext cx="4694327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87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Ellison </a:t>
            </a:r>
            <a:r>
              <a:rPr lang="pt-BR" dirty="0" err="1" smtClean="0">
                <a:solidFill>
                  <a:srgbClr val="FF0000"/>
                </a:solidFill>
              </a:rPr>
              <a:t>Onizuka</a:t>
            </a:r>
            <a:r>
              <a:rPr lang="pt-BR" dirty="0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40, nascido no Havaí e descendente de japoneses, coronel da Força Aérea, era astronauta desde 1978. Também engenheiro aeronáutico, tinha 1,7 mil horas de </a:t>
            </a:r>
            <a:r>
              <a:rPr lang="pt-BR" dirty="0" err="1">
                <a:solidFill>
                  <a:schemeClr val="bg1"/>
                </a:solidFill>
              </a:rPr>
              <a:t>vôo</a:t>
            </a:r>
            <a:r>
              <a:rPr lang="pt-BR" dirty="0">
                <a:solidFill>
                  <a:schemeClr val="bg1"/>
                </a:solidFill>
              </a:rPr>
              <a:t> em diferentes aviões. Participou de sua primeira missão espacial a bordo de um ônibus em 1985. Era pai de dois filhos. </a:t>
            </a:r>
            <a:r>
              <a:rPr lang="pt-BR" dirty="0" smtClean="0">
                <a:solidFill>
                  <a:schemeClr val="bg1"/>
                </a:solidFill>
              </a:rPr>
              <a:t>Especialista na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8" y="252903"/>
            <a:ext cx="3979983" cy="587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0457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9237784" cy="1162050"/>
          </a:xfrm>
        </p:spPr>
        <p:txBody>
          <a:bodyPr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 28 de janeiro de 1986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63" y="1297568"/>
            <a:ext cx="3516924" cy="284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6518031" y="1435100"/>
            <a:ext cx="5298831" cy="4373564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Ouve uma fadiga no material </a:t>
            </a:r>
            <a:r>
              <a:rPr lang="pt-BR" dirty="0">
                <a:solidFill>
                  <a:schemeClr val="bg1"/>
                </a:solidFill>
              </a:rPr>
              <a:t>de um pequeno anel de vedação de um dos gigantescos tanques de combustível que acompanham o Ônibus Espacial durante a subida, causando a morte de todos os sete tripulantes.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4" y="4008744"/>
            <a:ext cx="3814578" cy="284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980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50985" y="0"/>
            <a:ext cx="103632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Columbia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197" y="2362200"/>
            <a:ext cx="35718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755" y="163482"/>
            <a:ext cx="2086708" cy="231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453660"/>
            <a:ext cx="5645760" cy="451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33010" y="6077634"/>
            <a:ext cx="6536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David Brown, Rick </a:t>
            </a:r>
            <a:r>
              <a:rPr lang="pt-BR" dirty="0" err="1">
                <a:solidFill>
                  <a:schemeClr val="bg1"/>
                </a:solidFill>
              </a:rPr>
              <a:t>Husband</a:t>
            </a:r>
            <a:r>
              <a:rPr lang="pt-BR" dirty="0">
                <a:solidFill>
                  <a:schemeClr val="bg1"/>
                </a:solidFill>
              </a:rPr>
              <a:t>, Laurel Clark, </a:t>
            </a:r>
            <a:r>
              <a:rPr lang="pt-BR" dirty="0" err="1">
                <a:solidFill>
                  <a:schemeClr val="bg1"/>
                </a:solidFill>
              </a:rPr>
              <a:t>Kalpana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Chawla</a:t>
            </a:r>
            <a:r>
              <a:rPr lang="pt-BR" dirty="0">
                <a:solidFill>
                  <a:schemeClr val="bg1"/>
                </a:solidFill>
              </a:rPr>
              <a:t>, Michael Anderson, William C. </a:t>
            </a:r>
            <a:r>
              <a:rPr lang="pt-BR" dirty="0" err="1">
                <a:solidFill>
                  <a:schemeClr val="bg1"/>
                </a:solidFill>
              </a:rPr>
              <a:t>McCool</a:t>
            </a:r>
            <a:r>
              <a:rPr lang="pt-BR" dirty="0">
                <a:solidFill>
                  <a:schemeClr val="bg1"/>
                </a:solidFill>
              </a:rPr>
              <a:t> e Ilan Ramon.</a:t>
            </a:r>
          </a:p>
        </p:txBody>
      </p:sp>
    </p:spTree>
    <p:extLst>
      <p:ext uri="{BB962C8B-B14F-4D97-AF65-F5344CB8AC3E}">
        <p14:creationId xmlns:p14="http://schemas.microsoft.com/office/powerpoint/2010/main" val="2935725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609599"/>
            <a:ext cx="4724400" cy="5697415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Rick </a:t>
            </a:r>
            <a:r>
              <a:rPr lang="pt-BR" dirty="0" err="1" smtClean="0">
                <a:solidFill>
                  <a:srgbClr val="FF0000"/>
                </a:solidFill>
              </a:rPr>
              <a:t>Husband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Foi </a:t>
            </a:r>
            <a:r>
              <a:rPr lang="pt-BR" dirty="0">
                <a:solidFill>
                  <a:schemeClr val="bg1"/>
                </a:solidFill>
              </a:rPr>
              <a:t>um astronauta norte-americano, comandante do ônibus espacial Columbia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19" y="609599"/>
            <a:ext cx="4191866" cy="556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815224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7446" y="609600"/>
            <a:ext cx="5920154" cy="5861538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Willie McCool</a:t>
            </a:r>
            <a:r>
              <a:rPr lang="pt-PT" dirty="0"/>
              <a:t/>
            </a:r>
            <a:br>
              <a:rPr lang="pt-PT" dirty="0"/>
            </a:br>
            <a:r>
              <a:rPr lang="pt-BR" dirty="0" smtClean="0">
                <a:solidFill>
                  <a:schemeClr val="bg1"/>
                </a:solidFill>
              </a:rPr>
              <a:t>foi </a:t>
            </a:r>
            <a:r>
              <a:rPr lang="pt-BR" dirty="0">
                <a:solidFill>
                  <a:schemeClr val="bg1"/>
                </a:solidFill>
              </a:rPr>
              <a:t>astronauta e comandante da marinha norte-americana, que morreu como piloto da nave Columbia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1" y="779584"/>
            <a:ext cx="4411907" cy="552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039708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90492" y="609600"/>
            <a:ext cx="5287108" cy="5816112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Laurel Blair </a:t>
            </a:r>
            <a:r>
              <a:rPr lang="pt-BR" dirty="0" err="1">
                <a:solidFill>
                  <a:srgbClr val="FF0000"/>
                </a:solidFill>
              </a:rPr>
              <a:t>Salton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Clark </a:t>
            </a:r>
            <a:r>
              <a:rPr lang="pt-BR" dirty="0">
                <a:solidFill>
                  <a:schemeClr val="bg1"/>
                </a:solidFill>
              </a:rPr>
              <a:t>foi uma astronauta e </a:t>
            </a:r>
            <a:r>
              <a:rPr lang="pt-BR" dirty="0" smtClean="0">
                <a:solidFill>
                  <a:schemeClr val="bg1"/>
                </a:solidFill>
              </a:rPr>
              <a:t>médica sendo especialista de missão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33" y="609600"/>
            <a:ext cx="4272144" cy="58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284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4954" y="609600"/>
            <a:ext cx="5052645" cy="5251938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David Brown</a:t>
            </a:r>
            <a:r>
              <a:rPr lang="pt-PT" dirty="0"/>
              <a:t/>
            </a:r>
            <a:br>
              <a:rPr lang="pt-PT" dirty="0"/>
            </a:br>
            <a:r>
              <a:rPr lang="pt-BR" dirty="0" smtClean="0">
                <a:solidFill>
                  <a:schemeClr val="bg1"/>
                </a:solidFill>
              </a:rPr>
              <a:t>Foi astronauta médico e biólogo sendo especialista de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6" y="803031"/>
            <a:ext cx="4384430" cy="548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115512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56030" y="844061"/>
            <a:ext cx="6435969" cy="5474677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Kalpana Chawla</a:t>
            </a:r>
            <a:br>
              <a:rPr lang="pt-PT" dirty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Astronauta nascida na </a:t>
            </a:r>
            <a:r>
              <a:rPr lang="pt-BR" dirty="0">
                <a:solidFill>
                  <a:schemeClr val="bg1"/>
                </a:solidFill>
              </a:rPr>
              <a:t>Índia Estudou engenharia aeronáutica e formou-se como bacharel em </a:t>
            </a:r>
            <a:r>
              <a:rPr lang="pt-BR" dirty="0" smtClean="0">
                <a:solidFill>
                  <a:schemeClr val="bg1"/>
                </a:solidFill>
              </a:rPr>
              <a:t>ciências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especialista de missão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3" y="91953"/>
            <a:ext cx="4979125" cy="537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327994" y="5462954"/>
            <a:ext cx="4853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 irmão, </a:t>
            </a:r>
            <a:r>
              <a:rPr lang="pt-BR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Sanjay</a:t>
            </a:r>
            <a:r>
              <a:rPr lang="pt-BR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Chawla</a:t>
            </a:r>
            <a:r>
              <a:rPr lang="pt-BR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fez a seguinte declaração: "Para mim, minha irmã não morreu. Ela é imortal. Não são imortais as estrelas? Ela é uma </a:t>
            </a:r>
            <a:r>
              <a:rPr lang="pt-BR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estrela permanente </a:t>
            </a:r>
            <a:r>
              <a:rPr lang="pt-BR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céu, o lugar a que ela pertence".</a:t>
            </a:r>
          </a:p>
        </p:txBody>
      </p:sp>
    </p:spTree>
    <p:extLst>
      <p:ext uri="{BB962C8B-B14F-4D97-AF65-F5344CB8AC3E}">
        <p14:creationId xmlns:p14="http://schemas.microsoft.com/office/powerpoint/2010/main" val="169612918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2097" y="152400"/>
            <a:ext cx="6774087" cy="6201508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>Michael Anderson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Tenente </a:t>
            </a:r>
            <a:r>
              <a:rPr lang="pt-BR" dirty="0">
                <a:solidFill>
                  <a:schemeClr val="bg1"/>
                </a:solidFill>
              </a:rPr>
              <a:t>coronel da Força Aérea dos Estados Unidos </a:t>
            </a:r>
            <a:r>
              <a:rPr lang="pt-BR" dirty="0" smtClean="0">
                <a:solidFill>
                  <a:schemeClr val="bg1"/>
                </a:solidFill>
              </a:rPr>
              <a:t>e </a:t>
            </a:r>
            <a:r>
              <a:rPr lang="pt-BR" dirty="0">
                <a:solidFill>
                  <a:schemeClr val="bg1"/>
                </a:solidFill>
              </a:rPr>
              <a:t>em dezembro de 1994 foi selecionado para o cargo de astronauta da </a:t>
            </a:r>
            <a:r>
              <a:rPr lang="pt-BR" dirty="0" smtClean="0">
                <a:solidFill>
                  <a:schemeClr val="bg1"/>
                </a:solidFill>
              </a:rPr>
              <a:t>NASA sendo especialista de carga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16" y="609600"/>
            <a:ext cx="4195782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20138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51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História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578" y="1525588"/>
            <a:ext cx="2016125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9720" y="1557338"/>
            <a:ext cx="1628775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5808015" y="4544289"/>
            <a:ext cx="4320480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Konstantin Tsiolkovsky (1857 – 1935) foi um dos primeiros a desenvolver idéias para um foguete. Tinha trabalhos que mostravam noções de imponderabilidade, giroscópios e vácuo.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690" y="1187558"/>
            <a:ext cx="33718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150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7877" y="609599"/>
            <a:ext cx="8135815" cy="6248401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Ilan Ramon</a:t>
            </a:r>
            <a:br>
              <a:rPr lang="pt-PT" dirty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Primeiro Israelense </a:t>
            </a:r>
            <a:r>
              <a:rPr lang="pt-BR" dirty="0">
                <a:solidFill>
                  <a:schemeClr val="bg1"/>
                </a:solidFill>
              </a:rPr>
              <a:t>no espaço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Bacharel em eletrônica e engenharia de computadores pela Universidade de </a:t>
            </a:r>
            <a:r>
              <a:rPr lang="pt-BR" dirty="0" err="1">
                <a:solidFill>
                  <a:schemeClr val="bg1"/>
                </a:solidFill>
              </a:rPr>
              <a:t>Tel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Aviv</a:t>
            </a:r>
            <a:r>
              <a:rPr lang="pt-BR" dirty="0">
                <a:solidFill>
                  <a:schemeClr val="bg1"/>
                </a:solidFill>
              </a:rPr>
              <a:t>, Ramon foi um dos melhores pilotos militares de </a:t>
            </a:r>
            <a:r>
              <a:rPr lang="pt-BR" dirty="0" smtClean="0">
                <a:solidFill>
                  <a:schemeClr val="bg1"/>
                </a:solidFill>
              </a:rPr>
              <a:t>Israel, especialista de carga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609599"/>
            <a:ext cx="4431323" cy="553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866091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69877" y="99645"/>
            <a:ext cx="6729045" cy="6353906"/>
          </a:xfrm>
        </p:spPr>
        <p:txBody>
          <a:bodyPr/>
          <a:lstStyle/>
          <a:p>
            <a:r>
              <a:rPr lang="pt-BR" sz="2800" dirty="0">
                <a:solidFill>
                  <a:schemeClr val="bg1"/>
                </a:solidFill>
              </a:rPr>
              <a:t>A STS-107 foi uma missão múltipla sobre </a:t>
            </a:r>
            <a:r>
              <a:rPr lang="pt-BR" sz="2800" dirty="0" err="1" smtClean="0">
                <a:solidFill>
                  <a:schemeClr val="bg1"/>
                </a:solidFill>
              </a:rPr>
              <a:t>microgravidade</a:t>
            </a:r>
            <a:r>
              <a:rPr lang="pt-BR" sz="2800" dirty="0">
                <a:solidFill>
                  <a:schemeClr val="bg1"/>
                </a:solidFill>
              </a:rPr>
              <a:t/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/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Uma das experiências, </a:t>
            </a:r>
            <a:r>
              <a:rPr lang="pt-BR" sz="2800" dirty="0" smtClean="0">
                <a:solidFill>
                  <a:schemeClr val="bg1"/>
                </a:solidFill>
              </a:rPr>
              <a:t>estudar </a:t>
            </a:r>
            <a:r>
              <a:rPr lang="pt-BR" sz="2800" dirty="0">
                <a:solidFill>
                  <a:schemeClr val="bg1"/>
                </a:solidFill>
              </a:rPr>
              <a:t>a poeira atmosférica, pode ter descoberto um novo fenômeno atmosférico, chamado TIGRE, uma emissão ionosférica em vermelho.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703383"/>
            <a:ext cx="4736124" cy="540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792882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28710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 causa foi libertação </a:t>
            </a:r>
            <a:r>
              <a:rPr lang="pt-BR" dirty="0">
                <a:solidFill>
                  <a:schemeClr val="bg1"/>
                </a:solidFill>
              </a:rPr>
              <a:t>de um pedaço de espuma isolante proveniente do suporte de amarração do tanque de combustível </a:t>
            </a:r>
            <a:r>
              <a:rPr lang="pt-BR" dirty="0" smtClean="0">
                <a:solidFill>
                  <a:schemeClr val="bg1"/>
                </a:solidFill>
              </a:rPr>
              <a:t>externo. Danificando a ponta da asa esquerda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6285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85801" y="6858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all" spc="0" normalizeH="0" baseline="0" noProof="0" smtClean="0">
                <a:ln w="3175" cmpd="sng"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Brasil: 21 mortos em lançamento de foguete</a:t>
            </a:r>
            <a:endParaRPr kumimoji="0" lang="pt-BR" sz="3600" b="0" i="0" u="none" strike="noStrike" kern="1200" cap="all" spc="0" normalizeH="0" baseline="0" noProof="0" dirty="0">
              <a:ln w="3175" cmpd="sng"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7" y="1828800"/>
            <a:ext cx="5413373" cy="43701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53" y="2124970"/>
            <a:ext cx="5037016" cy="37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3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662246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</a:rPr>
              <a:t>Microssatélite </a:t>
            </a:r>
            <a:r>
              <a:rPr lang="pt-BR" dirty="0" err="1" smtClean="0">
                <a:solidFill>
                  <a:schemeClr val="bg1"/>
                </a:solidFill>
              </a:rPr>
              <a:t>metereológico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O acidente ocorreu 3 dias antes da data prevista para lançamento !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8203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46" y="0"/>
            <a:ext cx="8886590" cy="658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840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Fim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8091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51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História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772816"/>
            <a:ext cx="2448272" cy="195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9897" y="1337320"/>
            <a:ext cx="4922951" cy="201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941" name="CaixaDeTexto 4"/>
          <p:cNvSpPr txBox="1">
            <a:spLocks noChangeArrowheads="1"/>
          </p:cNvSpPr>
          <p:nvPr/>
        </p:nvSpPr>
        <p:spPr bwMode="auto">
          <a:xfrm>
            <a:off x="2063751" y="3716339"/>
            <a:ext cx="7993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chemeClr val="bg1"/>
                </a:solidFill>
                <a:latin typeface="Century Gothic" pitchFamily="34" charset="0"/>
              </a:rPr>
              <a:t>Inicia-se o período da Guerra Fria, com a Corrida Espacial entre EUA x União Soviética. Esta começa com o lançamento do Sputnik I.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552" y="4365105"/>
            <a:ext cx="2304256" cy="165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7888" y="4437112"/>
            <a:ext cx="1728192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4152" y="4437113"/>
            <a:ext cx="1800200" cy="153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945" name="CaixaDeTexto 9"/>
          <p:cNvSpPr txBox="1">
            <a:spLocks noChangeArrowheads="1"/>
          </p:cNvSpPr>
          <p:nvPr/>
        </p:nvSpPr>
        <p:spPr bwMode="auto">
          <a:xfrm>
            <a:off x="2063751" y="1412876"/>
            <a:ext cx="1800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  <a:latin typeface="Century Gothic" pitchFamily="34" charset="0"/>
              </a:rPr>
              <a:t>Sputnik I</a:t>
            </a:r>
          </a:p>
        </p:txBody>
      </p:sp>
      <p:sp>
        <p:nvSpPr>
          <p:cNvPr id="39946" name="CaixaDeTexto 10"/>
          <p:cNvSpPr txBox="1">
            <a:spLocks noChangeArrowheads="1"/>
          </p:cNvSpPr>
          <p:nvPr/>
        </p:nvSpPr>
        <p:spPr bwMode="auto">
          <a:xfrm>
            <a:off x="2279651" y="6021389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err="1">
                <a:solidFill>
                  <a:schemeClr val="bg1"/>
                </a:solidFill>
                <a:latin typeface="Century Gothic" pitchFamily="34" charset="0"/>
              </a:rPr>
              <a:t>Laika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947" name="CaixaDeTexto 11"/>
          <p:cNvSpPr txBox="1">
            <a:spLocks noChangeArrowheads="1"/>
          </p:cNvSpPr>
          <p:nvPr/>
        </p:nvSpPr>
        <p:spPr bwMode="auto">
          <a:xfrm>
            <a:off x="5087939" y="6021389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chemeClr val="bg1"/>
                </a:solidFill>
                <a:latin typeface="Century Gothic" pitchFamily="34" charset="0"/>
              </a:rPr>
              <a:t>Yuri </a:t>
            </a:r>
            <a:r>
              <a:rPr lang="pt-BR" b="1" dirty="0" err="1">
                <a:solidFill>
                  <a:schemeClr val="bg1"/>
                </a:solidFill>
                <a:latin typeface="Century Gothic" pitchFamily="34" charset="0"/>
              </a:rPr>
              <a:t>Gagárin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948" name="CaixaDeTexto 12"/>
          <p:cNvSpPr txBox="1">
            <a:spLocks noChangeArrowheads="1"/>
          </p:cNvSpPr>
          <p:nvPr/>
        </p:nvSpPr>
        <p:spPr bwMode="auto">
          <a:xfrm>
            <a:off x="7562727" y="6021389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chemeClr val="bg1"/>
                </a:solidFill>
                <a:latin typeface="Century Gothic" pitchFamily="34" charset="0"/>
              </a:rPr>
              <a:t>Edwin </a:t>
            </a:r>
            <a:r>
              <a:rPr lang="pt-BR" b="1" dirty="0" err="1">
                <a:solidFill>
                  <a:schemeClr val="bg1"/>
                </a:solidFill>
                <a:latin typeface="Century Gothic" pitchFamily="34" charset="0"/>
              </a:rPr>
              <a:t>Aldrin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56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6412" y="140676"/>
            <a:ext cx="103632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era espacial </a:t>
            </a:r>
            <a:endParaRPr lang="pt-B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86" y="1283676"/>
            <a:ext cx="4027883" cy="521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266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50121"/>
            <a:ext cx="103632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Apollo 1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4548007"/>
            <a:ext cx="4797277" cy="21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28" y="150121"/>
            <a:ext cx="2651670" cy="2671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93121"/>
            <a:ext cx="5419725" cy="415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890955" y="5632392"/>
            <a:ext cx="431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Grissom</a:t>
            </a:r>
            <a:r>
              <a:rPr lang="pt-BR" dirty="0">
                <a:solidFill>
                  <a:schemeClr val="bg1"/>
                </a:solidFill>
              </a:rPr>
              <a:t>, White, </a:t>
            </a:r>
            <a:r>
              <a:rPr lang="pt-BR" dirty="0" err="1">
                <a:solidFill>
                  <a:schemeClr val="bg1"/>
                </a:solidFill>
              </a:rPr>
              <a:t>Chafee</a:t>
            </a:r>
            <a:r>
              <a:rPr lang="pt-BR" dirty="0"/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00" y="2249741"/>
            <a:ext cx="2916000" cy="21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8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Cerca de 1300 alterações foram feitas.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57909" y="661378"/>
            <a:ext cx="4783014" cy="5364284"/>
          </a:xfrm>
        </p:spPr>
        <p:txBody>
          <a:bodyPr/>
          <a:lstStyle/>
          <a:p>
            <a:r>
              <a:rPr lang="pt-BR" sz="2800" dirty="0" smtClean="0">
                <a:solidFill>
                  <a:schemeClr val="bg1"/>
                </a:solidFill>
              </a:rPr>
              <a:t>Baseava </a:t>
            </a:r>
            <a:r>
              <a:rPr lang="pt-BR" sz="2800" dirty="0">
                <a:solidFill>
                  <a:schemeClr val="bg1"/>
                </a:solidFill>
              </a:rPr>
              <a:t>em lançar o primeiro módulo de comando em órbita da </a:t>
            </a:r>
            <a:r>
              <a:rPr lang="pt-BR" sz="2800" dirty="0" smtClean="0">
                <a:solidFill>
                  <a:schemeClr val="bg1"/>
                </a:solidFill>
              </a:rPr>
              <a:t>Terra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curto-circuito no interior da </a:t>
            </a:r>
            <a:r>
              <a:rPr lang="pt-BR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cabine </a:t>
            </a:r>
            <a:endParaRPr lang="pt-BR" sz="2800" dirty="0">
              <a:solidFill>
                <a:schemeClr val="bg1"/>
              </a:solidFill>
            </a:endParaRP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escotilha </a:t>
            </a:r>
            <a:r>
              <a:rPr lang="pt-BR" sz="2800" dirty="0">
                <a:solidFill>
                  <a:schemeClr val="bg1"/>
                </a:solidFill>
              </a:rPr>
              <a:t>de saída possuía apenas trancas </a:t>
            </a:r>
            <a:r>
              <a:rPr lang="pt-BR" sz="2800" dirty="0" smtClean="0">
                <a:solidFill>
                  <a:schemeClr val="bg1"/>
                </a:solidFill>
              </a:rPr>
              <a:t>mecânicas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91" y="1973384"/>
            <a:ext cx="5121681" cy="384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251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27 de Janeiro de 1967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492" y="2360641"/>
            <a:ext cx="4415384" cy="351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" y="1467158"/>
            <a:ext cx="3251395" cy="485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1186489" y="6488668"/>
            <a:ext cx="187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Saturno IB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53" y="2557078"/>
            <a:ext cx="3962147" cy="267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9507414" y="5486400"/>
            <a:ext cx="298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Modulo de comando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171307" y="6015545"/>
            <a:ext cx="348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Astronautas em </a:t>
            </a:r>
            <a:r>
              <a:rPr lang="pt-BR" dirty="0" err="1" smtClean="0">
                <a:solidFill>
                  <a:schemeClr val="bg1"/>
                </a:solidFill>
              </a:rPr>
              <a:t>treinanmento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69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68215" y="0"/>
            <a:ext cx="10363200" cy="1143000"/>
          </a:xfrm>
        </p:spPr>
        <p:txBody>
          <a:bodyPr/>
          <a:lstStyle/>
          <a:p>
            <a:r>
              <a:rPr lang="pt-BR" dirty="0" err="1">
                <a:solidFill>
                  <a:schemeClr val="bg1"/>
                </a:solidFill>
              </a:rPr>
              <a:t>Soyuz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1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29189" y="2708030"/>
            <a:ext cx="3984286" cy="242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4" y="997414"/>
            <a:ext cx="3916467" cy="510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1031631" y="6365631"/>
            <a:ext cx="280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Vladimir </a:t>
            </a:r>
            <a:r>
              <a:rPr lang="pt-BR" dirty="0" err="1" smtClean="0">
                <a:solidFill>
                  <a:schemeClr val="bg1"/>
                </a:solidFill>
              </a:rPr>
              <a:t>Komarov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213" y="3111230"/>
            <a:ext cx="428625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438" y="428625"/>
            <a:ext cx="2247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14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TM03457452[[fn=Celeste]]</Template>
  <TotalTime>491</TotalTime>
  <Words>740</Words>
  <Application>Microsoft Office PowerPoint</Application>
  <PresentationFormat>Widescreen</PresentationFormat>
  <Paragraphs>82</Paragraphs>
  <Slides>36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5" baseType="lpstr">
      <vt:lpstr>Aharoni</vt:lpstr>
      <vt:lpstr>Arial</vt:lpstr>
      <vt:lpstr>Calibri</vt:lpstr>
      <vt:lpstr>Calibri Light</vt:lpstr>
      <vt:lpstr>Century Gothic</vt:lpstr>
      <vt:lpstr>Cooper Black</vt:lpstr>
      <vt:lpstr>Wingdings</vt:lpstr>
      <vt:lpstr>Blank Presentation</vt:lpstr>
      <vt:lpstr>1_Blank Presentation</vt:lpstr>
      <vt:lpstr>Apresentação do PowerPoint</vt:lpstr>
      <vt:lpstr>Apresentação do PowerPoint</vt:lpstr>
      <vt:lpstr>História</vt:lpstr>
      <vt:lpstr>História</vt:lpstr>
      <vt:lpstr>A era espacial </vt:lpstr>
      <vt:lpstr>Apollo 1</vt:lpstr>
      <vt:lpstr>Apresentação do PowerPoint</vt:lpstr>
      <vt:lpstr>27 de Janeiro de 1967</vt:lpstr>
      <vt:lpstr>Soyuz 1</vt:lpstr>
      <vt:lpstr>Apresentação do PowerPoint</vt:lpstr>
      <vt:lpstr> 23 de abril de 1967.</vt:lpstr>
      <vt:lpstr>O QUE SÃO ÔNIBUS ESPACIAIS?</vt:lpstr>
      <vt:lpstr>Apresentação do PowerPoint</vt:lpstr>
      <vt:lpstr>Challenger</vt:lpstr>
      <vt:lpstr>Apresentação do PowerPoint</vt:lpstr>
      <vt:lpstr>Apresentação do PowerPoint</vt:lpstr>
      <vt:lpstr>Apresentação do PowerPoint</vt:lpstr>
      <vt:lpstr>Gregory Jarvis,  42, especialista em carga e eletrônica, se somou à Nasa em 1978 e se dedicava aos satélites de comunicação. Era casado, sem filhos especialista de carga O Challenger era seu primeiro vôo em um ônibus espacial.</vt:lpstr>
      <vt:lpstr>Apresentação do PowerPoint</vt:lpstr>
      <vt:lpstr>Apresentação do PowerPoint</vt:lpstr>
      <vt:lpstr>Apresentação do PowerPoint</vt:lpstr>
      <vt:lpstr> 28 de janeiro de 1986</vt:lpstr>
      <vt:lpstr>Columbia</vt:lpstr>
      <vt:lpstr>Rick Husband Foi um astronauta norte-americano, comandante do ônibus espacial Columbia</vt:lpstr>
      <vt:lpstr>Willie McCool foi astronauta e comandante da marinha norte-americana, que morreu como piloto da nave Columbia </vt:lpstr>
      <vt:lpstr>Laurel Blair Salton Clark foi uma astronauta e médica sendo especialista de missão </vt:lpstr>
      <vt:lpstr>David Brown Foi astronauta médico e biólogo sendo especialista de missão</vt:lpstr>
      <vt:lpstr>Kalpana Chawla Astronauta nascida na Índia Estudou engenharia aeronáutica e formou-se como bacharel em ciências especialista de missão</vt:lpstr>
      <vt:lpstr> Michael Anderson Tenente coronel da Força Aérea dos Estados Unidos e em dezembro de 1994 foi selecionado para o cargo de astronauta da NASA sendo especialista de carga</vt:lpstr>
      <vt:lpstr>Ilan Ramon Primeiro Israelense no espaço Bacharel em eletrônica e engenharia de computadores pela Universidade de Tel Aviv, Ramon foi um dos melhores pilotos militares de Israel, especialista de carga</vt:lpstr>
      <vt:lpstr>A STS-107 foi uma missão múltipla sobre microgravidade  Uma das experiências, estudar a poeira atmosférica, pode ter descoberto um novo fenômeno atmosférico, chamado TIGRE, uma emissão ionosférica em vermelho.</vt:lpstr>
      <vt:lpstr>A causa foi libertação de um pedaço de espuma isolante proveniente do suporte de amarração do tanque de combustível externo. Danificando a ponta da asa esquerda</vt:lpstr>
      <vt:lpstr>Apresentação do PowerPoint</vt:lpstr>
      <vt:lpstr>Microssatélite metereológico  O acidente ocorreu 3 dias antes da data prevista para lançamento ! </vt:lpstr>
      <vt:lpstr>Apresentação do PowerPoint</vt:lpstr>
      <vt:lpstr>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Tragédias espaciais</dc:title>
  <dc:creator>Observatório</dc:creator>
  <cp:lastModifiedBy>Observatório</cp:lastModifiedBy>
  <cp:revision>40</cp:revision>
  <dcterms:created xsi:type="dcterms:W3CDTF">2018-03-13T23:31:10Z</dcterms:created>
  <dcterms:modified xsi:type="dcterms:W3CDTF">2018-03-17T21:53:46Z</dcterms:modified>
</cp:coreProperties>
</file>