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57" r:id="rId4"/>
    <p:sldId id="261" r:id="rId5"/>
    <p:sldId id="262" r:id="rId6"/>
    <p:sldId id="263" r:id="rId7"/>
    <p:sldId id="260" r:id="rId8"/>
    <p:sldId id="258" r:id="rId9"/>
    <p:sldId id="265" r:id="rId10"/>
    <p:sldId id="266" r:id="rId11"/>
    <p:sldId id="268" r:id="rId12"/>
    <p:sldId id="267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62" d="100"/>
          <a:sy n="62" d="100"/>
        </p:scale>
        <p:origin x="100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BA8CA-4B81-4E74-969D-56307A03C7F9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DF0E-8205-4B89-96CB-1DCAAF04958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3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http://aina.org/ata/20150321151155.htm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26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https://pt.wikipedia.org/wiki/Primeiro_Conc%C3%ADlio_de_Niceia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https://www.significados.com.br/calendario-gregoriano/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5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https://www.todamateria.com.br/deus-dionisio/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2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https://pt.wikipedia.org/wiki/R%C3%B4mulo_e_Remo</a:t>
            </a:r>
          </a:p>
          <a:p>
            <a:r>
              <a:rPr lang="pt-BR" dirty="0" smtClean="0"/>
              <a:t>https://shortnotsosweet.wordpress.com/2014/12/07/io-saturnalia/</a:t>
            </a:r>
          </a:p>
          <a:p>
            <a:r>
              <a:rPr lang="pt-BR" dirty="0" smtClean="0"/>
              <a:t>https://ancientstandard.com/2007/05/10/lupercalia-how-whipping-equates-fertility-%E2%80%93-1st-c-bc/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2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https://pt.wikipedia.org/wiki/R%C3%B4mulo_e_Remo</a:t>
            </a:r>
          </a:p>
          <a:p>
            <a:r>
              <a:rPr lang="pt-BR" dirty="0" smtClean="0"/>
              <a:t>https://shortnotsosweet.wordpress.com/2014/12/07/io-saturnalia/</a:t>
            </a:r>
          </a:p>
          <a:p>
            <a:r>
              <a:rPr lang="pt-BR" dirty="0" smtClean="0"/>
              <a:t>https://ancientstandard.com/2007/05/10/lupercalia-how-whipping-equates-fertility-%E2%80%93-1st-c-bc/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2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http://aina.org/ata/20150321151155.htm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2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http://documentofantastico.blogspot.com/2011/05/inanna.html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https://pt.wikipedia.org/wiki/Eostre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https://pt.wikipedia.org/wiki/Eostre</a:t>
            </a:r>
          </a:p>
          <a:p>
            <a:r>
              <a:rPr lang="pt-BR" dirty="0" smtClean="0"/>
              <a:t>https://easyscienceforkids.com/all-about-the-rabbit-and-the-moon/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https://ensinandodesiao.org.br/artigos-e-estudos/o-verdadeiro-sentido-da-pascoa-pessach/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DF0E-8205-4B89-96CB-1DCAAF04958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8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78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2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5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96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90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05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75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98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14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27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1FD2-7585-4409-BF24-5BF9F8B9324C}" type="datetimeFigureOut">
              <a:rPr lang="pt-BR" smtClean="0"/>
              <a:t>13/04/2019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F5EA-A6C8-4D49-8A62-91AEBD733A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46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Páscoa, carnaval e astronomia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23731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Bruna Donadel Weise – </a:t>
            </a:r>
            <a:r>
              <a:rPr lang="pt-B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weise.bruna@gmail.com</a:t>
            </a:r>
            <a:endParaRPr lang="pt-BR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</a:t>
            </a:r>
            <a:br>
              <a:rPr lang="pt-BR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pt-BR" sz="31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Equinócio de primavera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Mitologia nórdica – Eostre ou Ostara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58" b="63152" l="26682" r="58364">
                        <a14:foregroundMark x1="27182" y1="31333" x2="27182" y2="31333"/>
                        <a14:foregroundMark x1="28455" y1="29152" x2="28455" y2="29152"/>
                        <a14:foregroundMark x1="30727" y1="25091" x2="30727" y2="25091"/>
                        <a14:foregroundMark x1="35455" y1="22970" x2="35455" y2="22970"/>
                        <a14:foregroundMark x1="37318" y1="22485" x2="37318" y2="22485"/>
                        <a14:foregroundMark x1="32773" y1="25091" x2="32773" y2="25091"/>
                        <a14:foregroundMark x1="27273" y1="34424" x2="27273" y2="34424"/>
                        <a14:foregroundMark x1="27091" y1="36545" x2="27091" y2="36545"/>
                        <a14:foregroundMark x1="27273" y1="54545" x2="27273" y2="54545"/>
                        <a14:foregroundMark x1="28682" y1="57091" x2="28682" y2="57091"/>
                        <a14:foregroundMark x1="30409" y1="58364" x2="30409" y2="58364"/>
                        <a14:foregroundMark x1="32682" y1="61091" x2="32682" y2="61091"/>
                        <a14:foregroundMark x1="34227" y1="61939" x2="34227" y2="61939"/>
                        <a14:foregroundMark x1="27318" y1="50909" x2="27318" y2="50909"/>
                        <a14:foregroundMark x1="29500" y1="55030" x2="29500" y2="55030"/>
                        <a14:foregroundMark x1="33364" y1="59758" x2="33364" y2="59758"/>
                        <a14:foregroundMark x1="36364" y1="61879" x2="36364" y2="61879"/>
                        <a14:foregroundMark x1="45682" y1="61758" x2="45682" y2="61758"/>
                        <a14:foregroundMark x1="47955" y1="62485" x2="47955" y2="62485"/>
                        <a14:foregroundMark x1="49545" y1="61333" x2="49545" y2="61333"/>
                        <a14:foregroundMark x1="52045" y1="59576" x2="52045" y2="59576"/>
                        <a14:foregroundMark x1="54682" y1="56788" x2="54682" y2="56788"/>
                        <a14:foregroundMark x1="55909" y1="52303" x2="55909" y2="52303"/>
                        <a14:foregroundMark x1="56545" y1="50061" x2="56545" y2="50061"/>
                        <a14:foregroundMark x1="55864" y1="53818" x2="55864" y2="53818"/>
                        <a14:foregroundMark x1="57136" y1="33091" x2="57136" y2="33091"/>
                        <a14:foregroundMark x1="55818" y1="28848" x2="55818" y2="28848"/>
                        <a14:foregroundMark x1="54318" y1="27455" x2="54318" y2="27455"/>
                        <a14:foregroundMark x1="53409" y1="25879" x2="53409" y2="25879"/>
                        <a14:foregroundMark x1="50000" y1="23030" x2="50000" y2="23030"/>
                        <a14:foregroundMark x1="51818" y1="24424" x2="51818" y2="24424"/>
                        <a14:foregroundMark x1="48136" y1="22364" x2="48136" y2="22364"/>
                        <a14:foregroundMark x1="57864" y1="36970" x2="57864" y2="36970"/>
                        <a14:foregroundMark x1="57727" y1="46545" x2="57727" y2="46545"/>
                        <a14:foregroundMark x1="57091" y1="50545" x2="57091" y2="50545"/>
                        <a14:foregroundMark x1="52773" y1="57455" x2="52773" y2="57455"/>
                        <a14:foregroundMark x1="50318" y1="60848" x2="50318" y2="60848"/>
                        <a14:foregroundMark x1="47227" y1="62182" x2="47227" y2="62182"/>
                        <a14:foregroundMark x1="54045" y1="55273" x2="54045" y2="5527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21011" r="40758" b="34747"/>
          <a:stretch/>
        </p:blipFill>
        <p:spPr>
          <a:xfrm rot="3290080">
            <a:off x="545398" y="2151300"/>
            <a:ext cx="4464497" cy="4444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292080" y="2717218"/>
            <a:ext cx="352745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6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</a:t>
            </a:r>
            <a:endParaRPr lang="pt-BR" sz="3100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Hebraico – Pessach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Celebrado do dia 14 ao 21 de </a:t>
            </a:r>
            <a:r>
              <a:rPr lang="pt-BR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nissan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4896544" cy="3229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612523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Celebração Páscoa Judaica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 Cristã</a:t>
            </a:r>
            <a:endParaRPr lang="pt-BR" sz="3100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Quando deveria ser celebrada?</a:t>
            </a: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11269" r="-526" b="5526"/>
          <a:stretch/>
        </p:blipFill>
        <p:spPr>
          <a:xfrm>
            <a:off x="3203848" y="2517456"/>
            <a:ext cx="3040732" cy="380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85398" y="227687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C00000"/>
                </a:solidFill>
                <a:latin typeface="Arial Rounded MT Bold" pitchFamily="34" charset="0"/>
              </a:rPr>
              <a:t>?</a:t>
            </a:r>
            <a:endParaRPr lang="pt-BR" sz="72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 Cristã</a:t>
            </a:r>
            <a:endParaRPr lang="pt-BR" sz="3100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19904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Concílio de Nicéia – 325 d.C.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Deveria ser celebrada em um :</a:t>
            </a:r>
          </a:p>
          <a:p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domingo </a:t>
            </a:r>
          </a:p>
          <a:p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após o equinócio de primavera* 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endParaRPr lang="pt-BR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*</a:t>
            </a:r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(hemisfério Norte)</a:t>
            </a: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158480" cy="42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 Cristã</a:t>
            </a:r>
            <a:endParaRPr lang="pt-BR" sz="3100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19904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Calendário Gregoriano - 1582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Deveria ser celebrada no :</a:t>
            </a:r>
          </a:p>
          <a:p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Primeiro domingo </a:t>
            </a:r>
          </a:p>
          <a:p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Após (ou na) a primeira Lua cheia</a:t>
            </a:r>
          </a:p>
          <a:p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após o equinócio de primavera* 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</a:t>
            </a:r>
          </a:p>
          <a:p>
            <a:pPr marL="0" indent="0">
              <a:buNone/>
            </a:pPr>
            <a:endParaRPr lang="pt-BR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*</a:t>
            </a:r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(hemisfério Norte)</a:t>
            </a: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141507" cy="444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3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 Cristã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9" r="1145"/>
          <a:stretch/>
        </p:blipFill>
        <p:spPr>
          <a:xfrm>
            <a:off x="755576" y="2060848"/>
            <a:ext cx="3202275" cy="309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23728" y="3933056"/>
            <a:ext cx="432048" cy="2880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 r="67272" b="5232"/>
          <a:stretch/>
        </p:blipFill>
        <p:spPr>
          <a:xfrm>
            <a:off x="4427984" y="2060848"/>
            <a:ext cx="3312368" cy="306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7524328" y="3610365"/>
            <a:ext cx="1008112" cy="1786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612523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Nunca antes de 22 de março ou depois de 25 de abril</a:t>
            </a: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92D050"/>
                </a:solidFill>
              </a:rPr>
              <a:t>Dúvidas?</a:t>
            </a:r>
            <a:endParaRPr lang="pt-BR" sz="66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6800"/>
            <a:ext cx="3888432" cy="489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1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ORIGENS</a:t>
            </a:r>
            <a:endParaRPr lang="pt-BR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Carnaval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Babilônia – Saceias e Akitu (3000 a. C.)</a:t>
            </a: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86356"/>
            <a:ext cx="47479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60307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Deus Marduk cumprimenta o rei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Carnaval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Grécia e Roma – Bacanais</a:t>
            </a: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60307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Baco (Dionísio), deus do Vinho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752528" cy="34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Carnaval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Roma – Saturnália e Lupercália (700 a.C.)</a:t>
            </a: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60307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Banquete de Saturnália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5303"/>
          <a:stretch/>
        </p:blipFill>
        <p:spPr>
          <a:xfrm>
            <a:off x="683568" y="2357504"/>
            <a:ext cx="795250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6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Carnaval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Roma – Saturnália e Lupercália (700 a.C.)</a:t>
            </a: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60307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Pã (Romulo e Remo) e Lupercália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6" y="2780928"/>
            <a:ext cx="4236836" cy="273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26" y="2780928"/>
            <a:ext cx="3645449" cy="273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Carnaval</a:t>
            </a:r>
            <a:endParaRPr lang="pt-BR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Babilônia – Saceias e Akitu (3000 a. C.)</a:t>
            </a: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86356"/>
            <a:ext cx="47479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60307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Deus Marduk cumprimenta o rei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</a:t>
            </a:r>
            <a:b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pt-BR" sz="31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Equinócio de primavera</a:t>
            </a:r>
            <a:endParaRPr lang="pt-BR" sz="3100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Babilônia – Ishtar</a:t>
            </a:r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Fenícios – Astarte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/>
          <a:stretch/>
        </p:blipFill>
        <p:spPr>
          <a:xfrm>
            <a:off x="3203848" y="2564904"/>
            <a:ext cx="2836912" cy="354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60307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Deusa Ishtar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Páscoa</a:t>
            </a:r>
            <a:br>
              <a:rPr lang="pt-BR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pt-BR" sz="31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Equinócio de primavera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Mitologia nórdica – Eostre ou Ostara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pt-BR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302055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Ostara e o mito da lebre</a:t>
            </a:r>
            <a:endParaRPr lang="pt-BR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53412"/>
            <a:ext cx="2808312" cy="414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055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3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290</Words>
  <Application>Microsoft Office PowerPoint</Application>
  <PresentationFormat>Apresentação na tela (4:3)</PresentationFormat>
  <Paragraphs>147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Office Theme</vt:lpstr>
      <vt:lpstr>Páscoa, carnaval e astronomia</vt:lpstr>
      <vt:lpstr>ORIGENS</vt:lpstr>
      <vt:lpstr>Carnaval</vt:lpstr>
      <vt:lpstr>Carnaval</vt:lpstr>
      <vt:lpstr>Carnaval</vt:lpstr>
      <vt:lpstr>Carnaval</vt:lpstr>
      <vt:lpstr>Carnaval</vt:lpstr>
      <vt:lpstr>Páscoa  Equinócio de primavera</vt:lpstr>
      <vt:lpstr>Páscoa Equinócio de primavera</vt:lpstr>
      <vt:lpstr>Páscoa Equinócio de primavera</vt:lpstr>
      <vt:lpstr>Páscoa</vt:lpstr>
      <vt:lpstr>Páscoa Cristã</vt:lpstr>
      <vt:lpstr>Páscoa Cristã</vt:lpstr>
      <vt:lpstr>Páscoa Cristã</vt:lpstr>
      <vt:lpstr>Páscoa Cristã</vt:lpstr>
      <vt:lpstr>Dúvidas?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ORIGENS</dc:title>
  <dc:creator>Bruna</dc:creator>
  <cp:lastModifiedBy>Observatório</cp:lastModifiedBy>
  <cp:revision>24</cp:revision>
  <dcterms:created xsi:type="dcterms:W3CDTF">2019-04-13T03:10:15Z</dcterms:created>
  <dcterms:modified xsi:type="dcterms:W3CDTF">2019-04-14T00:46:32Z</dcterms:modified>
</cp:coreProperties>
</file>