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</p:sldIdLst>
  <p:sldSz cx="9144000" cy="6858000" type="screen4x3"/>
  <p:notesSz cx="6858000" cy="8686800"/>
  <p:embeddedFontLst>
    <p:embeddedFont>
      <p:font typeface="EB Garamond SemiBold" panose="020B0604020202020204" charset="0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Amatic SC" panose="020B0604020202020204" charset="-79"/>
      <p:regular r:id="rId33"/>
      <p:bold r:id="rId34"/>
    </p:embeddedFont>
    <p:embeddedFont>
      <p:font typeface="EB Garamond" panose="020B0604020202020204" charset="0"/>
      <p:regular r:id="rId35"/>
      <p:bold r:id="rId36"/>
      <p:italic r:id="rId37"/>
      <p:boldItalic r:id="rId38"/>
    </p:embeddedFont>
    <p:embeddedFont>
      <p:font typeface="EB Garamond ExtraBold" panose="020B0604020202020204" charset="0"/>
      <p:bold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114"/>
      </p:cViewPr>
      <p:guideLst>
        <p:guide orient="horz" pos="225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63650" y="657225"/>
            <a:ext cx="4330700" cy="324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125913"/>
            <a:ext cx="5029200" cy="391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251825"/>
            <a:ext cx="2971800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251825"/>
            <a:ext cx="2971800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0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 txBox="1">
            <a:spLocks noGrp="1"/>
          </p:cNvSpPr>
          <p:nvPr>
            <p:ph type="sldNum" idx="12"/>
          </p:nvPr>
        </p:nvSpPr>
        <p:spPr>
          <a:xfrm>
            <a:off x="3886200" y="8251825"/>
            <a:ext cx="2971800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  <p:sp>
        <p:nvSpPr>
          <p:cNvPr id="131" name="Google Shape;131;p1:notes"/>
          <p:cNvSpPr txBox="1"/>
          <p:nvPr/>
        </p:nvSpPr>
        <p:spPr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1062038" y="4132263"/>
            <a:ext cx="4735512" cy="333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5238" y="657225"/>
            <a:ext cx="4327525" cy="324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:notes"/>
          <p:cNvSpPr txBox="1">
            <a:spLocks noGrp="1"/>
          </p:cNvSpPr>
          <p:nvPr>
            <p:ph type="body" idx="1"/>
          </p:nvPr>
        </p:nvSpPr>
        <p:spPr>
          <a:xfrm>
            <a:off x="914400" y="4125913"/>
            <a:ext cx="5029200" cy="3910012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5238" y="657225"/>
            <a:ext cx="4327525" cy="324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:notes"/>
          <p:cNvSpPr txBox="1">
            <a:spLocks noGrp="1"/>
          </p:cNvSpPr>
          <p:nvPr>
            <p:ph type="body" idx="1"/>
          </p:nvPr>
        </p:nvSpPr>
        <p:spPr>
          <a:xfrm>
            <a:off x="914400" y="4125913"/>
            <a:ext cx="5029200" cy="3910012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5238" y="657225"/>
            <a:ext cx="4327525" cy="324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8:notes"/>
          <p:cNvSpPr txBox="1">
            <a:spLocks noGrp="1"/>
          </p:cNvSpPr>
          <p:nvPr>
            <p:ph type="body" idx="1"/>
          </p:nvPr>
        </p:nvSpPr>
        <p:spPr>
          <a:xfrm>
            <a:off x="914400" y="4125913"/>
            <a:ext cx="5029200" cy="3910012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5238" y="657225"/>
            <a:ext cx="4327525" cy="324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:notes"/>
          <p:cNvSpPr txBox="1">
            <a:spLocks noGrp="1"/>
          </p:cNvSpPr>
          <p:nvPr>
            <p:ph type="body" idx="1"/>
          </p:nvPr>
        </p:nvSpPr>
        <p:spPr>
          <a:xfrm>
            <a:off x="914400" y="4125913"/>
            <a:ext cx="5029200" cy="3910012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5238" y="657225"/>
            <a:ext cx="4327525" cy="324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0:notes"/>
          <p:cNvSpPr txBox="1">
            <a:spLocks noGrp="1"/>
          </p:cNvSpPr>
          <p:nvPr>
            <p:ph type="body" idx="1"/>
          </p:nvPr>
        </p:nvSpPr>
        <p:spPr>
          <a:xfrm>
            <a:off x="914400" y="4125913"/>
            <a:ext cx="5029200" cy="3910012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5238" y="657225"/>
            <a:ext cx="4327525" cy="324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1:notes"/>
          <p:cNvSpPr txBox="1">
            <a:spLocks noGrp="1"/>
          </p:cNvSpPr>
          <p:nvPr>
            <p:ph type="body" idx="1"/>
          </p:nvPr>
        </p:nvSpPr>
        <p:spPr>
          <a:xfrm>
            <a:off x="914400" y="4125913"/>
            <a:ext cx="5029200" cy="3910012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5238" y="657225"/>
            <a:ext cx="4327525" cy="324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2:notes"/>
          <p:cNvSpPr txBox="1">
            <a:spLocks noGrp="1"/>
          </p:cNvSpPr>
          <p:nvPr>
            <p:ph type="body" idx="1"/>
          </p:nvPr>
        </p:nvSpPr>
        <p:spPr>
          <a:xfrm>
            <a:off x="914400" y="4125913"/>
            <a:ext cx="5029200" cy="3910012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5238" y="657225"/>
            <a:ext cx="4327525" cy="324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3:notes"/>
          <p:cNvSpPr txBox="1">
            <a:spLocks noGrp="1"/>
          </p:cNvSpPr>
          <p:nvPr>
            <p:ph type="body" idx="1"/>
          </p:nvPr>
        </p:nvSpPr>
        <p:spPr>
          <a:xfrm>
            <a:off x="914400" y="4125913"/>
            <a:ext cx="5029200" cy="3910012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5238" y="657225"/>
            <a:ext cx="4327525" cy="324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:notes"/>
          <p:cNvSpPr txBox="1">
            <a:spLocks noGrp="1"/>
          </p:cNvSpPr>
          <p:nvPr>
            <p:ph type="body" idx="1"/>
          </p:nvPr>
        </p:nvSpPr>
        <p:spPr>
          <a:xfrm>
            <a:off x="914400" y="4125913"/>
            <a:ext cx="5029200" cy="3910012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5238" y="657225"/>
            <a:ext cx="4327525" cy="324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5:notes"/>
          <p:cNvSpPr txBox="1">
            <a:spLocks noGrp="1"/>
          </p:cNvSpPr>
          <p:nvPr>
            <p:ph type="body" idx="1"/>
          </p:nvPr>
        </p:nvSpPr>
        <p:spPr>
          <a:xfrm>
            <a:off x="914400" y="4125913"/>
            <a:ext cx="5029200" cy="3910012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5238" y="657225"/>
            <a:ext cx="4327525" cy="324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f9f0bea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5238" y="657225"/>
            <a:ext cx="4327525" cy="324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f9f0bea80_0_0:notes"/>
          <p:cNvSpPr txBox="1">
            <a:spLocks noGrp="1"/>
          </p:cNvSpPr>
          <p:nvPr>
            <p:ph type="body" idx="1"/>
          </p:nvPr>
        </p:nvSpPr>
        <p:spPr>
          <a:xfrm>
            <a:off x="914400" y="4125913"/>
            <a:ext cx="5029200" cy="39099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4f9f0bea80_0_0:notes"/>
          <p:cNvSpPr txBox="1">
            <a:spLocks noGrp="1"/>
          </p:cNvSpPr>
          <p:nvPr>
            <p:ph type="sldNum" idx="12"/>
          </p:nvPr>
        </p:nvSpPr>
        <p:spPr>
          <a:xfrm>
            <a:off x="3886200" y="8251825"/>
            <a:ext cx="2971800" cy="435000"/>
          </a:xfrm>
          <a:prstGeom prst="rect">
            <a:avLst/>
          </a:prstGeom>
        </p:spPr>
        <p:txBody>
          <a:bodyPr spcFirstLastPara="1" wrap="square" lIns="19050" tIns="0" rIns="1905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:notes"/>
          <p:cNvSpPr txBox="1">
            <a:spLocks noGrp="1"/>
          </p:cNvSpPr>
          <p:nvPr>
            <p:ph type="body" idx="1"/>
          </p:nvPr>
        </p:nvSpPr>
        <p:spPr>
          <a:xfrm>
            <a:off x="914400" y="4125913"/>
            <a:ext cx="5029200" cy="3910012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5238" y="657225"/>
            <a:ext cx="4327525" cy="324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5b7f199a05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650875"/>
            <a:ext cx="4343400" cy="3257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g5b7f199a05_0_117:notes"/>
          <p:cNvSpPr txBox="1">
            <a:spLocks noGrp="1"/>
          </p:cNvSpPr>
          <p:nvPr>
            <p:ph type="body" idx="1"/>
          </p:nvPr>
        </p:nvSpPr>
        <p:spPr>
          <a:xfrm>
            <a:off x="685800" y="4126230"/>
            <a:ext cx="5486400" cy="3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/>
              <a:t>a gravidade vai comprimir toda a estrela até chegar um ponto que os eletrons conseguem segurar chamado o principio de pauli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5238" y="657225"/>
            <a:ext cx="4327525" cy="324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914400" y="4125913"/>
            <a:ext cx="5029200" cy="391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pt-BR"/>
              <a:t>Crédito da imagem: André Luiz da Silva/CDA/CDCC/USP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:notes"/>
          <p:cNvSpPr txBox="1">
            <a:spLocks noGrp="1"/>
          </p:cNvSpPr>
          <p:nvPr>
            <p:ph type="sldNum" idx="12"/>
          </p:nvPr>
        </p:nvSpPr>
        <p:spPr>
          <a:xfrm>
            <a:off x="3886200" y="8251825"/>
            <a:ext cx="2971800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 txBox="1">
            <a:spLocks noGrp="1"/>
          </p:cNvSpPr>
          <p:nvPr>
            <p:ph type="body" idx="1"/>
          </p:nvPr>
        </p:nvSpPr>
        <p:spPr>
          <a:xfrm>
            <a:off x="914400" y="4125913"/>
            <a:ext cx="5029200" cy="3910012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5238" y="657225"/>
            <a:ext cx="4327525" cy="324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b7f199a05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650875"/>
            <a:ext cx="4343400" cy="3257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5b7f199a05_0_65:notes"/>
          <p:cNvSpPr txBox="1">
            <a:spLocks noGrp="1"/>
          </p:cNvSpPr>
          <p:nvPr>
            <p:ph type="body" idx="1"/>
          </p:nvPr>
        </p:nvSpPr>
        <p:spPr>
          <a:xfrm>
            <a:off x="685800" y="4126230"/>
            <a:ext cx="5486400" cy="3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b7f199a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650875"/>
            <a:ext cx="4343400" cy="3257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5b7f199a05_0_0:notes"/>
          <p:cNvSpPr txBox="1">
            <a:spLocks noGrp="1"/>
          </p:cNvSpPr>
          <p:nvPr>
            <p:ph type="body" idx="1"/>
          </p:nvPr>
        </p:nvSpPr>
        <p:spPr>
          <a:xfrm>
            <a:off x="685800" y="4126230"/>
            <a:ext cx="5486400" cy="3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PARTÍCULAS COLIDEM TÃO FORTE QUE ROMPEM A BARREIRA DA REPULSÃO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:notes"/>
          <p:cNvSpPr txBox="1">
            <a:spLocks noGrp="1"/>
          </p:cNvSpPr>
          <p:nvPr>
            <p:ph type="body" idx="1"/>
          </p:nvPr>
        </p:nvSpPr>
        <p:spPr>
          <a:xfrm>
            <a:off x="914400" y="4125913"/>
            <a:ext cx="5029200" cy="3910012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5238" y="657225"/>
            <a:ext cx="4327525" cy="324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:notes"/>
          <p:cNvSpPr txBox="1">
            <a:spLocks noGrp="1"/>
          </p:cNvSpPr>
          <p:nvPr>
            <p:ph type="body" idx="1"/>
          </p:nvPr>
        </p:nvSpPr>
        <p:spPr>
          <a:xfrm>
            <a:off x="914400" y="4125913"/>
            <a:ext cx="5029200" cy="3910012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5238" y="657225"/>
            <a:ext cx="4327525" cy="324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fa777e8f6_3_0:notes"/>
          <p:cNvSpPr txBox="1">
            <a:spLocks noGrp="1"/>
          </p:cNvSpPr>
          <p:nvPr>
            <p:ph type="body" idx="1"/>
          </p:nvPr>
        </p:nvSpPr>
        <p:spPr>
          <a:xfrm>
            <a:off x="914400" y="4125913"/>
            <a:ext cx="5029200" cy="39099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4fa777e8f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5238" y="657225"/>
            <a:ext cx="4327525" cy="324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●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●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SzPts val="320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Noto Sans Symbols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SzPts val="3200"/>
              <a:buFont typeface="Noto Sans Symbols"/>
              <a:buChar char="●"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Noto Sans Symbols"/>
              <a:buChar char="●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ts val="2400"/>
              <a:buFont typeface="Noto Sans Symbols"/>
              <a:buChar char="●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Noto Sans Symbols"/>
              <a:buChar char="●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Noto Sans Symbols"/>
              <a:buChar char="●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Noto Sans Symbols"/>
              <a:buChar char="●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Noto Sans Symbols"/>
              <a:buChar char="●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Noto Sans Symbols"/>
              <a:buChar char="●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Noto Sans Symbols"/>
              <a:buChar char="●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tamanhos_estelares.av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0272" y="44624"/>
            <a:ext cx="1523820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i="0" u="none" strike="noStrike" cap="none">
              <a:solidFill>
                <a:srgbClr val="ACACE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25" descr="mailbox://C%7C/Users/ANDRE/AppData/Roaming/Thunderbird/Profiles/81fy1uv9.default/Mail/cdcc.usp.br/Inbox?number=248087&amp;part=1.2&amp;type=image/jpeg&amp;filename=cda-simbolo-2560x1920.jpg"/>
          <p:cNvSpPr/>
          <p:nvPr/>
        </p:nvSpPr>
        <p:spPr>
          <a:xfrm>
            <a:off x="4538663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5" descr="mailbox://C%7C/Users/ANDRE/AppData/Roaming/Thunderbird/Profiles/81fy1uv9.default/Mail/cdcc.usp.br/Inbox?number=248087&amp;part=1.2&amp;type=image/jpeg&amp;filename=cda-simbolo-2560x1920.jpg"/>
          <p:cNvSpPr/>
          <p:nvPr/>
        </p:nvSpPr>
        <p:spPr>
          <a:xfrm>
            <a:off x="4538663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5"/>
          <p:cNvSpPr/>
          <p:nvPr/>
        </p:nvSpPr>
        <p:spPr>
          <a:xfrm>
            <a:off x="5754578" y="1300527"/>
            <a:ext cx="4055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>
                <a:latin typeface="Century Gothic"/>
                <a:ea typeface="Century Gothic"/>
                <a:cs typeface="Century Gothic"/>
                <a:sym typeface="Century Gothic"/>
              </a:rPr>
              <a:t>Centro de Divulgação da Astronomia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>
                <a:latin typeface="Century Gothic"/>
                <a:ea typeface="Century Gothic"/>
                <a:cs typeface="Century Gothic"/>
                <a:sym typeface="Century Gothic"/>
              </a:rPr>
              <a:t>Observatório Dietrich Schiel</a:t>
            </a:r>
            <a:endParaRPr sz="105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5"/>
          <p:cNvSpPr/>
          <p:nvPr/>
        </p:nvSpPr>
        <p:spPr>
          <a:xfrm>
            <a:off x="5088900" y="5411391"/>
            <a:ext cx="40551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Leonardo Kenzo</a:t>
            </a:r>
            <a:endParaRPr sz="30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CDCC/USP</a:t>
            </a:r>
            <a:endParaRPr sz="30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Observatório Dietrich Schiel</a:t>
            </a:r>
            <a:endParaRPr sz="30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0" y="2482350"/>
            <a:ext cx="9144000" cy="21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>
                <a:latin typeface="Amatic SC"/>
                <a:ea typeface="Amatic SC"/>
                <a:cs typeface="Amatic SC"/>
                <a:sym typeface="Amatic SC"/>
              </a:rPr>
              <a:t>SOL </a:t>
            </a:r>
            <a:endParaRPr sz="60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b="1">
                <a:latin typeface="Amatic SC"/>
                <a:ea typeface="Amatic SC"/>
                <a:cs typeface="Amatic SC"/>
                <a:sym typeface="Amatic SC"/>
              </a:rPr>
              <a:t>O NOSSO ASTRO REI</a:t>
            </a:r>
            <a:endParaRPr sz="4500" b="1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4" descr="Sol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616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4"/>
          <p:cNvSpPr/>
          <p:nvPr/>
        </p:nvSpPr>
        <p:spPr>
          <a:xfrm>
            <a:off x="141689" y="6367463"/>
            <a:ext cx="333136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D0960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Crédito da imagem: chandra.harvard.edu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>
            <a:spLocks noGrp="1"/>
          </p:cNvSpPr>
          <p:nvPr>
            <p:ph type="subTitle" idx="1"/>
          </p:nvPr>
        </p:nvSpPr>
        <p:spPr>
          <a:xfrm>
            <a:off x="642938" y="667469"/>
            <a:ext cx="7889502" cy="585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-177800" algn="just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Courier New"/>
              <a:buChar char="o"/>
            </a:pPr>
            <a:r>
              <a:rPr lang="pt-BR" sz="2800" b="0">
                <a:solidFill>
                  <a:srgbClr val="FBD6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pt-BR" sz="4000" b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No núcleo do Sol é onde é produzida toda a sua energia;</a:t>
            </a:r>
            <a:endParaRPr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Clr>
                <a:srgbClr val="FF6600"/>
              </a:buClr>
              <a:buSzPts val="4000"/>
              <a:buFont typeface="Courier New"/>
              <a:buNone/>
            </a:pPr>
            <a:endParaRPr sz="4000" b="0">
              <a:solidFill>
                <a:srgbClr val="FBD6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-254000" algn="just" rtl="0">
              <a:spcBef>
                <a:spcPts val="800"/>
              </a:spcBef>
              <a:spcAft>
                <a:spcPts val="0"/>
              </a:spcAft>
              <a:buClr>
                <a:srgbClr val="FF6600"/>
              </a:buClr>
              <a:buSzPts val="4000"/>
              <a:buFont typeface="Courier New"/>
              <a:buChar char="o"/>
            </a:pPr>
            <a:r>
              <a:rPr lang="pt-BR" sz="4000" b="0">
                <a:solidFill>
                  <a:srgbClr val="FBD6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pt-BR" sz="4000" b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A matéria do Sol é tão concentrada que a luz leva cerca de </a:t>
            </a:r>
            <a:r>
              <a:rPr lang="pt-BR" sz="4000" b="0" i="1" u="sng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10 milhões de anos</a:t>
            </a:r>
            <a:r>
              <a:rPr lang="pt-BR" sz="4000" b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 para chegar até a superfície</a:t>
            </a:r>
            <a:endParaRPr sz="40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6"/>
          <p:cNvSpPr txBox="1">
            <a:spLocks noGrp="1"/>
          </p:cNvSpPr>
          <p:nvPr>
            <p:ph type="subTitle" idx="1"/>
          </p:nvPr>
        </p:nvSpPr>
        <p:spPr>
          <a:xfrm>
            <a:off x="0" y="500100"/>
            <a:ext cx="9144000" cy="58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000"/>
              <a:buNone/>
            </a:pPr>
            <a:r>
              <a:rPr lang="pt-BR" sz="4800" b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A quantidade de energia produzida é enorme: </a:t>
            </a:r>
            <a:endParaRPr sz="4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rgbClr val="FF6600"/>
              </a:buClr>
              <a:buSzPts val="4000"/>
              <a:buNone/>
            </a:pPr>
            <a:endParaRPr sz="4800" b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45720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4800" b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para reproduzir a mesma energia precisaríamos de  30.000 </a:t>
            </a:r>
            <a:r>
              <a:rPr lang="pt-BR" sz="4800" b="0" i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trilhões</a:t>
            </a:r>
            <a:r>
              <a:rPr lang="pt-BR" sz="4800" b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 de usinas de Itaipu!</a:t>
            </a:r>
            <a:endParaRPr sz="4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rgbClr val="FF6600"/>
              </a:buClr>
              <a:buSzPts val="2800"/>
              <a:buNone/>
            </a:pPr>
            <a:endParaRPr b="0">
              <a:solidFill>
                <a:srgbClr val="FBD6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rgbClr val="FF6600"/>
              </a:buClr>
              <a:buSzPts val="2800"/>
              <a:buNone/>
            </a:pPr>
            <a:endParaRPr b="0">
              <a:solidFill>
                <a:srgbClr val="FBD6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"/>
          <p:cNvSpPr txBox="1">
            <a:spLocks noGrp="1"/>
          </p:cNvSpPr>
          <p:nvPr>
            <p:ph type="title"/>
          </p:nvPr>
        </p:nvSpPr>
        <p:spPr>
          <a:xfrm>
            <a:off x="642938" y="271462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Atmosfera Solar</a:t>
            </a:r>
            <a:endParaRPr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"/>
          <p:cNvSpPr txBox="1">
            <a:spLocks noGrp="1"/>
          </p:cNvSpPr>
          <p:nvPr>
            <p:ph type="subTitle" idx="1"/>
          </p:nvPr>
        </p:nvSpPr>
        <p:spPr>
          <a:xfrm>
            <a:off x="356046" y="548680"/>
            <a:ext cx="8464426" cy="5976664"/>
          </a:xfrm>
          <a:prstGeom prst="rect">
            <a:avLst/>
          </a:prstGeom>
          <a:solidFill>
            <a:srgbClr val="53503F">
              <a:alpha val="28627"/>
            </a:srgbClr>
          </a:solidFill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-203200" algn="just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200"/>
              <a:buFont typeface="Courier New"/>
              <a:buChar char="o"/>
            </a:pPr>
            <a:r>
              <a:rPr lang="pt-BR" b="0">
                <a:solidFill>
                  <a:srgbClr val="FBD6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pt-BR" sz="4800" b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A superfície do Sol é chamada de </a:t>
            </a:r>
            <a:r>
              <a:rPr lang="pt-BR" sz="4800" b="0">
                <a:solidFill>
                  <a:srgbClr val="FFFF00"/>
                </a:solidFill>
                <a:latin typeface="Amatic SC"/>
                <a:ea typeface="Amatic SC"/>
                <a:cs typeface="Amatic SC"/>
                <a:sym typeface="Amatic SC"/>
              </a:rPr>
              <a:t>fotosfera</a:t>
            </a:r>
            <a:r>
              <a:rPr lang="pt-BR" sz="4800" b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;</a:t>
            </a:r>
            <a:endParaRPr sz="4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Clr>
                <a:srgbClr val="FF6600"/>
              </a:buClr>
              <a:buSzPts val="4000"/>
              <a:buNone/>
            </a:pPr>
            <a:endParaRPr sz="4000" b="0">
              <a:solidFill>
                <a:srgbClr val="FBD6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-254000" algn="just" rtl="0">
              <a:spcBef>
                <a:spcPts val="800"/>
              </a:spcBef>
              <a:spcAft>
                <a:spcPts val="0"/>
              </a:spcAft>
              <a:buClr>
                <a:srgbClr val="FF6600"/>
              </a:buClr>
              <a:buSzPts val="4000"/>
              <a:buFont typeface="Courier New"/>
              <a:buChar char="o"/>
            </a:pPr>
            <a:r>
              <a:rPr lang="pt-BR" sz="4000" b="0">
                <a:solidFill>
                  <a:srgbClr val="FBD6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pt-BR" sz="4000" b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Ao redor da fotosfera, há duas camadas de gás:</a:t>
            </a:r>
            <a:r>
              <a:rPr lang="pt-BR" sz="4000" b="0">
                <a:solidFill>
                  <a:srgbClr val="FBD6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457200" lvl="1" indent="-254000" algn="just" rtl="0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ourier New"/>
              <a:buChar char="o"/>
            </a:pPr>
            <a:r>
              <a:rPr lang="pt-BR" sz="4000" b="0">
                <a:solidFill>
                  <a:srgbClr val="FBD6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pt-BR" sz="4000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uma é a  cromosfera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457200" lvl="1" indent="-254000" algn="just" rtl="0">
              <a:spcBef>
                <a:spcPts val="800"/>
              </a:spcBef>
              <a:spcAft>
                <a:spcPts val="0"/>
              </a:spcAft>
              <a:buClr>
                <a:srgbClr val="DACFB4"/>
              </a:buClr>
              <a:buSzPts val="4000"/>
              <a:buFont typeface="Courier New"/>
              <a:buChar char="o"/>
            </a:pPr>
            <a:r>
              <a:rPr lang="pt-BR" sz="4000">
                <a:solidFill>
                  <a:srgbClr val="FBD6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pt-BR" sz="4000">
                <a:solidFill>
                  <a:srgbClr val="DACFB4"/>
                </a:solidFill>
                <a:latin typeface="Amatic SC"/>
                <a:ea typeface="Amatic SC"/>
                <a:cs typeface="Amatic SC"/>
                <a:sym typeface="Amatic SC"/>
              </a:rPr>
              <a:t>a outra é coroa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Clr>
                <a:srgbClr val="DACFB4"/>
              </a:buClr>
              <a:buSzPts val="3200"/>
              <a:buNone/>
            </a:pPr>
            <a:endParaRPr>
              <a:solidFill>
                <a:srgbClr val="DACFB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8"/>
          <p:cNvSpPr txBox="1"/>
          <p:nvPr/>
        </p:nvSpPr>
        <p:spPr>
          <a:xfrm>
            <a:off x="2699792" y="1124744"/>
            <a:ext cx="5544616" cy="10801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12000">
                <a:srgbClr val="FFFFFF">
                  <a:alpha val="88627"/>
                </a:srgbClr>
              </a:gs>
              <a:gs pos="70000">
                <a:srgbClr val="FFC000">
                  <a:alpha val="51764"/>
                </a:srgbClr>
              </a:gs>
              <a:gs pos="100000">
                <a:srgbClr val="000000">
                  <a:alpha val="1294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4800"/>
              <a:buFont typeface="Noto Sans Symbols"/>
              <a:buNone/>
            </a:pPr>
            <a:endParaRPr sz="4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1760"/>
              </a:spcBef>
              <a:spcAft>
                <a:spcPts val="0"/>
              </a:spcAft>
              <a:buClr>
                <a:srgbClr val="FF0066"/>
              </a:buClr>
              <a:buSzPts val="8800"/>
              <a:buFont typeface="Noto Sans Symbols"/>
              <a:buNone/>
            </a:pPr>
            <a:endParaRPr sz="8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960"/>
              </a:spcBef>
              <a:spcAft>
                <a:spcPts val="0"/>
              </a:spcAft>
              <a:buClr>
                <a:srgbClr val="FF0066"/>
              </a:buClr>
              <a:buSzPts val="4800"/>
              <a:buFont typeface="Noto Sans Symbols"/>
              <a:buNone/>
            </a:pPr>
            <a:endParaRPr sz="4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3" name="Google Shape;29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8144" y="4797152"/>
            <a:ext cx="1728192" cy="1672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8" descr="Adesivo Decorativo Coroa - 60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73925">
            <a:off x="6647527" y="4640431"/>
            <a:ext cx="1008112" cy="1008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9" descr="C:\Documents and Settings\andre silva\Meus documentos\CONCURSO_CDCC\apresentações\Imagens\Sol\sunset_2007.jpg"/>
          <p:cNvPicPr preferRelativeResize="0"/>
          <p:nvPr/>
        </p:nvPicPr>
        <p:blipFill rotWithShape="1">
          <a:blip r:embed="rId3">
            <a:alphaModFix/>
          </a:blip>
          <a:srcRect l="3318" t="1406" r="11851" b="4923"/>
          <a:stretch/>
        </p:blipFill>
        <p:spPr>
          <a:xfrm>
            <a:off x="-36512" y="-13342"/>
            <a:ext cx="9172822" cy="6826718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9"/>
          <p:cNvSpPr txBox="1">
            <a:spLocks noGrp="1"/>
          </p:cNvSpPr>
          <p:nvPr>
            <p:ph type="title"/>
          </p:nvPr>
        </p:nvSpPr>
        <p:spPr>
          <a:xfrm>
            <a:off x="714375" y="714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A fotosfera</a:t>
            </a:r>
            <a:endParaRPr sz="6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01" name="Google Shape;301;p39"/>
          <p:cNvSpPr/>
          <p:nvPr/>
        </p:nvSpPr>
        <p:spPr>
          <a:xfrm>
            <a:off x="134855" y="6367463"/>
            <a:ext cx="40879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D0960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Crédito da imagem: http://blueridgeblog.blogs.com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0" descr="C:\Documents and Settings\andre silva\Meus documentos\CONCURSO_CDCC\apresentações\Imagens\Sol\cromosfera&amp;proeminenci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60338"/>
            <a:ext cx="9358313" cy="7018338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0"/>
          <p:cNvSpPr txBox="1"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A cromosfera</a:t>
            </a:r>
            <a:endParaRPr sz="60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1" descr="C:\Documents and Settings\andre silva\Meus documentos\CONCURSO_CDCC\apresentações\Imagens\Sol\coroa_solar.JPG"/>
          <p:cNvPicPr preferRelativeResize="0"/>
          <p:nvPr/>
        </p:nvPicPr>
        <p:blipFill rotWithShape="1">
          <a:blip r:embed="rId3">
            <a:alphaModFix/>
          </a:blip>
          <a:srcRect l="5291" r="5668"/>
          <a:stretch/>
        </p:blipFill>
        <p:spPr>
          <a:xfrm>
            <a:off x="3747" y="-27384"/>
            <a:ext cx="91594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1"/>
          <p:cNvSpPr txBox="1">
            <a:spLocks noGrp="1"/>
          </p:cNvSpPr>
          <p:nvPr>
            <p:ph type="title"/>
          </p:nvPr>
        </p:nvSpPr>
        <p:spPr>
          <a:xfrm>
            <a:off x="714375" y="125759"/>
            <a:ext cx="77724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A coroa</a:t>
            </a:r>
            <a:endParaRPr sz="60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2"/>
          <p:cNvSpPr/>
          <p:nvPr/>
        </p:nvSpPr>
        <p:spPr>
          <a:xfrm>
            <a:off x="156585" y="6367463"/>
            <a:ext cx="3041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D0960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Crédito da imagem: www.cdcc.usp.br</a:t>
            </a:r>
            <a:endParaRPr/>
          </a:p>
        </p:txBody>
      </p:sp>
      <p:sp>
        <p:nvSpPr>
          <p:cNvPr id="319" name="Google Shape;319;p4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Destino Final do Sol</a:t>
            </a:r>
            <a:endParaRPr sz="60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43" descr="http://members.wolfram.com/jeffb/vistapro/rising_redgiant.jpg"/>
          <p:cNvPicPr preferRelativeResize="0"/>
          <p:nvPr/>
        </p:nvPicPr>
        <p:blipFill rotWithShape="1">
          <a:blip r:embed="rId3">
            <a:alphaModFix/>
          </a:blip>
          <a:srcRect b="5536"/>
          <a:stretch/>
        </p:blipFill>
        <p:spPr>
          <a:xfrm>
            <a:off x="0" y="-27384"/>
            <a:ext cx="9144000" cy="691058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3"/>
          <p:cNvSpPr txBox="1">
            <a:spLocks noGrp="1"/>
          </p:cNvSpPr>
          <p:nvPr>
            <p:ph type="title"/>
          </p:nvPr>
        </p:nvSpPr>
        <p:spPr>
          <a:xfrm>
            <a:off x="539552" y="515719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O Sol como gigante vermelha</a:t>
            </a:r>
            <a:endParaRPr sz="6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6" name="Google Shape;326;p43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FBD6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Crédito da imagem: http://members.wolfram.com/jeffb/vistapro/rising_redgiant.jpg</a:t>
            </a:r>
            <a:endParaRPr sz="1200" b="1">
              <a:solidFill>
                <a:srgbClr val="FBD6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subTitle" idx="1"/>
          </p:nvPr>
        </p:nvSpPr>
        <p:spPr>
          <a:xfrm>
            <a:off x="1079150" y="1099050"/>
            <a:ext cx="6400800" cy="48486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matic SC"/>
              <a:buChar char="-"/>
            </a:pPr>
            <a:r>
              <a:rPr lang="pt-BR" sz="3600" b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Vida do Sol.</a:t>
            </a:r>
            <a:endParaRPr sz="3600" b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matic SC"/>
              <a:buChar char="-"/>
            </a:pPr>
            <a:r>
              <a:rPr lang="pt-BR" sz="3600" b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Sistema Solar.</a:t>
            </a:r>
            <a:endParaRPr sz="3600" b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matic SC"/>
              <a:buChar char="-"/>
            </a:pPr>
            <a:r>
              <a:rPr lang="pt-BR" sz="3600" b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Interior do Sol.</a:t>
            </a:r>
            <a:endParaRPr sz="3600" b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matic SC"/>
              <a:buChar char="-"/>
            </a:pPr>
            <a:r>
              <a:rPr lang="pt-BR" sz="3600" b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Atmosfera Solar.</a:t>
            </a:r>
            <a:endParaRPr sz="3600" b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matic SC"/>
              <a:buChar char="-"/>
            </a:pPr>
            <a:r>
              <a:rPr lang="pt-BR" sz="3600" b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Consequências do Sol</a:t>
            </a:r>
            <a:endParaRPr sz="3600" b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matic SC"/>
              <a:buChar char="-"/>
            </a:pPr>
            <a:r>
              <a:rPr lang="pt-BR" sz="3600" b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Destino final do Sol.</a:t>
            </a:r>
            <a:endParaRPr sz="3600" b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45" descr="Sirius B, the white-dwarf companion to Sirius, compared to the size of Ear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36712"/>
            <a:ext cx="9191148" cy="6021289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5"/>
          <p:cNvSpPr txBox="1"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Tamanho de uma anã branca</a:t>
            </a:r>
            <a:endParaRPr sz="6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39" name="Google Shape;339;p45"/>
          <p:cNvSpPr txBox="1"/>
          <p:nvPr/>
        </p:nvSpPr>
        <p:spPr>
          <a:xfrm>
            <a:off x="111086" y="6536377"/>
            <a:ext cx="76418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FBD6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Crédito da imagem: http://ircamera.as.arizona.edu/NatSci102/NatSci102/lectures/starevolution.htm</a:t>
            </a:r>
            <a:endParaRPr sz="1200" b="1">
              <a:solidFill>
                <a:srgbClr val="FBD6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dirty="0">
                <a:solidFill>
                  <a:schemeClr val="lt1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ANÃ BRANCA</a:t>
            </a:r>
            <a:endParaRPr dirty="0">
              <a:solidFill>
                <a:schemeClr val="lt1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solidFill>
                <a:schemeClr val="lt1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solidFill>
                <a:schemeClr val="lt1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</p:txBody>
      </p:sp>
      <p:sp>
        <p:nvSpPr>
          <p:cNvPr id="345" name="Google Shape;345;p46"/>
          <p:cNvSpPr txBox="1">
            <a:spLocks noGrp="1"/>
          </p:cNvSpPr>
          <p:nvPr>
            <p:ph type="body" idx="1"/>
          </p:nvPr>
        </p:nvSpPr>
        <p:spPr>
          <a:xfrm>
            <a:off x="2848275" y="1420933"/>
            <a:ext cx="5984100" cy="46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346" name="Google Shape;346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61800" y="882200"/>
            <a:ext cx="6048375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6"/>
          <p:cNvSpPr txBox="1"/>
          <p:nvPr/>
        </p:nvSpPr>
        <p:spPr>
          <a:xfrm>
            <a:off x="622800" y="2137133"/>
            <a:ext cx="2515800" cy="4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-1 MILHÃO DE VEZES MAIS DENSA QUE A TERRA</a:t>
            </a:r>
            <a:endParaRPr sz="1400" b="0" i="0" u="none" strike="noStrike" cap="none">
              <a:solidFill>
                <a:schemeClr val="lt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- FEITA PURAMENTE DE CARBONO</a:t>
            </a:r>
            <a:endParaRPr sz="1400" b="0" i="0" u="none" strike="noStrike" cap="none">
              <a:solidFill>
                <a:schemeClr val="lt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27"/>
          <p:cNvGrpSpPr/>
          <p:nvPr/>
        </p:nvGrpSpPr>
        <p:grpSpPr>
          <a:xfrm>
            <a:off x="-1278731" y="1118152"/>
            <a:ext cx="4559640" cy="4472523"/>
            <a:chOff x="-1175124" y="935368"/>
            <a:chExt cx="4559640" cy="4472523"/>
          </a:xfrm>
        </p:grpSpPr>
        <p:grpSp>
          <p:nvGrpSpPr>
            <p:cNvPr id="154" name="Google Shape;154;p27"/>
            <p:cNvGrpSpPr/>
            <p:nvPr/>
          </p:nvGrpSpPr>
          <p:grpSpPr>
            <a:xfrm rot="1057404">
              <a:off x="-726846" y="1407069"/>
              <a:ext cx="3663085" cy="3529123"/>
              <a:chOff x="2098098" y="1752713"/>
              <a:chExt cx="3808577" cy="3669295"/>
            </a:xfrm>
          </p:grpSpPr>
          <p:grpSp>
            <p:nvGrpSpPr>
              <p:cNvPr id="155" name="Google Shape;155;p27"/>
              <p:cNvGrpSpPr/>
              <p:nvPr/>
            </p:nvGrpSpPr>
            <p:grpSpPr>
              <a:xfrm rot="5654619">
                <a:off x="2294984" y="1804529"/>
                <a:ext cx="3414806" cy="3565664"/>
                <a:chOff x="4536035" y="2724092"/>
                <a:chExt cx="4498087" cy="4528945"/>
              </a:xfrm>
            </p:grpSpPr>
            <p:sp>
              <p:nvSpPr>
                <p:cNvPr id="156" name="Google Shape;156;p27"/>
                <p:cNvSpPr/>
                <p:nvPr/>
              </p:nvSpPr>
              <p:spPr>
                <a:xfrm rot="2624855">
                  <a:off x="5438509" y="3142834"/>
                  <a:ext cx="2693140" cy="3691461"/>
                </a:xfrm>
                <a:prstGeom prst="ellipse">
                  <a:avLst/>
                </a:prstGeom>
                <a:gradFill>
                  <a:gsLst>
                    <a:gs pos="0">
                      <a:srgbClr val="FF0000">
                        <a:alpha val="70980"/>
                      </a:srgbClr>
                    </a:gs>
                    <a:gs pos="30000">
                      <a:srgbClr val="FF0000">
                        <a:alpha val="70980"/>
                      </a:srgbClr>
                    </a:gs>
                    <a:gs pos="88000">
                      <a:srgbClr val="7030A0">
                        <a:alpha val="11764"/>
                      </a:srgbClr>
                    </a:gs>
                    <a:gs pos="100000">
                      <a:srgbClr val="000000">
                        <a:alpha val="5098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rgbClr val="FF006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" name="Google Shape;157;p27"/>
                <p:cNvSpPr/>
                <p:nvPr/>
              </p:nvSpPr>
              <p:spPr>
                <a:xfrm rot="2349922">
                  <a:off x="6372200" y="4365104"/>
                  <a:ext cx="1008112" cy="1152128"/>
                </a:xfrm>
                <a:prstGeom prst="ellipse">
                  <a:avLst/>
                </a:prstGeom>
                <a:gradFill>
                  <a:gsLst>
                    <a:gs pos="0">
                      <a:schemeClr val="lt1"/>
                    </a:gs>
                    <a:gs pos="26000">
                      <a:schemeClr val="lt1"/>
                    </a:gs>
                    <a:gs pos="77000">
                      <a:srgbClr val="A3A3E9">
                        <a:alpha val="74901"/>
                      </a:srgbClr>
                    </a:gs>
                    <a:gs pos="100000">
                      <a:srgbClr val="C00000">
                        <a:alpha val="4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rgbClr val="FF006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" name="Google Shape;158;p27"/>
                <p:cNvSpPr/>
                <p:nvPr/>
              </p:nvSpPr>
              <p:spPr>
                <a:xfrm rot="-4517198">
                  <a:off x="6082866" y="5061353"/>
                  <a:ext cx="451998" cy="803466"/>
                </a:xfrm>
                <a:prstGeom prst="moon">
                  <a:avLst>
                    <a:gd name="adj" fmla="val 38470"/>
                  </a:avLst>
                </a:prstGeom>
                <a:solidFill>
                  <a:srgbClr val="FF0000">
                    <a:alpha val="30980"/>
                  </a:srgbClr>
                </a:solidFill>
                <a:ln>
                  <a:noFill/>
                </a:ln>
                <a:effectLst>
                  <a:outerShdw blurRad="317500" dist="38100" dir="16200000" sx="104999" sy="104999" rotWithShape="0">
                    <a:srgbClr val="C00000">
                      <a:alpha val="61960"/>
                    </a:srgbClr>
                  </a:outerShdw>
                </a:effectLst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rgbClr val="FF006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" name="Google Shape;159;p27"/>
                <p:cNvSpPr/>
                <p:nvPr/>
              </p:nvSpPr>
              <p:spPr>
                <a:xfrm rot="9502948">
                  <a:off x="6857371" y="4429169"/>
                  <a:ext cx="461955" cy="815628"/>
                </a:xfrm>
                <a:prstGeom prst="moon">
                  <a:avLst>
                    <a:gd name="adj" fmla="val 17418"/>
                  </a:avLst>
                </a:prstGeom>
                <a:solidFill>
                  <a:srgbClr val="FFFF00">
                    <a:alpha val="5176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rgbClr val="FF006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" name="Google Shape;160;p27"/>
                <p:cNvSpPr/>
                <p:nvPr/>
              </p:nvSpPr>
              <p:spPr>
                <a:xfrm rot="-8794165">
                  <a:off x="6690219" y="4587851"/>
                  <a:ext cx="671589" cy="1135848"/>
                </a:xfrm>
                <a:prstGeom prst="moon">
                  <a:avLst>
                    <a:gd name="adj" fmla="val 11144"/>
                  </a:avLst>
                </a:prstGeom>
                <a:gradFill>
                  <a:gsLst>
                    <a:gs pos="0">
                      <a:srgbClr val="FFC000"/>
                    </a:gs>
                    <a:gs pos="26000">
                      <a:srgbClr val="FFC000"/>
                    </a:gs>
                    <a:gs pos="66000">
                      <a:srgbClr val="FF0000">
                        <a:alpha val="38823"/>
                      </a:srgbClr>
                    </a:gs>
                    <a:gs pos="100000">
                      <a:srgbClr val="FF0000">
                        <a:alpha val="38823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rgbClr val="FF006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Google Shape;161;p27"/>
                <p:cNvSpPr/>
                <p:nvPr/>
              </p:nvSpPr>
              <p:spPr>
                <a:xfrm rot="5400000">
                  <a:off x="6642660" y="4112556"/>
                  <a:ext cx="590708" cy="1043445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0000">
                    <a:alpha val="5176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rgbClr val="FF006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62;p27"/>
                <p:cNvSpPr/>
                <p:nvPr/>
              </p:nvSpPr>
              <p:spPr>
                <a:xfrm rot="-4292979">
                  <a:off x="6406197" y="4966182"/>
                  <a:ext cx="422407" cy="628605"/>
                </a:xfrm>
                <a:prstGeom prst="moon">
                  <a:avLst>
                    <a:gd name="adj" fmla="val 24258"/>
                  </a:avLst>
                </a:prstGeom>
                <a:gradFill>
                  <a:gsLst>
                    <a:gs pos="0">
                      <a:srgbClr val="FFC000"/>
                    </a:gs>
                    <a:gs pos="26000">
                      <a:srgbClr val="FFC000"/>
                    </a:gs>
                    <a:gs pos="66000">
                      <a:srgbClr val="FF0000">
                        <a:alpha val="55686"/>
                      </a:srgbClr>
                    </a:gs>
                    <a:gs pos="100000">
                      <a:srgbClr val="FF0000">
                        <a:alpha val="55686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rgbClr val="FF006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63;p27"/>
                <p:cNvSpPr/>
                <p:nvPr/>
              </p:nvSpPr>
              <p:spPr>
                <a:xfrm rot="1435920">
                  <a:off x="6588224" y="4509122"/>
                  <a:ext cx="360039" cy="648072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FF00">
                    <a:alpha val="5176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rgbClr val="FF006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64;p27"/>
                <p:cNvSpPr/>
                <p:nvPr/>
              </p:nvSpPr>
              <p:spPr>
                <a:xfrm rot="6855707">
                  <a:off x="6401120" y="4047666"/>
                  <a:ext cx="830433" cy="88721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098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rgbClr val="FF006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65;p27"/>
                <p:cNvSpPr/>
                <p:nvPr/>
              </p:nvSpPr>
              <p:spPr>
                <a:xfrm rot="431926">
                  <a:off x="6633098" y="4733219"/>
                  <a:ext cx="150352" cy="341390"/>
                </a:xfrm>
                <a:prstGeom prst="moon">
                  <a:avLst>
                    <a:gd name="adj" fmla="val 25990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rgbClr val="FF006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66;p27"/>
                <p:cNvSpPr/>
                <p:nvPr/>
              </p:nvSpPr>
              <p:spPr>
                <a:xfrm rot="9622414">
                  <a:off x="6874925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rgbClr val="FF006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167;p27"/>
                <p:cNvSpPr/>
                <p:nvPr/>
              </p:nvSpPr>
              <p:spPr>
                <a:xfrm rot="10800000">
                  <a:off x="7018941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rgbClr val="A3A3E9">
                    <a:alpha val="94901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rgbClr val="FF006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8" name="Google Shape;168;p27"/>
              <p:cNvGrpSpPr/>
              <p:nvPr/>
            </p:nvGrpSpPr>
            <p:grpSpPr>
              <a:xfrm>
                <a:off x="2964900" y="2530157"/>
                <a:ext cx="1728192" cy="1762939"/>
                <a:chOff x="3059832" y="2530157"/>
                <a:chExt cx="1728192" cy="1762939"/>
              </a:xfrm>
            </p:grpSpPr>
            <p:sp>
              <p:nvSpPr>
                <p:cNvPr id="169" name="Google Shape;169;p27"/>
                <p:cNvSpPr/>
                <p:nvPr/>
              </p:nvSpPr>
              <p:spPr>
                <a:xfrm rot="3021653">
                  <a:off x="3560859" y="3054756"/>
                  <a:ext cx="653804" cy="67354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098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rgbClr val="FF006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27"/>
                <p:cNvSpPr/>
                <p:nvPr/>
              </p:nvSpPr>
              <p:spPr>
                <a:xfrm rot="-8603789" flipH="1">
                  <a:off x="3226772" y="2768683"/>
                  <a:ext cx="1106280" cy="925847"/>
                </a:xfrm>
                <a:prstGeom prst="moon">
                  <a:avLst>
                    <a:gd name="adj" fmla="val 13831"/>
                  </a:avLst>
                </a:prstGeom>
                <a:gradFill>
                  <a:gsLst>
                    <a:gs pos="0">
                      <a:srgbClr val="7030A0"/>
                    </a:gs>
                    <a:gs pos="26000">
                      <a:srgbClr val="7030A0"/>
                    </a:gs>
                    <a:gs pos="66000">
                      <a:srgbClr val="FFFFFF">
                        <a:alpha val="7843"/>
                      </a:srgbClr>
                    </a:gs>
                    <a:gs pos="100000">
                      <a:srgbClr val="FFFFFF">
                        <a:alpha val="7843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rgbClr val="FF006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71" name="Google Shape;171;p27"/>
                <p:cNvGrpSpPr/>
                <p:nvPr/>
              </p:nvGrpSpPr>
              <p:grpSpPr>
                <a:xfrm>
                  <a:off x="3509284" y="2780928"/>
                  <a:ext cx="630668" cy="650249"/>
                  <a:chOff x="6029564" y="1916832"/>
                  <a:chExt cx="630668" cy="650249"/>
                </a:xfrm>
              </p:grpSpPr>
              <p:sp>
                <p:nvSpPr>
                  <p:cNvPr id="172" name="Google Shape;172;p27"/>
                  <p:cNvSpPr/>
                  <p:nvPr/>
                </p:nvSpPr>
                <p:spPr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>
                    <a:gsLst>
                      <a:gs pos="0">
                        <a:srgbClr val="7030A0">
                          <a:alpha val="60784"/>
                        </a:srgbClr>
                      </a:gs>
                      <a:gs pos="49000">
                        <a:srgbClr val="7030A0">
                          <a:alpha val="60784"/>
                        </a:srgbClr>
                      </a:gs>
                      <a:gs pos="91000">
                        <a:srgbClr val="7030A0">
                          <a:alpha val="20000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1">
                      <a:solidFill>
                        <a:srgbClr val="FF0066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" name="Google Shape;173;p27"/>
                  <p:cNvSpPr/>
                  <p:nvPr/>
                </p:nvSpPr>
                <p:spPr>
                  <a:xfrm>
                    <a:off x="6248409" y="2257211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lt1"/>
                      </a:gs>
                      <a:gs pos="91000">
                        <a:srgbClr val="7676DE">
                          <a:alpha val="35686"/>
                        </a:srgbClr>
                      </a:gs>
                      <a:gs pos="100000">
                        <a:srgbClr val="7676DE">
                          <a:alpha val="35686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1">
                      <a:solidFill>
                        <a:srgbClr val="FF0066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74" name="Google Shape;174;p27"/>
                <p:cNvGrpSpPr/>
                <p:nvPr/>
              </p:nvGrpSpPr>
              <p:grpSpPr>
                <a:xfrm>
                  <a:off x="4301372" y="3789040"/>
                  <a:ext cx="486652" cy="504056"/>
                  <a:chOff x="6029564" y="1916832"/>
                  <a:chExt cx="630668" cy="650249"/>
                </a:xfrm>
              </p:grpSpPr>
              <p:sp>
                <p:nvSpPr>
                  <p:cNvPr id="175" name="Google Shape;175;p27"/>
                  <p:cNvSpPr/>
                  <p:nvPr/>
                </p:nvSpPr>
                <p:spPr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>
                    <a:gsLst>
                      <a:gs pos="0">
                        <a:srgbClr val="7030A0">
                          <a:alpha val="60784"/>
                        </a:srgbClr>
                      </a:gs>
                      <a:gs pos="49000">
                        <a:srgbClr val="7030A0">
                          <a:alpha val="60784"/>
                        </a:srgbClr>
                      </a:gs>
                      <a:gs pos="91000">
                        <a:srgbClr val="7030A0">
                          <a:alpha val="20000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1">
                      <a:solidFill>
                        <a:srgbClr val="FF0066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6" name="Google Shape;176;p27"/>
                  <p:cNvSpPr/>
                  <p:nvPr/>
                </p:nvSpPr>
                <p:spPr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lt1"/>
                      </a:gs>
                      <a:gs pos="91000">
                        <a:srgbClr val="7676DE">
                          <a:alpha val="35686"/>
                        </a:srgbClr>
                      </a:gs>
                      <a:gs pos="100000">
                        <a:srgbClr val="7676DE">
                          <a:alpha val="35686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1">
                      <a:solidFill>
                        <a:srgbClr val="FF0066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77" name="Google Shape;177;p27"/>
                <p:cNvGrpSpPr/>
                <p:nvPr/>
              </p:nvGrpSpPr>
              <p:grpSpPr>
                <a:xfrm>
                  <a:off x="4427984" y="3573016"/>
                  <a:ext cx="360040" cy="360040"/>
                  <a:chOff x="6029564" y="1916832"/>
                  <a:chExt cx="630668" cy="650249"/>
                </a:xfrm>
              </p:grpSpPr>
              <p:sp>
                <p:nvSpPr>
                  <p:cNvPr id="178" name="Google Shape;178;p27"/>
                  <p:cNvSpPr/>
                  <p:nvPr/>
                </p:nvSpPr>
                <p:spPr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>
                    <a:gsLst>
                      <a:gs pos="0">
                        <a:srgbClr val="7030A0">
                          <a:alpha val="60784"/>
                        </a:srgbClr>
                      </a:gs>
                      <a:gs pos="49000">
                        <a:srgbClr val="7030A0">
                          <a:alpha val="60784"/>
                        </a:srgbClr>
                      </a:gs>
                      <a:gs pos="91000">
                        <a:srgbClr val="7030A0">
                          <a:alpha val="20000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1">
                      <a:solidFill>
                        <a:srgbClr val="FF0066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9" name="Google Shape;179;p27"/>
                  <p:cNvSpPr/>
                  <p:nvPr/>
                </p:nvSpPr>
                <p:spPr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lt1"/>
                      </a:gs>
                      <a:gs pos="91000">
                        <a:srgbClr val="7676DE">
                          <a:alpha val="35686"/>
                        </a:srgbClr>
                      </a:gs>
                      <a:gs pos="100000">
                        <a:srgbClr val="7676DE">
                          <a:alpha val="35686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1">
                      <a:solidFill>
                        <a:srgbClr val="FF0066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0" name="Google Shape;180;p27"/>
            <p:cNvSpPr/>
            <p:nvPr/>
          </p:nvSpPr>
          <p:spPr>
            <a:xfrm rot="2712271">
              <a:off x="447339" y="3354842"/>
              <a:ext cx="802669" cy="48015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26000">
                  <a:schemeClr val="dk1"/>
                </a:gs>
                <a:gs pos="100000">
                  <a:srgbClr val="FFFFFF">
                    <a:alpha val="5882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7"/>
            <p:cNvSpPr/>
            <p:nvPr/>
          </p:nvSpPr>
          <p:spPr>
            <a:xfrm rot="2712271">
              <a:off x="571012" y="2982822"/>
              <a:ext cx="487464" cy="29160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26000">
                  <a:schemeClr val="dk1"/>
                </a:gs>
                <a:gs pos="100000">
                  <a:srgbClr val="FFFFFF">
                    <a:alpha val="5882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7"/>
            <p:cNvSpPr/>
            <p:nvPr/>
          </p:nvSpPr>
          <p:spPr>
            <a:xfrm rot="2712271">
              <a:off x="851215" y="2884352"/>
              <a:ext cx="316014" cy="18903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26000">
                  <a:schemeClr val="dk1"/>
                </a:gs>
                <a:gs pos="100000">
                  <a:srgbClr val="FFFFFF">
                    <a:alpha val="5882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7"/>
            <p:cNvSpPr/>
            <p:nvPr/>
          </p:nvSpPr>
          <p:spPr>
            <a:xfrm rot="2712271">
              <a:off x="1064003" y="3513202"/>
              <a:ext cx="316014" cy="18903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26000">
                  <a:schemeClr val="dk1"/>
                </a:gs>
                <a:gs pos="100000">
                  <a:srgbClr val="FFFFFF">
                    <a:alpha val="5882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" name="Google Shape;184;p27"/>
          <p:cNvGrpSpPr/>
          <p:nvPr/>
        </p:nvGrpSpPr>
        <p:grpSpPr>
          <a:xfrm>
            <a:off x="2665105" y="3140968"/>
            <a:ext cx="466570" cy="466617"/>
            <a:chOff x="3319645" y="1405912"/>
            <a:chExt cx="864001" cy="864098"/>
          </a:xfrm>
        </p:grpSpPr>
        <p:sp>
          <p:nvSpPr>
            <p:cNvPr id="185" name="Google Shape;185;p27"/>
            <p:cNvSpPr/>
            <p:nvPr/>
          </p:nvSpPr>
          <p:spPr>
            <a:xfrm>
              <a:off x="3563903" y="1700817"/>
              <a:ext cx="288000" cy="288001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67000">
                  <a:schemeClr val="l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3319645" y="1405912"/>
              <a:ext cx="864001" cy="864098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23000">
                  <a:schemeClr val="lt1"/>
                </a:gs>
                <a:gs pos="33000">
                  <a:srgbClr val="FFC000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" name="Google Shape;187;p27"/>
          <p:cNvGrpSpPr/>
          <p:nvPr/>
        </p:nvGrpSpPr>
        <p:grpSpPr>
          <a:xfrm>
            <a:off x="3913989" y="2679103"/>
            <a:ext cx="1388583" cy="1388741"/>
            <a:chOff x="3010560" y="1160768"/>
            <a:chExt cx="1800001" cy="1800200"/>
          </a:xfrm>
        </p:grpSpPr>
        <p:sp>
          <p:nvSpPr>
            <p:cNvPr id="188" name="Google Shape;188;p27"/>
            <p:cNvSpPr/>
            <p:nvPr/>
          </p:nvSpPr>
          <p:spPr>
            <a:xfrm>
              <a:off x="3563888" y="1700808"/>
              <a:ext cx="720000" cy="720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72000">
                  <a:schemeClr val="l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3154656" y="1337186"/>
              <a:ext cx="1528957" cy="1470147"/>
            </a:xfrm>
            <a:prstGeom prst="ellipse">
              <a:avLst/>
            </a:prstGeom>
            <a:gradFill>
              <a:gsLst>
                <a:gs pos="0">
                  <a:srgbClr val="FF0000">
                    <a:alpha val="56862"/>
                  </a:srgbClr>
                </a:gs>
                <a:gs pos="30000">
                  <a:srgbClr val="FF0000">
                    <a:alpha val="56862"/>
                  </a:srgbClr>
                </a:gs>
                <a:gs pos="100000">
                  <a:srgbClr val="000000">
                    <a:alpha val="3882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3010560" y="1160768"/>
              <a:ext cx="1800001" cy="18002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3000">
                  <a:schemeClr val="lt1"/>
                </a:gs>
                <a:gs pos="30000">
                  <a:srgbClr val="FF0000">
                    <a:alpha val="66666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91" name="Google Shape;191;p27"/>
          <p:cNvCxnSpPr/>
          <p:nvPr/>
        </p:nvCxnSpPr>
        <p:spPr>
          <a:xfrm>
            <a:off x="1979712" y="3356992"/>
            <a:ext cx="576064" cy="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CC99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92" name="Google Shape;192;p27"/>
          <p:cNvSpPr txBox="1"/>
          <p:nvPr/>
        </p:nvSpPr>
        <p:spPr>
          <a:xfrm>
            <a:off x="0" y="1257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pt-BR" sz="60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A vida do Sol</a:t>
            </a:r>
            <a:endParaRPr sz="6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3" name="Google Shape;193;p27"/>
          <p:cNvSpPr txBox="1"/>
          <p:nvPr/>
        </p:nvSpPr>
        <p:spPr>
          <a:xfrm>
            <a:off x="323528" y="4428401"/>
            <a:ext cx="15841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C1FEE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Nuvem interestelar </a:t>
            </a:r>
            <a:endParaRPr sz="1600" b="1">
              <a:solidFill>
                <a:srgbClr val="C1FEE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27"/>
          <p:cNvSpPr txBox="1"/>
          <p:nvPr/>
        </p:nvSpPr>
        <p:spPr>
          <a:xfrm>
            <a:off x="2123728" y="3933056"/>
            <a:ext cx="158417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C1FEE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 no estágio de sequência principal</a:t>
            </a:r>
            <a:endParaRPr sz="1600" b="1">
              <a:solidFill>
                <a:srgbClr val="C1FEE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27"/>
          <p:cNvSpPr txBox="1"/>
          <p:nvPr/>
        </p:nvSpPr>
        <p:spPr>
          <a:xfrm>
            <a:off x="395536" y="6093296"/>
            <a:ext cx="259228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Imagens fora de escala</a:t>
            </a:r>
            <a:endParaRPr sz="16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96" name="Google Shape;196;p27"/>
          <p:cNvGrpSpPr/>
          <p:nvPr/>
        </p:nvGrpSpPr>
        <p:grpSpPr>
          <a:xfrm>
            <a:off x="8063988" y="2892692"/>
            <a:ext cx="791980" cy="864096"/>
            <a:chOff x="7884476" y="764704"/>
            <a:chExt cx="791980" cy="864096"/>
          </a:xfrm>
        </p:grpSpPr>
        <p:sp>
          <p:nvSpPr>
            <p:cNvPr id="197" name="Google Shape;197;p27"/>
            <p:cNvSpPr/>
            <p:nvPr/>
          </p:nvSpPr>
          <p:spPr>
            <a:xfrm>
              <a:off x="7884476" y="764704"/>
              <a:ext cx="791980" cy="864096"/>
            </a:xfrm>
            <a:prstGeom prst="ellipse">
              <a:avLst/>
            </a:prstGeom>
            <a:gradFill>
              <a:gsLst>
                <a:gs pos="0">
                  <a:srgbClr val="21218A"/>
                </a:gs>
                <a:gs pos="100000">
                  <a:srgbClr val="000000">
                    <a:alpha val="5098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8196086" y="1124755"/>
              <a:ext cx="192338" cy="19234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6000">
                  <a:schemeClr val="lt1"/>
                </a:gs>
                <a:gs pos="69000">
                  <a:srgbClr val="7030A0">
                    <a:alpha val="0"/>
                  </a:srgbClr>
                </a:gs>
                <a:gs pos="100000">
                  <a:srgbClr val="7030A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27"/>
          <p:cNvGrpSpPr/>
          <p:nvPr/>
        </p:nvGrpSpPr>
        <p:grpSpPr>
          <a:xfrm>
            <a:off x="6088193" y="2954805"/>
            <a:ext cx="953466" cy="807030"/>
            <a:chOff x="5890654" y="1867324"/>
            <a:chExt cx="953466" cy="807030"/>
          </a:xfrm>
        </p:grpSpPr>
        <p:sp>
          <p:nvSpPr>
            <p:cNvPr id="200" name="Google Shape;200;p27"/>
            <p:cNvSpPr/>
            <p:nvPr/>
          </p:nvSpPr>
          <p:spPr>
            <a:xfrm rot="-5765621">
              <a:off x="6008675" y="1829692"/>
              <a:ext cx="717424" cy="882294"/>
            </a:xfrm>
            <a:prstGeom prst="ellipse">
              <a:avLst/>
            </a:prstGeom>
            <a:gradFill>
              <a:gsLst>
                <a:gs pos="0">
                  <a:srgbClr val="000000">
                    <a:alpha val="0"/>
                  </a:srgbClr>
                </a:gs>
                <a:gs pos="80000">
                  <a:srgbClr val="000000">
                    <a:alpha val="0"/>
                  </a:srgbClr>
                </a:gs>
                <a:gs pos="83000">
                  <a:srgbClr val="00FF00">
                    <a:alpha val="60784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7"/>
            <p:cNvSpPr/>
            <p:nvPr/>
          </p:nvSpPr>
          <p:spPr>
            <a:xfrm rot="-5765621">
              <a:off x="6036470" y="1890402"/>
              <a:ext cx="630354" cy="760371"/>
            </a:xfrm>
            <a:prstGeom prst="ellipse">
              <a:avLst/>
            </a:prstGeom>
            <a:gradFill>
              <a:gsLst>
                <a:gs pos="0">
                  <a:srgbClr val="00FF00">
                    <a:alpha val="0"/>
                  </a:srgbClr>
                </a:gs>
                <a:gs pos="64000">
                  <a:srgbClr val="000000">
                    <a:alpha val="0"/>
                  </a:srgbClr>
                </a:gs>
                <a:gs pos="68000">
                  <a:srgbClr val="000000">
                    <a:alpha val="0"/>
                  </a:srgbClr>
                </a:gs>
                <a:gs pos="100000">
                  <a:srgbClr val="00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27"/>
          <p:cNvGrpSpPr/>
          <p:nvPr/>
        </p:nvGrpSpPr>
        <p:grpSpPr>
          <a:xfrm>
            <a:off x="6442318" y="3212976"/>
            <a:ext cx="253410" cy="254816"/>
            <a:chOff x="6334814" y="3212976"/>
            <a:chExt cx="253410" cy="254816"/>
          </a:xfrm>
        </p:grpSpPr>
        <p:sp>
          <p:nvSpPr>
            <p:cNvPr id="203" name="Google Shape;203;p27"/>
            <p:cNvSpPr/>
            <p:nvPr/>
          </p:nvSpPr>
          <p:spPr>
            <a:xfrm>
              <a:off x="6334814" y="3212976"/>
              <a:ext cx="253410" cy="254816"/>
            </a:xfrm>
            <a:prstGeom prst="ellipse">
              <a:avLst/>
            </a:prstGeom>
            <a:gradFill>
              <a:gsLst>
                <a:gs pos="0">
                  <a:srgbClr val="7030A0"/>
                </a:gs>
                <a:gs pos="100000">
                  <a:srgbClr val="000000">
                    <a:alpha val="5098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7"/>
            <p:cNvSpPr/>
            <p:nvPr/>
          </p:nvSpPr>
          <p:spPr>
            <a:xfrm>
              <a:off x="6390158" y="3284984"/>
              <a:ext cx="126058" cy="126743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6000">
                  <a:schemeClr val="lt1"/>
                </a:gs>
                <a:gs pos="69000">
                  <a:srgbClr val="7030A0">
                    <a:alpha val="0"/>
                  </a:srgbClr>
                </a:gs>
                <a:gs pos="100000">
                  <a:srgbClr val="7030A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05" name="Google Shape;205;p27"/>
          <p:cNvCxnSpPr/>
          <p:nvPr/>
        </p:nvCxnSpPr>
        <p:spPr>
          <a:xfrm rot="10800000" flipH="1">
            <a:off x="3527376" y="3348567"/>
            <a:ext cx="699649" cy="8425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CC99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06" name="Google Shape;206;p27"/>
          <p:cNvCxnSpPr/>
          <p:nvPr/>
        </p:nvCxnSpPr>
        <p:spPr>
          <a:xfrm rot="10800000" flipH="1">
            <a:off x="5183560" y="3348567"/>
            <a:ext cx="720080" cy="8425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CC99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07" name="Google Shape;207;p27"/>
          <p:cNvCxnSpPr/>
          <p:nvPr/>
        </p:nvCxnSpPr>
        <p:spPr>
          <a:xfrm rot="10800000" flipH="1">
            <a:off x="7415808" y="3348567"/>
            <a:ext cx="720080" cy="8425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CC99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08" name="Google Shape;208;p27"/>
          <p:cNvSpPr txBox="1"/>
          <p:nvPr/>
        </p:nvSpPr>
        <p:spPr>
          <a:xfrm>
            <a:off x="3887416" y="3996353"/>
            <a:ext cx="15841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C1FEE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Gigante vermelha</a:t>
            </a:r>
            <a:endParaRPr sz="1600" b="1">
              <a:solidFill>
                <a:srgbClr val="C1FEE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7"/>
          <p:cNvSpPr txBox="1"/>
          <p:nvPr/>
        </p:nvSpPr>
        <p:spPr>
          <a:xfrm>
            <a:off x="5759624" y="3996353"/>
            <a:ext cx="15841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C1FEE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Nebulosa planetária</a:t>
            </a:r>
            <a:endParaRPr sz="1600" b="1">
              <a:solidFill>
                <a:srgbClr val="C1FEE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7"/>
          <p:cNvSpPr txBox="1"/>
          <p:nvPr/>
        </p:nvSpPr>
        <p:spPr>
          <a:xfrm>
            <a:off x="7559824" y="4026550"/>
            <a:ext cx="158417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C1FEE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Anã branca</a:t>
            </a:r>
            <a:endParaRPr sz="1600" b="1">
              <a:solidFill>
                <a:srgbClr val="C1FEE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/>
          <p:nvPr/>
        </p:nvSpPr>
        <p:spPr>
          <a:xfrm>
            <a:off x="0" y="384375"/>
            <a:ext cx="9144000" cy="7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FORMAÇÃO SOLAR</a:t>
            </a:r>
            <a:endParaRPr sz="60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16" name="Google Shape;21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975" y="1345300"/>
            <a:ext cx="6708725" cy="45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8"/>
          <p:cNvSpPr txBox="1"/>
          <p:nvPr/>
        </p:nvSpPr>
        <p:spPr>
          <a:xfrm>
            <a:off x="1066050" y="5992100"/>
            <a:ext cx="82539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</a:rPr>
              <a:t>CONCEPÇÃO ARTÍSTICA MOSTRANDO A FORMAÇÃO DO SOL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>
                <a:solidFill>
                  <a:schemeClr val="lt1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PROCESSO DE FORMAÇÃO</a:t>
            </a:r>
            <a:endParaRPr>
              <a:solidFill>
                <a:schemeClr val="lt1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solidFill>
                <a:schemeClr val="lt1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</p:txBody>
      </p:sp>
      <p:sp>
        <p:nvSpPr>
          <p:cNvPr id="225" name="Google Shape;225;p29"/>
          <p:cNvSpPr txBox="1"/>
          <p:nvPr/>
        </p:nvSpPr>
        <p:spPr>
          <a:xfrm>
            <a:off x="311700" y="1509733"/>
            <a:ext cx="7991052" cy="45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lt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-MOLÉCULAS SÃO ATRAÍDAS E FORMAM </a:t>
            </a:r>
            <a:r>
              <a:rPr lang="pt-BR" sz="1800" b="0" i="0" u="none" strike="noStrike" cap="none" dirty="0" smtClean="0">
                <a:solidFill>
                  <a:schemeClr val="lt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PROTOESTRELAS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dirty="0">
              <a:solidFill>
                <a:schemeClr val="lt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 smtClean="0">
              <a:solidFill>
                <a:schemeClr val="lt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dirty="0">
              <a:solidFill>
                <a:schemeClr val="lt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 smtClean="0">
              <a:solidFill>
                <a:schemeClr val="lt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lt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-AUMENTO GRADATIVO DA TEMPERATURA E A PRESSÃO</a:t>
            </a:r>
            <a:endParaRPr sz="1800" b="0" i="0" u="none" strike="noStrike" cap="none" dirty="0">
              <a:solidFill>
                <a:schemeClr val="lt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>
                <a:solidFill>
                  <a:schemeClr val="lt1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FUSÃO TERMONUCLEAR</a:t>
            </a:r>
            <a:endParaRPr>
              <a:solidFill>
                <a:schemeClr val="lt1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solidFill>
                <a:schemeClr val="lt1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body" idx="1"/>
          </p:nvPr>
        </p:nvSpPr>
        <p:spPr>
          <a:xfrm>
            <a:off x="311700" y="1420933"/>
            <a:ext cx="8520600" cy="3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000" tIns="180000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232" name="Google Shape;232;p30"/>
          <p:cNvSpPr/>
          <p:nvPr/>
        </p:nvSpPr>
        <p:spPr>
          <a:xfrm>
            <a:off x="482400" y="2083200"/>
            <a:ext cx="900000" cy="11520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0"/>
          <p:cNvSpPr/>
          <p:nvPr/>
        </p:nvSpPr>
        <p:spPr>
          <a:xfrm>
            <a:off x="2022900" y="2082067"/>
            <a:ext cx="900000" cy="11520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000" tIns="216000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0"/>
          <p:cNvSpPr txBox="1"/>
          <p:nvPr/>
        </p:nvSpPr>
        <p:spPr>
          <a:xfrm>
            <a:off x="771000" y="2348567"/>
            <a:ext cx="4959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0"/>
          <p:cNvSpPr txBox="1"/>
          <p:nvPr/>
        </p:nvSpPr>
        <p:spPr>
          <a:xfrm>
            <a:off x="2312725" y="2417567"/>
            <a:ext cx="495900" cy="2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0"/>
          <p:cNvSpPr/>
          <p:nvPr/>
        </p:nvSpPr>
        <p:spPr>
          <a:xfrm>
            <a:off x="3546463" y="3313100"/>
            <a:ext cx="1805700" cy="631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0"/>
          <p:cNvSpPr/>
          <p:nvPr/>
        </p:nvSpPr>
        <p:spPr>
          <a:xfrm>
            <a:off x="5485475" y="2589000"/>
            <a:ext cx="1515600" cy="1680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0"/>
          <p:cNvSpPr txBox="1"/>
          <p:nvPr/>
        </p:nvSpPr>
        <p:spPr>
          <a:xfrm>
            <a:off x="5973400" y="3162600"/>
            <a:ext cx="5847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0"/>
          <p:cNvSpPr txBox="1"/>
          <p:nvPr/>
        </p:nvSpPr>
        <p:spPr>
          <a:xfrm>
            <a:off x="4061913" y="3017100"/>
            <a:ext cx="1258200" cy="2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FUSÃO</a:t>
            </a:r>
            <a:endParaRPr sz="1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0"/>
          <p:cNvSpPr/>
          <p:nvPr/>
        </p:nvSpPr>
        <p:spPr>
          <a:xfrm>
            <a:off x="7134375" y="3313100"/>
            <a:ext cx="362700" cy="5328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0"/>
          <p:cNvSpPr/>
          <p:nvPr/>
        </p:nvSpPr>
        <p:spPr>
          <a:xfrm>
            <a:off x="1587900" y="3174967"/>
            <a:ext cx="229500" cy="3753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0"/>
          <p:cNvSpPr txBox="1"/>
          <p:nvPr/>
        </p:nvSpPr>
        <p:spPr>
          <a:xfrm>
            <a:off x="7516250" y="3157567"/>
            <a:ext cx="1517100" cy="11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ENERGIA</a:t>
            </a:r>
            <a:endParaRPr sz="1800" b="0" i="0" u="none" strike="noStrike" cap="none">
              <a:solidFill>
                <a:schemeClr val="lt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243" name="Google Shape;243;p30"/>
          <p:cNvSpPr/>
          <p:nvPr/>
        </p:nvSpPr>
        <p:spPr>
          <a:xfrm>
            <a:off x="482400" y="3240000"/>
            <a:ext cx="900000" cy="115200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0"/>
          <p:cNvSpPr/>
          <p:nvPr/>
        </p:nvSpPr>
        <p:spPr>
          <a:xfrm>
            <a:off x="2014438" y="3240000"/>
            <a:ext cx="900000" cy="115200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162000" tIns="216000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0"/>
          <p:cNvSpPr txBox="1"/>
          <p:nvPr/>
        </p:nvSpPr>
        <p:spPr>
          <a:xfrm>
            <a:off x="740325" y="3532567"/>
            <a:ext cx="4959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0"/>
          <p:cNvSpPr txBox="1"/>
          <p:nvPr/>
        </p:nvSpPr>
        <p:spPr>
          <a:xfrm>
            <a:off x="2312713" y="3532567"/>
            <a:ext cx="4959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1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1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1" descr="C:\Documents and Settings\andre silva\Meus documentos\CONCURSO_CDCC\apresentações\Imagens\Sol\Sistema Sola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341450"/>
            <a:ext cx="9144000" cy="551654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1"/>
          <p:cNvSpPr txBox="1">
            <a:spLocks noGrp="1"/>
          </p:cNvSpPr>
          <p:nvPr>
            <p:ph type="title"/>
          </p:nvPr>
        </p:nvSpPr>
        <p:spPr>
          <a:xfrm>
            <a:off x="650075" y="31542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O Sistema Solar</a:t>
            </a:r>
            <a:endParaRPr sz="6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53" name="Google Shape;253;p31"/>
          <p:cNvSpPr/>
          <p:nvPr/>
        </p:nvSpPr>
        <p:spPr>
          <a:xfrm>
            <a:off x="156585" y="6367463"/>
            <a:ext cx="3041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D0960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Crédito da imagem: www.cdcc.usp.br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"/>
          <p:cNvSpPr txBox="1">
            <a:spLocks noGrp="1"/>
          </p:cNvSpPr>
          <p:nvPr>
            <p:ph type="body" idx="1"/>
          </p:nvPr>
        </p:nvSpPr>
        <p:spPr>
          <a:xfrm>
            <a:off x="714375" y="1352748"/>
            <a:ext cx="77724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pt-BR" sz="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O Sol e outras estrelas</a:t>
            </a:r>
            <a:endParaRPr sz="6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59" name="Google Shape;259;p32"/>
          <p:cNvSpPr txBox="1"/>
          <p:nvPr/>
        </p:nvSpPr>
        <p:spPr>
          <a:xfrm>
            <a:off x="0" y="6357938"/>
            <a:ext cx="7358063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FBD6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Crédito: Jon S. disponível em http://www.youtube.com/watch?v=c8CgDGhYKe8</a:t>
            </a:r>
            <a:endParaRPr/>
          </a:p>
        </p:txBody>
      </p:sp>
      <p:pic>
        <p:nvPicPr>
          <p:cNvPr id="260" name="Google Shape;260;p32">
            <a:hlinkClick r:id="rId3" action="ppaction://hlinkfile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3888" y="3140968"/>
            <a:ext cx="1800000" cy="1800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3"/>
          <p:cNvSpPr txBox="1">
            <a:spLocks noGrp="1"/>
          </p:cNvSpPr>
          <p:nvPr>
            <p:ph type="title"/>
          </p:nvPr>
        </p:nvSpPr>
        <p:spPr>
          <a:xfrm>
            <a:off x="832048" y="270892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Interior do Sol</a:t>
            </a:r>
            <a:endParaRPr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Apresentação na tela (4:3)</PresentationFormat>
  <Paragraphs>81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32" baseType="lpstr">
      <vt:lpstr>EB Garamond SemiBold</vt:lpstr>
      <vt:lpstr>Times New Roman</vt:lpstr>
      <vt:lpstr>Courier New</vt:lpstr>
      <vt:lpstr>Arial</vt:lpstr>
      <vt:lpstr>Century Gothic</vt:lpstr>
      <vt:lpstr>Amatic SC</vt:lpstr>
      <vt:lpstr>Noto Sans Symbols</vt:lpstr>
      <vt:lpstr>EB Garamond</vt:lpstr>
      <vt:lpstr>EB Garamond ExtraBold</vt:lpstr>
      <vt:lpstr>Blank Presentation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PROCESSO DE FORMAÇÃO </vt:lpstr>
      <vt:lpstr>FUSÃO TERMONUCLEAR </vt:lpstr>
      <vt:lpstr>O Sistema Solar</vt:lpstr>
      <vt:lpstr>Apresentação do PowerPoint</vt:lpstr>
      <vt:lpstr>Interior do Sol</vt:lpstr>
      <vt:lpstr>Apresentação do PowerPoint</vt:lpstr>
      <vt:lpstr>Apresentação do PowerPoint</vt:lpstr>
      <vt:lpstr>Apresentação do PowerPoint</vt:lpstr>
      <vt:lpstr>Atmosfera Solar</vt:lpstr>
      <vt:lpstr>Apresentação do PowerPoint</vt:lpstr>
      <vt:lpstr>A fotosfera</vt:lpstr>
      <vt:lpstr>A cromosfera</vt:lpstr>
      <vt:lpstr>A coroa</vt:lpstr>
      <vt:lpstr>Destino Final do Sol</vt:lpstr>
      <vt:lpstr>O Sol como gigante vermelha</vt:lpstr>
      <vt:lpstr>Tamanho de uma anã branca</vt:lpstr>
      <vt:lpstr>ANÃ BRANCA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Jorge</cp:lastModifiedBy>
  <cp:revision>1</cp:revision>
  <dcterms:modified xsi:type="dcterms:W3CDTF">2019-07-01T12:26:35Z</dcterms:modified>
</cp:coreProperties>
</file>