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0" r:id="rId4"/>
    <p:sldId id="261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76" r:id="rId13"/>
    <p:sldId id="269" r:id="rId14"/>
    <p:sldId id="277" r:id="rId15"/>
    <p:sldId id="267" r:id="rId16"/>
    <p:sldId id="268" r:id="rId17"/>
    <p:sldId id="270" r:id="rId18"/>
    <p:sldId id="271" r:id="rId19"/>
    <p:sldId id="272" r:id="rId20"/>
    <p:sldId id="273" r:id="rId21"/>
    <p:sldId id="274" r:id="rId22"/>
    <p:sldId id="278" r:id="rId23"/>
    <p:sldId id="279" r:id="rId24"/>
    <p:sldId id="280" r:id="rId25"/>
    <p:sldId id="281" r:id="rId26"/>
    <p:sldId id="282" r:id="rId27"/>
    <p:sldId id="283" r:id="rId28"/>
    <p:sldId id="27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B88C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9" autoAdjust="0"/>
    <p:restoredTop sz="94660"/>
  </p:normalViewPr>
  <p:slideViewPr>
    <p:cSldViewPr snapToGrid="0">
      <p:cViewPr varScale="1">
        <p:scale>
          <a:sx n="62" d="100"/>
          <a:sy n="62" d="100"/>
        </p:scale>
        <p:origin x="32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7280D-5F25-471F-AB17-BC0A1A4628DC}" type="datetimeFigureOut">
              <a:rPr lang="pt-BR" smtClean="0"/>
              <a:t>21/09/2019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79081-D50F-401C-A05F-F9D61CA0A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335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7280D-5F25-471F-AB17-BC0A1A4628DC}" type="datetimeFigureOut">
              <a:rPr lang="pt-BR" smtClean="0"/>
              <a:t>21/09/2019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79081-D50F-401C-A05F-F9D61CA0A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492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7280D-5F25-471F-AB17-BC0A1A4628DC}" type="datetimeFigureOut">
              <a:rPr lang="pt-BR" smtClean="0"/>
              <a:t>21/09/2019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79081-D50F-401C-A05F-F9D61CA0A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8187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7280D-5F25-471F-AB17-BC0A1A4628DC}" type="datetimeFigureOut">
              <a:rPr lang="pt-BR" smtClean="0"/>
              <a:t>21/09/2019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79081-D50F-401C-A05F-F9D61CA0A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3700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7280D-5F25-471F-AB17-BC0A1A4628DC}" type="datetimeFigureOut">
              <a:rPr lang="pt-BR" smtClean="0"/>
              <a:t>21/09/2019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79081-D50F-401C-A05F-F9D61CA0A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980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7280D-5F25-471F-AB17-BC0A1A4628DC}" type="datetimeFigureOut">
              <a:rPr lang="pt-BR" smtClean="0"/>
              <a:t>21/09/2019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79081-D50F-401C-A05F-F9D61CA0A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8281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7280D-5F25-471F-AB17-BC0A1A4628DC}" type="datetimeFigureOut">
              <a:rPr lang="pt-BR" smtClean="0"/>
              <a:t>21/09/2019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79081-D50F-401C-A05F-F9D61CA0A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395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7280D-5F25-471F-AB17-BC0A1A4628DC}" type="datetimeFigureOut">
              <a:rPr lang="pt-BR" smtClean="0"/>
              <a:t>21/09/2019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79081-D50F-401C-A05F-F9D61CA0A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4318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7280D-5F25-471F-AB17-BC0A1A4628DC}" type="datetimeFigureOut">
              <a:rPr lang="pt-BR" smtClean="0"/>
              <a:t>21/09/2019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79081-D50F-401C-A05F-F9D61CA0A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273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7280D-5F25-471F-AB17-BC0A1A4628DC}" type="datetimeFigureOut">
              <a:rPr lang="pt-BR" smtClean="0"/>
              <a:t>21/09/2019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79081-D50F-401C-A05F-F9D61CA0A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8720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7280D-5F25-471F-AB17-BC0A1A4628DC}" type="datetimeFigureOut">
              <a:rPr lang="pt-BR" smtClean="0"/>
              <a:t>21/09/2019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79081-D50F-401C-A05F-F9D61CA0A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5494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7280D-5F25-471F-AB17-BC0A1A4628DC}" type="datetimeFigureOut">
              <a:rPr lang="pt-BR" smtClean="0"/>
              <a:t>21/09/2019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79081-D50F-401C-A05F-F9D61CA0A5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04655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a.int/spaceinimages/Missions/CassiniHuygens/(class)/image?b=b&amp;type=I&amp;mission=Cassini-Huygens&amp;single=y&amp;start=260&amp;size=b" TargetMode="External"/><Relationship Id="rId2" Type="http://schemas.openxmlformats.org/officeDocument/2006/relationships/hyperlink" Target="http://www.zenite.nu/sistema-solar/comparando-tamanhos-2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ragonfly.jhuapl.edu/index.php" TargetMode="External"/><Relationship Id="rId4" Type="http://schemas.openxmlformats.org/officeDocument/2006/relationships/hyperlink" Target="https://codicedemarcostoffoli.blogspot.com/2015/02/tita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6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25.png"/><Relationship Id="rId10" Type="http://schemas.microsoft.com/office/2007/relationships/hdphoto" Target="../media/hdphoto10.wdp"/><Relationship Id="rId4" Type="http://schemas.openxmlformats.org/officeDocument/2006/relationships/image" Target="../media/image10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2370396"/>
            <a:ext cx="9144000" cy="2387600"/>
          </a:xfrm>
        </p:spPr>
        <p:txBody>
          <a:bodyPr>
            <a:noAutofit/>
          </a:bodyPr>
          <a:lstStyle/>
          <a:p>
            <a:r>
              <a:rPr lang="pt-BR" sz="8800" b="1" spc="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Dragonfly</a:t>
            </a:r>
            <a:br>
              <a:rPr lang="pt-BR" sz="8800" b="1" spc="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pt-BR" sz="8800" b="1" spc="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Voando para Titã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4BBF46C-5FAE-40F4-85BB-F9A183BF01D0}"/>
              </a:ext>
            </a:extLst>
          </p:cNvPr>
          <p:cNvSpPr/>
          <p:nvPr/>
        </p:nvSpPr>
        <p:spPr>
          <a:xfrm>
            <a:off x="17837" y="1052736"/>
            <a:ext cx="258749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pt-BR" sz="1400" dirty="0">
                <a:solidFill>
                  <a:schemeClr val="tx1"/>
                </a:solidFill>
                <a:latin typeface="+mn-lt"/>
              </a:rPr>
              <a:t>Centro de Divulgação Cientifica e Cultural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145CD096-42CD-4B72-8AEA-9DC3B775F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08304" y="-35162"/>
            <a:ext cx="1432844" cy="121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32861AE7-2DE6-43D9-80F5-6C83F8CE1921}"/>
              </a:ext>
            </a:extLst>
          </p:cNvPr>
          <p:cNvSpPr/>
          <p:nvPr/>
        </p:nvSpPr>
        <p:spPr>
          <a:xfrm>
            <a:off x="6621027" y="1067686"/>
            <a:ext cx="258749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pt-BR" sz="1200" dirty="0">
                <a:solidFill>
                  <a:schemeClr val="tx1"/>
                </a:solidFill>
                <a:latin typeface="+mn-lt"/>
              </a:rPr>
              <a:t>Centro de Divulgação da Astronomia</a:t>
            </a:r>
          </a:p>
          <a:p>
            <a:pPr algn="ctr"/>
            <a:r>
              <a:rPr lang="pt-BR" sz="1200" dirty="0">
                <a:solidFill>
                  <a:schemeClr val="tx1"/>
                </a:solidFill>
                <a:latin typeface="+mn-lt"/>
              </a:rPr>
              <a:t>Observatório Dietrich Schiel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8AB24C8-3001-45CF-A60F-541570E169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1" y="96596"/>
            <a:ext cx="1326556" cy="97109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3954868B-744C-4F04-A687-7348850D6E38}"/>
              </a:ext>
            </a:extLst>
          </p:cNvPr>
          <p:cNvSpPr/>
          <p:nvPr/>
        </p:nvSpPr>
        <p:spPr>
          <a:xfrm>
            <a:off x="-6665" y="6359217"/>
            <a:ext cx="916302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pt-BR" sz="1800" dirty="0">
                <a:solidFill>
                  <a:schemeClr val="tx1"/>
                </a:solidFill>
                <a:latin typeface="+mn-lt"/>
              </a:rPr>
              <a:t>Giovana Calisto Bertolino - gcb.024@gmail.com</a:t>
            </a:r>
          </a:p>
        </p:txBody>
      </p:sp>
    </p:spTree>
    <p:extLst>
      <p:ext uri="{BB962C8B-B14F-4D97-AF65-F5344CB8AC3E}">
        <p14:creationId xmlns:p14="http://schemas.microsoft.com/office/powerpoint/2010/main" val="108096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B5AC189-F78A-4D9E-98AA-815B877259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16" r="17391" b="3794"/>
          <a:stretch/>
        </p:blipFill>
        <p:spPr>
          <a:xfrm>
            <a:off x="0" y="0"/>
            <a:ext cx="9148251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C2436E8-ED50-487D-8428-B7C7E6AC4D57}"/>
              </a:ext>
            </a:extLst>
          </p:cNvPr>
          <p:cNvSpPr/>
          <p:nvPr/>
        </p:nvSpPr>
        <p:spPr>
          <a:xfrm>
            <a:off x="5457288" y="5155094"/>
            <a:ext cx="3686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spc="600" dirty="0">
                <a:solidFill>
                  <a:srgbClr val="FFC000"/>
                </a:solidFill>
                <a:latin typeface="Agency FB" panose="020B0503020202020204" pitchFamily="34" charset="0"/>
              </a:rPr>
              <a:t>Visão do céu de Titã</a:t>
            </a:r>
          </a:p>
        </p:txBody>
      </p:sp>
    </p:spTree>
    <p:extLst>
      <p:ext uri="{BB962C8B-B14F-4D97-AF65-F5344CB8AC3E}">
        <p14:creationId xmlns:p14="http://schemas.microsoft.com/office/powerpoint/2010/main" val="266927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89CB6CB-0DFE-46B0-8FC4-44E45BDF466E}"/>
              </a:ext>
            </a:extLst>
          </p:cNvPr>
          <p:cNvSpPr/>
          <p:nvPr/>
        </p:nvSpPr>
        <p:spPr>
          <a:xfrm>
            <a:off x="126788" y="331304"/>
            <a:ext cx="60115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800" b="1" spc="300" dirty="0">
                <a:solidFill>
                  <a:srgbClr val="FFC000"/>
                </a:solidFill>
                <a:latin typeface="Agency FB" panose="020B0503020202020204" pitchFamily="34" charset="0"/>
              </a:rPr>
              <a:t> Tamanho e Composição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935A795-5F94-41BE-930B-3C35AE3B4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96010"/>
            <a:ext cx="4253948" cy="553013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3D97249-7F72-43F5-A45E-F22596E3C9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70" b="67981" l="10000" r="9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13414" t="31111" r="14377" b="32214"/>
          <a:stretch/>
        </p:blipFill>
        <p:spPr>
          <a:xfrm>
            <a:off x="503581" y="1530901"/>
            <a:ext cx="3737113" cy="3796197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EE92AD55-28FF-4E1D-B9A7-FB6CD214D2BF}"/>
              </a:ext>
            </a:extLst>
          </p:cNvPr>
          <p:cNvCxnSpPr>
            <a:cxnSpLocks/>
          </p:cNvCxnSpPr>
          <p:nvPr/>
        </p:nvCxnSpPr>
        <p:spPr>
          <a:xfrm>
            <a:off x="689113" y="5459616"/>
            <a:ext cx="3438937" cy="0"/>
          </a:xfrm>
          <a:prstGeom prst="line">
            <a:avLst/>
          </a:prstGeom>
          <a:ln w="38100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EFF4E764-41E7-4FE3-AD0B-A2E2533729F9}"/>
              </a:ext>
            </a:extLst>
          </p:cNvPr>
          <p:cNvCxnSpPr/>
          <p:nvPr/>
        </p:nvCxnSpPr>
        <p:spPr>
          <a:xfrm>
            <a:off x="649357" y="3428999"/>
            <a:ext cx="0" cy="2030617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7F317364-93B4-423E-B7D2-32F1C3C8013B}"/>
              </a:ext>
            </a:extLst>
          </p:cNvPr>
          <p:cNvCxnSpPr/>
          <p:nvPr/>
        </p:nvCxnSpPr>
        <p:spPr>
          <a:xfrm>
            <a:off x="4154556" y="3428998"/>
            <a:ext cx="0" cy="2030617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>
            <a:extLst>
              <a:ext uri="{FF2B5EF4-FFF2-40B4-BE49-F238E27FC236}">
                <a16:creationId xmlns:a16="http://schemas.microsoft.com/office/drawing/2014/main" id="{93C3C177-350F-4E39-9478-4A458A31A087}"/>
              </a:ext>
            </a:extLst>
          </p:cNvPr>
          <p:cNvSpPr/>
          <p:nvPr/>
        </p:nvSpPr>
        <p:spPr>
          <a:xfrm>
            <a:off x="1586080" y="5592135"/>
            <a:ext cx="16450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spc="300" dirty="0"/>
              <a:t>5.152 km</a:t>
            </a:r>
          </a:p>
        </p:txBody>
      </p:sp>
    </p:spTree>
    <p:extLst>
      <p:ext uri="{BB962C8B-B14F-4D97-AF65-F5344CB8AC3E}">
        <p14:creationId xmlns:p14="http://schemas.microsoft.com/office/powerpoint/2010/main" val="274913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EC84674-9B3A-4EE7-9440-55EB922F0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90" y="1017314"/>
            <a:ext cx="3764597" cy="2340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2BA36A3-132E-4C0D-9138-A2707FD8BF8E}"/>
              </a:ext>
            </a:extLst>
          </p:cNvPr>
          <p:cNvSpPr/>
          <p:nvPr/>
        </p:nvSpPr>
        <p:spPr>
          <a:xfrm>
            <a:off x="1589452" y="119269"/>
            <a:ext cx="59650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latin typeface="Agency FB" panose="020B0503020202020204" pitchFamily="34" charset="0"/>
              </a:rPr>
              <a:t> Comparação de Tamanho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9A3B684-47A6-4CB3-93A9-A9BC6F035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148" y="977559"/>
            <a:ext cx="4000262" cy="2340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0EBE138-5035-4FE0-8691-8046C7E17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90" y="3931133"/>
            <a:ext cx="3816368" cy="2340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599157D-86DE-428C-A67B-D2BE43D29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596" y="3639588"/>
            <a:ext cx="3363132" cy="2340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1B46C7EE-1B17-4F8F-9919-25B73FB01AD5}"/>
              </a:ext>
            </a:extLst>
          </p:cNvPr>
          <p:cNvSpPr/>
          <p:nvPr/>
        </p:nvSpPr>
        <p:spPr>
          <a:xfrm>
            <a:off x="1399825" y="3157259"/>
            <a:ext cx="19260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spc="300" dirty="0"/>
              <a:t>Marte e Titã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486B7E8-B940-48B7-816F-905453F18369}"/>
              </a:ext>
            </a:extLst>
          </p:cNvPr>
          <p:cNvSpPr/>
          <p:nvPr/>
        </p:nvSpPr>
        <p:spPr>
          <a:xfrm>
            <a:off x="5882259" y="3147549"/>
            <a:ext cx="23578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spc="300" dirty="0"/>
              <a:t>Titã e Mercúrio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71781B8-BA79-480A-B300-E42AC401D1CB}"/>
              </a:ext>
            </a:extLst>
          </p:cNvPr>
          <p:cNvSpPr/>
          <p:nvPr/>
        </p:nvSpPr>
        <p:spPr>
          <a:xfrm>
            <a:off x="1027861" y="6173766"/>
            <a:ext cx="18278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spc="300" dirty="0"/>
              <a:t>Titã e a Lua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30960B3-111B-4094-B1B4-2DD59C11E50D}"/>
              </a:ext>
            </a:extLst>
          </p:cNvPr>
          <p:cNvSpPr/>
          <p:nvPr/>
        </p:nvSpPr>
        <p:spPr>
          <a:xfrm>
            <a:off x="6288333" y="6078351"/>
            <a:ext cx="18094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spc="300" dirty="0"/>
              <a:t>Terra e Titã</a:t>
            </a:r>
          </a:p>
        </p:txBody>
      </p:sp>
    </p:spTree>
    <p:extLst>
      <p:ext uri="{BB962C8B-B14F-4D97-AF65-F5344CB8AC3E}">
        <p14:creationId xmlns:p14="http://schemas.microsoft.com/office/powerpoint/2010/main" val="384094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E2CF073-B799-4AE8-9CC5-7602F9B21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53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6A49F9A-9251-419A-8023-EB36C6C18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6" t="11727" r="2832" b="-1"/>
          <a:stretch/>
        </p:blipFill>
        <p:spPr bwMode="auto">
          <a:xfrm>
            <a:off x="828921" y="1099930"/>
            <a:ext cx="7486158" cy="545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FA82BEE-528B-402A-AEC8-24662E20AF41}"/>
              </a:ext>
            </a:extLst>
          </p:cNvPr>
          <p:cNvSpPr/>
          <p:nvPr/>
        </p:nvSpPr>
        <p:spPr>
          <a:xfrm>
            <a:off x="2128064" y="119269"/>
            <a:ext cx="48878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latin typeface="Agency FB" panose="020B0503020202020204" pitchFamily="34" charset="0"/>
              </a:rPr>
              <a:t> Ciclo meteorológico</a:t>
            </a:r>
          </a:p>
        </p:txBody>
      </p:sp>
    </p:spTree>
    <p:extLst>
      <p:ext uri="{BB962C8B-B14F-4D97-AF65-F5344CB8AC3E}">
        <p14:creationId xmlns:p14="http://schemas.microsoft.com/office/powerpoint/2010/main" val="384834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tÃ£ pelos nÃºmeros">
            <a:extLst>
              <a:ext uri="{FF2B5EF4-FFF2-40B4-BE49-F238E27FC236}">
                <a16:creationId xmlns:a16="http://schemas.microsoft.com/office/drawing/2014/main" id="{3C1D025D-064A-4584-B4D5-825FD9F6A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" y="0"/>
            <a:ext cx="91174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79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2C72C70-C1AA-42BB-ADFB-BFFC4AE10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9154"/>
            <a:ext cx="9144000" cy="6191794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0A8C9D9-CDB2-4407-BB25-40D821373AE4}"/>
              </a:ext>
            </a:extLst>
          </p:cNvPr>
          <p:cNvSpPr/>
          <p:nvPr/>
        </p:nvSpPr>
        <p:spPr>
          <a:xfrm>
            <a:off x="2970442" y="119269"/>
            <a:ext cx="32031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latin typeface="Agency FB" panose="020B0503020202020204" pitchFamily="34" charset="0"/>
              </a:rPr>
              <a:t> Vista de Titã</a:t>
            </a:r>
          </a:p>
        </p:txBody>
      </p:sp>
    </p:spTree>
    <p:extLst>
      <p:ext uri="{BB962C8B-B14F-4D97-AF65-F5344CB8AC3E}">
        <p14:creationId xmlns:p14="http://schemas.microsoft.com/office/powerpoint/2010/main" val="174902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645601A-217B-420D-AEB7-050FFDDE2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73"/>
          <a:stretch/>
        </p:blipFill>
        <p:spPr>
          <a:xfrm>
            <a:off x="-1" y="-1"/>
            <a:ext cx="9143999" cy="685800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F8C2F3A-2C8E-42E9-A318-147B5500D9E8}"/>
              </a:ext>
            </a:extLst>
          </p:cNvPr>
          <p:cNvSpPr txBox="1">
            <a:spLocks/>
          </p:cNvSpPr>
          <p:nvPr/>
        </p:nvSpPr>
        <p:spPr>
          <a:xfrm>
            <a:off x="2517913" y="872900"/>
            <a:ext cx="5883965" cy="16980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b="1" spc="60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Dragonfly</a:t>
            </a:r>
            <a:br>
              <a:rPr lang="pt-BR" sz="4800" b="1" spc="60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4800" b="1" spc="60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Voando para Titã</a:t>
            </a:r>
          </a:p>
        </p:txBody>
      </p:sp>
    </p:spTree>
    <p:extLst>
      <p:ext uri="{BB962C8B-B14F-4D97-AF65-F5344CB8AC3E}">
        <p14:creationId xmlns:p14="http://schemas.microsoft.com/office/powerpoint/2010/main" val="68270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11427FE-7FE4-43FC-B3CB-D0BFF3F5D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9D74CE9-7F42-4F9F-A5EF-883BD0B10CBC}"/>
              </a:ext>
            </a:extLst>
          </p:cNvPr>
          <p:cNvSpPr/>
          <p:nvPr/>
        </p:nvSpPr>
        <p:spPr>
          <a:xfrm>
            <a:off x="5440017" y="544781"/>
            <a:ext cx="3213653" cy="5575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A Dragonfly é uma missão de aterrissagem de aeronaves rotativas projetada para tirar amostras materiais e determinar a composição da superfície em diferentes configurações geológicas.</a:t>
            </a:r>
          </a:p>
        </p:txBody>
      </p:sp>
    </p:spTree>
    <p:extLst>
      <p:ext uri="{BB962C8B-B14F-4D97-AF65-F5344CB8AC3E}">
        <p14:creationId xmlns:p14="http://schemas.microsoft.com/office/powerpoint/2010/main" val="423737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8598446-0884-44AF-BF91-A0112AA45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49" b="898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0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rco 36"/>
          <p:cNvSpPr/>
          <p:nvPr/>
        </p:nvSpPr>
        <p:spPr>
          <a:xfrm>
            <a:off x="-2256482" y="950783"/>
            <a:ext cx="4402782" cy="5032511"/>
          </a:xfrm>
          <a:prstGeom prst="arc">
            <a:avLst>
              <a:gd name="adj1" fmla="val 16278535"/>
              <a:gd name="adj2" fmla="val 5333691"/>
            </a:avLst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802" b="40552" l="26959" r="29291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34083" r="70417" b="58729"/>
          <a:stretch/>
        </p:blipFill>
        <p:spPr>
          <a:xfrm>
            <a:off x="2000766" y="3204864"/>
            <a:ext cx="266700" cy="355600"/>
          </a:xfrm>
          <a:prstGeom prst="rect">
            <a:avLst/>
          </a:prstGeom>
        </p:spPr>
      </p:pic>
      <p:sp>
        <p:nvSpPr>
          <p:cNvPr id="42" name="Arco 41"/>
          <p:cNvSpPr/>
          <p:nvPr/>
        </p:nvSpPr>
        <p:spPr>
          <a:xfrm>
            <a:off x="-2256483" y="660400"/>
            <a:ext cx="5291783" cy="5664199"/>
          </a:xfrm>
          <a:prstGeom prst="arc">
            <a:avLst>
              <a:gd name="adj1" fmla="val 15787334"/>
              <a:gd name="adj2" fmla="val 5874527"/>
            </a:avLst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945" b="45656" l="30000" r="37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0000" t="30530" r="62533" b="55422"/>
          <a:stretch/>
        </p:blipFill>
        <p:spPr>
          <a:xfrm>
            <a:off x="2421583" y="1938638"/>
            <a:ext cx="636632" cy="648000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578" l="0" r="99758"/>
                    </a14:imgEffect>
                  </a14:imgLayer>
                </a14:imgProps>
              </a:ext>
            </a:extLst>
          </a:blip>
          <a:srcRect l="40856" t="11926" r="7667" b="8597"/>
          <a:stretch/>
        </p:blipFill>
        <p:spPr>
          <a:xfrm>
            <a:off x="0" y="1075038"/>
            <a:ext cx="1742304" cy="4794421"/>
          </a:xfrm>
          <a:prstGeom prst="rect">
            <a:avLst/>
          </a:prstGeom>
        </p:spPr>
      </p:pic>
      <p:sp>
        <p:nvSpPr>
          <p:cNvPr id="43" name="Arco 42"/>
          <p:cNvSpPr/>
          <p:nvPr/>
        </p:nvSpPr>
        <p:spPr>
          <a:xfrm>
            <a:off x="-2256483" y="215900"/>
            <a:ext cx="6025294" cy="6426200"/>
          </a:xfrm>
          <a:prstGeom prst="arc">
            <a:avLst>
              <a:gd name="adj1" fmla="val 15448942"/>
              <a:gd name="adj2" fmla="val 6190378"/>
            </a:avLst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99" b="45287" l="37800" r="435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78" t="31002" r="56389" b="55391"/>
          <a:stretch/>
        </p:blipFill>
        <p:spPr>
          <a:xfrm>
            <a:off x="3379573" y="3745762"/>
            <a:ext cx="599094" cy="756000"/>
          </a:xfrm>
          <a:prstGeom prst="rect">
            <a:avLst/>
          </a:prstGeom>
        </p:spPr>
      </p:pic>
      <p:sp>
        <p:nvSpPr>
          <p:cNvPr id="44" name="Arco 43"/>
          <p:cNvSpPr/>
          <p:nvPr/>
        </p:nvSpPr>
        <p:spPr>
          <a:xfrm>
            <a:off x="-2256483" y="-98854"/>
            <a:ext cx="6599884" cy="7080422"/>
          </a:xfrm>
          <a:prstGeom prst="arc">
            <a:avLst>
              <a:gd name="adj1" fmla="val 15448942"/>
              <a:gd name="adj2" fmla="val 6190378"/>
            </a:avLst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486" b="41883" l="44681" r="47681"/>
                    </a14:imgEffect>
                  </a14:imgLayer>
                </a14:imgProps>
              </a:ext>
            </a:extLst>
          </a:blip>
          <a:srcRect l="44306" t="33561" r="51944" b="57192"/>
          <a:stretch/>
        </p:blipFill>
        <p:spPr>
          <a:xfrm>
            <a:off x="3990202" y="1984632"/>
            <a:ext cx="342900" cy="457200"/>
          </a:xfrm>
          <a:prstGeom prst="rect">
            <a:avLst/>
          </a:prstGeom>
        </p:spPr>
      </p:pic>
      <p:sp>
        <p:nvSpPr>
          <p:cNvPr id="45" name="Arco 44"/>
          <p:cNvSpPr/>
          <p:nvPr/>
        </p:nvSpPr>
        <p:spPr>
          <a:xfrm>
            <a:off x="-986483" y="-220134"/>
            <a:ext cx="6599884" cy="7503755"/>
          </a:xfrm>
          <a:prstGeom prst="arc">
            <a:avLst>
              <a:gd name="adj1" fmla="val 16731580"/>
              <a:gd name="adj2" fmla="val 4216732"/>
            </a:avLst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Arco 45"/>
          <p:cNvSpPr/>
          <p:nvPr/>
        </p:nvSpPr>
        <p:spPr>
          <a:xfrm>
            <a:off x="402050" y="-135467"/>
            <a:ext cx="6599884" cy="7503755"/>
          </a:xfrm>
          <a:prstGeom prst="arc">
            <a:avLst>
              <a:gd name="adj1" fmla="val 16731580"/>
              <a:gd name="adj2" fmla="val 4216732"/>
            </a:avLst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Arco 46"/>
          <p:cNvSpPr/>
          <p:nvPr/>
        </p:nvSpPr>
        <p:spPr>
          <a:xfrm>
            <a:off x="1350317" y="-406399"/>
            <a:ext cx="6599884" cy="7927088"/>
          </a:xfrm>
          <a:prstGeom prst="arc">
            <a:avLst>
              <a:gd name="adj1" fmla="val 16731580"/>
              <a:gd name="adj2" fmla="val 4216732"/>
            </a:avLst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Arco 47"/>
          <p:cNvSpPr/>
          <p:nvPr/>
        </p:nvSpPr>
        <p:spPr>
          <a:xfrm>
            <a:off x="2349384" y="-999066"/>
            <a:ext cx="6599884" cy="9381066"/>
          </a:xfrm>
          <a:prstGeom prst="arc">
            <a:avLst>
              <a:gd name="adj1" fmla="val 17880092"/>
              <a:gd name="adj2" fmla="val 3119023"/>
            </a:avLst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031" b="53021" l="48600" r="63333"/>
                    </a14:imgEffect>
                  </a14:imgLayer>
                </a14:imgProps>
              </a:ext>
            </a:extLst>
          </a:blip>
          <a:srcRect l="48472" t="24827" r="36668" b="46918"/>
          <a:stretch/>
        </p:blipFill>
        <p:spPr>
          <a:xfrm>
            <a:off x="4618566" y="4318000"/>
            <a:ext cx="1358900" cy="1397000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305" b="50555" l="62467" r="82933"/>
                    </a14:imgEffect>
                  </a14:imgLayer>
                </a14:imgProps>
              </a:ext>
            </a:extLst>
          </a:blip>
          <a:srcRect l="62638" t="23543" r="17086" b="49744"/>
          <a:stretch/>
        </p:blipFill>
        <p:spPr>
          <a:xfrm rot="1606295">
            <a:off x="5219701" y="346810"/>
            <a:ext cx="1854200" cy="1320800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691" b="43733" l="83344" r="87900"/>
                    </a14:imgEffect>
                  </a14:imgLayer>
                </a14:imgProps>
              </a:ext>
            </a:extLst>
          </a:blip>
          <a:srcRect l="82775" t="33561" r="11531" b="55137"/>
          <a:stretch/>
        </p:blipFill>
        <p:spPr>
          <a:xfrm>
            <a:off x="7467598" y="4207933"/>
            <a:ext cx="670907" cy="720000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922" b="46116" l="89467" r="96267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88747" t="31506" r="3754" b="54110"/>
          <a:stretch/>
        </p:blipFill>
        <p:spPr>
          <a:xfrm>
            <a:off x="8305800" y="1295400"/>
            <a:ext cx="685800" cy="711200"/>
          </a:xfrm>
          <a:prstGeom prst="rect">
            <a:avLst/>
          </a:prstGeom>
        </p:spPr>
      </p:pic>
      <p:sp>
        <p:nvSpPr>
          <p:cNvPr id="49" name="CaixaDeTexto 48"/>
          <p:cNvSpPr txBox="1"/>
          <p:nvPr/>
        </p:nvSpPr>
        <p:spPr>
          <a:xfrm>
            <a:off x="148279" y="0"/>
            <a:ext cx="4399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Sistema Solar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1680520" y="3521676"/>
            <a:ext cx="108739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Mercúrio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2623752" y="2636108"/>
            <a:ext cx="7125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Vênus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3249827" y="4469027"/>
            <a:ext cx="65079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Terra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3966520" y="2421925"/>
            <a:ext cx="7414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Marte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5045676" y="3822357"/>
            <a:ext cx="108739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Júpiter</a:t>
            </a:r>
          </a:p>
        </p:txBody>
      </p:sp>
      <p:sp>
        <p:nvSpPr>
          <p:cNvPr id="55" name="CaixaDeTexto 54"/>
          <p:cNvSpPr txBox="1"/>
          <p:nvPr/>
        </p:nvSpPr>
        <p:spPr>
          <a:xfrm>
            <a:off x="5988909" y="1664043"/>
            <a:ext cx="108739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Saturno</a:t>
            </a:r>
          </a:p>
        </p:txBody>
      </p:sp>
      <p:sp>
        <p:nvSpPr>
          <p:cNvPr id="56" name="CaixaDeTexto 55"/>
          <p:cNvSpPr txBox="1"/>
          <p:nvPr/>
        </p:nvSpPr>
        <p:spPr>
          <a:xfrm>
            <a:off x="7401698" y="3917093"/>
            <a:ext cx="108739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Urano</a:t>
            </a:r>
          </a:p>
        </p:txBody>
      </p:sp>
      <p:sp>
        <p:nvSpPr>
          <p:cNvPr id="57" name="CaixaDeTexto 56"/>
          <p:cNvSpPr txBox="1"/>
          <p:nvPr/>
        </p:nvSpPr>
        <p:spPr>
          <a:xfrm>
            <a:off x="7887731" y="980303"/>
            <a:ext cx="108739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Netuno</a:t>
            </a:r>
          </a:p>
        </p:txBody>
      </p:sp>
    </p:spTree>
    <p:extLst>
      <p:ext uri="{BB962C8B-B14F-4D97-AF65-F5344CB8AC3E}">
        <p14:creationId xmlns:p14="http://schemas.microsoft.com/office/powerpoint/2010/main" val="225898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0499AFA-C6EC-48BE-88C5-E4208917C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6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1144780-0770-481C-BB7B-7DB49F630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65" y="-39756"/>
            <a:ext cx="6337645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D3CE2FA-18AB-464E-90DB-70D8FA6462AC}"/>
              </a:ext>
            </a:extLst>
          </p:cNvPr>
          <p:cNvSpPr/>
          <p:nvPr/>
        </p:nvSpPr>
        <p:spPr>
          <a:xfrm>
            <a:off x="6809634" y="1351721"/>
            <a:ext cx="211839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latin typeface="Agency FB" panose="020B0503020202020204" pitchFamily="34" charset="0"/>
              </a:rPr>
              <a:t>Local</a:t>
            </a:r>
          </a:p>
          <a:p>
            <a:pPr algn="ctr"/>
            <a:endParaRPr lang="pt-BR" sz="4400" b="1" spc="300" dirty="0"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4400" b="1" spc="300" dirty="0">
                <a:solidFill>
                  <a:srgbClr val="FFC000"/>
                </a:solidFill>
                <a:latin typeface="Agency FB" panose="020B0503020202020204" pitchFamily="34" charset="0"/>
              </a:rPr>
              <a:t>De</a:t>
            </a:r>
          </a:p>
          <a:p>
            <a:pPr algn="ctr"/>
            <a:endParaRPr lang="pt-BR" sz="4400" b="1" spc="300" dirty="0"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4400" b="1" spc="300" dirty="0">
                <a:solidFill>
                  <a:srgbClr val="FFC000"/>
                </a:solidFill>
                <a:latin typeface="Agency FB" panose="020B0503020202020204" pitchFamily="34" charset="0"/>
              </a:rPr>
              <a:t>Pouso</a:t>
            </a:r>
          </a:p>
        </p:txBody>
      </p:sp>
    </p:spTree>
    <p:extLst>
      <p:ext uri="{BB962C8B-B14F-4D97-AF65-F5344CB8AC3E}">
        <p14:creationId xmlns:p14="http://schemas.microsoft.com/office/powerpoint/2010/main" val="302986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FAF2B71-1F1C-4D17-8859-03320D349E7E}"/>
              </a:ext>
            </a:extLst>
          </p:cNvPr>
          <p:cNvSpPr/>
          <p:nvPr/>
        </p:nvSpPr>
        <p:spPr>
          <a:xfrm>
            <a:off x="385474" y="0"/>
            <a:ext cx="2728788" cy="1066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4400" b="1" spc="600" dirty="0">
                <a:solidFill>
                  <a:srgbClr val="FFC000"/>
                </a:solidFill>
                <a:latin typeface="Agency FB" panose="020B0503020202020204" pitchFamily="34" charset="0"/>
                <a:ea typeface="+mj-ea"/>
                <a:cs typeface="+mj-cs"/>
              </a:rPr>
              <a:t>Objetivos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id="{E99DAC83-4CEC-464B-9CA2-D193712850B6}"/>
              </a:ext>
            </a:extLst>
          </p:cNvPr>
          <p:cNvSpPr/>
          <p:nvPr/>
        </p:nvSpPr>
        <p:spPr>
          <a:xfrm>
            <a:off x="0" y="1236565"/>
            <a:ext cx="4734861" cy="521724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342900" defTabSz="914400">
              <a:lnSpc>
                <a:spcPct val="150000"/>
              </a:lnSpc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pt-BR" sz="2400" dirty="0"/>
              <a:t>Amostra de material da superfície </a:t>
            </a:r>
          </a:p>
          <a:p>
            <a:pPr marL="457200" indent="-342900" defTabSz="914400">
              <a:lnSpc>
                <a:spcPct val="150000"/>
              </a:lnSpc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pt-BR" sz="2400" dirty="0"/>
              <a:t>Identificar processos químicos biologicamente relevantes</a:t>
            </a:r>
          </a:p>
          <a:p>
            <a:pPr marL="457200" indent="-342900" defTabSz="914400">
              <a:lnSpc>
                <a:spcPct val="150000"/>
              </a:lnSpc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pt-BR" sz="2400" dirty="0"/>
              <a:t>Monitorar condições atmosféricas e de superfície</a:t>
            </a:r>
          </a:p>
          <a:p>
            <a:pPr marL="457200" indent="-342900" defTabSz="914400">
              <a:lnSpc>
                <a:spcPct val="150000"/>
              </a:lnSpc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pt-BR" sz="2400" dirty="0"/>
              <a:t>Caracterizar recursos geológicos</a:t>
            </a:r>
          </a:p>
          <a:p>
            <a:pPr marL="457200" indent="-342900" defTabSz="914400">
              <a:lnSpc>
                <a:spcPct val="150000"/>
              </a:lnSpc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pt-BR" sz="2400" dirty="0"/>
              <a:t>Realizar estudos sísmicos </a:t>
            </a:r>
          </a:p>
        </p:txBody>
      </p:sp>
      <p:pic>
        <p:nvPicPr>
          <p:cNvPr id="5" name="Imagem 4" descr="Uma imagem contendo chão, avião&#10;&#10;Descrição gerada automaticamente">
            <a:extLst>
              <a:ext uri="{FF2B5EF4-FFF2-40B4-BE49-F238E27FC236}">
                <a16:creationId xmlns:a16="http://schemas.microsoft.com/office/drawing/2014/main" id="{79310819-995C-45CE-94C0-0E32AAA32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57" r="23503"/>
          <a:stretch/>
        </p:blipFill>
        <p:spPr>
          <a:xfrm>
            <a:off x="4734861" y="11"/>
            <a:ext cx="4409137" cy="6857986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8941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1FCE8BF-79A7-4D62-B419-0EB3CD2FCC3A}"/>
              </a:ext>
            </a:extLst>
          </p:cNvPr>
          <p:cNvSpPr/>
          <p:nvPr/>
        </p:nvSpPr>
        <p:spPr>
          <a:xfrm>
            <a:off x="0" y="0"/>
            <a:ext cx="9144000" cy="1066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4400" b="1" spc="600" dirty="0">
                <a:solidFill>
                  <a:srgbClr val="FFC000"/>
                </a:solidFill>
                <a:latin typeface="Agency FB" panose="020B0503020202020204" pitchFamily="34" charset="0"/>
                <a:ea typeface="+mj-ea"/>
                <a:cs typeface="+mj-cs"/>
              </a:rPr>
              <a:t>Porque o interesse em Titã?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A2F2A53-E27B-426E-A4C4-C4FB3E59B5D9}"/>
              </a:ext>
            </a:extLst>
          </p:cNvPr>
          <p:cNvSpPr/>
          <p:nvPr/>
        </p:nvSpPr>
        <p:spPr>
          <a:xfrm>
            <a:off x="5168348" y="1556436"/>
            <a:ext cx="34323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pt-BR" sz="2400" dirty="0"/>
              <a:t>atmosfera densa</a:t>
            </a:r>
          </a:p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pt-BR" sz="2400" dirty="0"/>
          </a:p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pt-BR" sz="2400" dirty="0"/>
              <a:t>suporta um ciclo hidrológico semelhante à Terra</a:t>
            </a:r>
          </a:p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pt-BR" sz="2400" dirty="0"/>
          </a:p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pt-BR" sz="2400" dirty="0"/>
              <a:t>chuva e líquido fluindo pela superfície  </a:t>
            </a:r>
          </a:p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pt-BR" sz="2400" dirty="0"/>
          </a:p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pt-BR" sz="2400" dirty="0"/>
              <a:t>material orgânico complexo na superfície </a:t>
            </a:r>
          </a:p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pt-BR" sz="24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9C2F282-E6E9-4534-98A9-612B97B35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23123"/>
            <a:ext cx="3650975" cy="5534878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7704A610-E353-431A-B9AB-4059FD24D85E}"/>
              </a:ext>
            </a:extLst>
          </p:cNvPr>
          <p:cNvSpPr/>
          <p:nvPr/>
        </p:nvSpPr>
        <p:spPr>
          <a:xfrm>
            <a:off x="2483621" y="6258268"/>
            <a:ext cx="2684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spc="300" dirty="0"/>
              <a:t>Atmosfera de Titã</a:t>
            </a:r>
          </a:p>
        </p:txBody>
      </p:sp>
    </p:spTree>
    <p:extLst>
      <p:ext uri="{BB962C8B-B14F-4D97-AF65-F5344CB8AC3E}">
        <p14:creationId xmlns:p14="http://schemas.microsoft.com/office/powerpoint/2010/main" val="397502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6410A64-9BF7-4E00-A8DA-206761261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32534"/>
            <a:ext cx="4186030" cy="525346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AEB5B10-682E-44FF-B966-CE36AABB0B57}"/>
              </a:ext>
            </a:extLst>
          </p:cNvPr>
          <p:cNvSpPr/>
          <p:nvPr/>
        </p:nvSpPr>
        <p:spPr>
          <a:xfrm>
            <a:off x="266700" y="5486002"/>
            <a:ext cx="32976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/>
              <a:t>Imagens da etapa de pouso da </a:t>
            </a:r>
            <a:r>
              <a:rPr lang="pt-BR" sz="2000" dirty="0" smtClean="0"/>
              <a:t>sonda</a:t>
            </a:r>
            <a:r>
              <a:rPr lang="pt-BR" sz="2000" dirty="0" smtClean="0"/>
              <a:t> </a:t>
            </a:r>
            <a:r>
              <a:rPr lang="pt-BR" sz="2000" dirty="0"/>
              <a:t>Huygens</a:t>
            </a:r>
            <a:endParaRPr lang="pt-BR" sz="2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D4094CB-9D19-46EA-A5C5-BEFF504178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03"/>
          <a:stretch/>
        </p:blipFill>
        <p:spPr>
          <a:xfrm>
            <a:off x="4572000" y="2669208"/>
            <a:ext cx="4506917" cy="3657599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94FBF607-08C4-447E-915C-C6DA0F27B01C}"/>
              </a:ext>
            </a:extLst>
          </p:cNvPr>
          <p:cNvSpPr/>
          <p:nvPr/>
        </p:nvSpPr>
        <p:spPr>
          <a:xfrm>
            <a:off x="6055535" y="2104647"/>
            <a:ext cx="1704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Mar de Kraken</a:t>
            </a:r>
          </a:p>
        </p:txBody>
      </p:sp>
    </p:spTree>
    <p:extLst>
      <p:ext uri="{BB962C8B-B14F-4D97-AF65-F5344CB8AC3E}">
        <p14:creationId xmlns:p14="http://schemas.microsoft.com/office/powerpoint/2010/main" val="238738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B5BC820-9646-46ED-A688-EA49076110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439"/>
          <a:stretch/>
        </p:blipFill>
        <p:spPr>
          <a:xfrm>
            <a:off x="1015736" y="1478654"/>
            <a:ext cx="7112528" cy="4918346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D28545A-665C-4A16-80E9-687CD71ACDE2}"/>
              </a:ext>
            </a:extLst>
          </p:cNvPr>
          <p:cNvSpPr/>
          <p:nvPr/>
        </p:nvSpPr>
        <p:spPr>
          <a:xfrm>
            <a:off x="0" y="0"/>
            <a:ext cx="9144000" cy="1066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4400" b="1" spc="600" dirty="0">
                <a:solidFill>
                  <a:srgbClr val="FFC000"/>
                </a:solidFill>
                <a:latin typeface="Agency FB" panose="020B0503020202020204" pitchFamily="34" charset="0"/>
                <a:ea typeface="+mj-ea"/>
                <a:cs typeface="+mj-cs"/>
              </a:rPr>
              <a:t>Onde morar no futuro?</a:t>
            </a:r>
          </a:p>
        </p:txBody>
      </p:sp>
    </p:spTree>
    <p:extLst>
      <p:ext uri="{BB962C8B-B14F-4D97-AF65-F5344CB8AC3E}">
        <p14:creationId xmlns:p14="http://schemas.microsoft.com/office/powerpoint/2010/main" val="185621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A2B950D-1198-44FD-8787-7DC5790D542A}"/>
              </a:ext>
            </a:extLst>
          </p:cNvPr>
          <p:cNvSpPr/>
          <p:nvPr/>
        </p:nvSpPr>
        <p:spPr>
          <a:xfrm>
            <a:off x="27221" y="3925127"/>
            <a:ext cx="299570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3600" b="1" spc="600" dirty="0">
                <a:solidFill>
                  <a:srgbClr val="FFC000"/>
                </a:solidFill>
                <a:latin typeface="Agency FB" panose="020B0503020202020204" pitchFamily="34" charset="0"/>
                <a:ea typeface="+mj-ea"/>
                <a:cs typeface="+mj-cs"/>
              </a:rPr>
              <a:t>Previsão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3600" b="1" spc="600" dirty="0">
                <a:solidFill>
                  <a:srgbClr val="FFC000"/>
                </a:solidFill>
                <a:latin typeface="Agency FB" panose="020B0503020202020204" pitchFamily="34" charset="0"/>
                <a:ea typeface="+mj-ea"/>
                <a:cs typeface="+mj-cs"/>
              </a:rPr>
              <a:t>de Lançamento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B287E38-C9B9-409B-9270-20DECBF2E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97" b="28797"/>
          <a:stretch/>
        </p:blipFill>
        <p:spPr>
          <a:xfrm>
            <a:off x="20" y="10"/>
            <a:ext cx="9143980" cy="3710603"/>
          </a:xfrm>
          <a:custGeom>
            <a:avLst/>
            <a:gdLst>
              <a:gd name="connsiteX0" fmla="*/ 0 w 12192000"/>
              <a:gd name="connsiteY0" fmla="*/ 0 h 3692092"/>
              <a:gd name="connsiteX1" fmla="*/ 12192000 w 12192000"/>
              <a:gd name="connsiteY1" fmla="*/ 0 h 3692092"/>
              <a:gd name="connsiteX2" fmla="*/ 12192000 w 12192000"/>
              <a:gd name="connsiteY2" fmla="*/ 3504824 h 3692092"/>
              <a:gd name="connsiteX3" fmla="*/ 12024691 w 12192000"/>
              <a:gd name="connsiteY3" fmla="*/ 3517794 h 3692092"/>
              <a:gd name="connsiteX4" fmla="*/ 160485 w 12192000"/>
              <a:gd name="connsiteY4" fmla="*/ 3663863 h 3692092"/>
              <a:gd name="connsiteX5" fmla="*/ 0 w 12192000"/>
              <a:gd name="connsiteY5" fmla="*/ 3692092 h 369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4E054D8-7739-4995-8DD9-6FD603608D54}"/>
              </a:ext>
            </a:extLst>
          </p:cNvPr>
          <p:cNvSpPr/>
          <p:nvPr/>
        </p:nvSpPr>
        <p:spPr>
          <a:xfrm>
            <a:off x="2875722" y="3710613"/>
            <a:ext cx="6082747" cy="30214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pt-BR" sz="2000" dirty="0"/>
              <a:t>O </a:t>
            </a:r>
            <a:r>
              <a:rPr lang="pt-BR" sz="2000" dirty="0" err="1"/>
              <a:t>drone</a:t>
            </a:r>
            <a:r>
              <a:rPr lang="pt-BR" sz="2000" dirty="0"/>
              <a:t> será lançado em 2026 e chegará em 2034. 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pt-BR" sz="2000" dirty="0"/>
              <a:t>Construída pelo </a:t>
            </a:r>
            <a:r>
              <a:rPr lang="pt-BR" sz="2000" dirty="0" err="1"/>
              <a:t>Johns</a:t>
            </a:r>
            <a:r>
              <a:rPr lang="pt-BR" sz="2000" dirty="0"/>
              <a:t> Hopkins </a:t>
            </a:r>
            <a:r>
              <a:rPr lang="pt-BR" sz="2000" dirty="0" err="1"/>
              <a:t>Applied</a:t>
            </a:r>
            <a:r>
              <a:rPr lang="pt-BR" sz="2000" dirty="0"/>
              <a:t> </a:t>
            </a:r>
            <a:r>
              <a:rPr lang="pt-BR" sz="2000" dirty="0" err="1"/>
              <a:t>Physics</a:t>
            </a:r>
            <a:r>
              <a:rPr lang="pt-BR" sz="2000" dirty="0"/>
              <a:t> </a:t>
            </a:r>
            <a:r>
              <a:rPr lang="pt-BR" sz="2000" dirty="0" err="1"/>
              <a:t>Laboratory</a:t>
            </a:r>
            <a:r>
              <a:rPr lang="pt-BR" sz="2000" dirty="0"/>
              <a:t> (APL)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pt-BR" sz="2000" dirty="0"/>
              <a:t>Custo estimado: US$ 1 bilhão 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pt-BR" sz="2000" dirty="0"/>
              <a:t>Tempo de missão: pouco menos de 3 anos na lua.</a:t>
            </a:r>
          </a:p>
        </p:txBody>
      </p:sp>
    </p:spTree>
    <p:extLst>
      <p:ext uri="{BB962C8B-B14F-4D97-AF65-F5344CB8AC3E}">
        <p14:creationId xmlns:p14="http://schemas.microsoft.com/office/powerpoint/2010/main" val="223774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0" y="-142446"/>
            <a:ext cx="9144000" cy="6858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4000" b="1" spc="600" dirty="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r>
              <a:rPr lang="pt-BR" sz="8800" b="1" spc="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Perguntas?</a:t>
            </a:r>
          </a:p>
          <a:p>
            <a:endParaRPr lang="pt-BR" sz="8800" b="1" spc="600" dirty="0">
              <a:ln>
                <a:solidFill>
                  <a:srgbClr val="FFC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endParaRPr lang="pt-BR" sz="8800" b="1" spc="600" dirty="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endParaRPr lang="pt-BR" sz="8800" b="1" spc="600" dirty="0">
              <a:ln>
                <a:solidFill>
                  <a:srgbClr val="FFC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r>
              <a:rPr lang="pt-BR" sz="8800" b="1" spc="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					Obrigada!</a:t>
            </a:r>
            <a:endParaRPr lang="pt-BR" sz="8800" b="1" spc="600" dirty="0">
              <a:ln>
                <a:solidFill>
                  <a:srgbClr val="FFC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4000" b="1" spc="600" dirty="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endParaRPr lang="pt-BR" sz="8800" b="1" spc="600" dirty="0">
              <a:ln>
                <a:solidFill>
                  <a:srgbClr val="FFC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46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4FC504A-E56A-40D9-911A-F08F56B18820}"/>
              </a:ext>
            </a:extLst>
          </p:cNvPr>
          <p:cNvSpPr/>
          <p:nvPr/>
        </p:nvSpPr>
        <p:spPr>
          <a:xfrm>
            <a:off x="357808" y="1091505"/>
            <a:ext cx="852114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hlinkClick r:id="rId2"/>
              </a:rPr>
              <a:t>http://www.zenite.nu/sistema-solar/comparando-tamanhos-2/#</a:t>
            </a:r>
            <a:endParaRPr lang="pt-BR" sz="2400" dirty="0"/>
          </a:p>
          <a:p>
            <a:endParaRPr lang="pt-BR" sz="2400" dirty="0"/>
          </a:p>
          <a:p>
            <a:r>
              <a:rPr lang="pt-BR" sz="2400" dirty="0">
                <a:hlinkClick r:id="rId3"/>
              </a:rPr>
              <a:t>http://www.esa.int/spaceinimages/Missions/CassiniHuygens/(clas</a:t>
            </a:r>
            <a:r>
              <a:rPr lang="pt-BR" sz="2400" dirty="0"/>
              <a:t>s</a:t>
            </a:r>
            <a:r>
              <a:rPr lang="pt-BR" sz="2400" dirty="0">
                <a:hlinkClick r:id="rId3"/>
              </a:rPr>
              <a:t>)/image?b=b&amp;type=Imission=CassiniHuygens&amp;single=y&amp;start=260&amp;size=b</a:t>
            </a:r>
            <a:endParaRPr lang="pt-BR" sz="2400" dirty="0"/>
          </a:p>
          <a:p>
            <a:endParaRPr lang="pt-BR" sz="2400" dirty="0"/>
          </a:p>
          <a:p>
            <a:r>
              <a:rPr lang="pt-BR" sz="2400" dirty="0">
                <a:hlinkClick r:id="rId4"/>
              </a:rPr>
              <a:t>https://codicedemarcostoffoli.blogspot.com/2015/02/tita.html</a:t>
            </a:r>
            <a:endParaRPr lang="pt-BR" sz="2400" dirty="0"/>
          </a:p>
          <a:p>
            <a:endParaRPr lang="pt-BR" sz="2400" dirty="0"/>
          </a:p>
          <a:p>
            <a:r>
              <a:rPr lang="pt-BR" sz="2400" dirty="0">
                <a:hlinkClick r:id="rId5"/>
              </a:rPr>
              <a:t>https://dragonfly.jhuapl.edu/index.php</a:t>
            </a:r>
            <a:endParaRPr lang="pt-BR" sz="2400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0FA2E4B-E86B-44B6-ABD0-0D4758BDA291}"/>
              </a:ext>
            </a:extLst>
          </p:cNvPr>
          <p:cNvSpPr/>
          <p:nvPr/>
        </p:nvSpPr>
        <p:spPr>
          <a:xfrm>
            <a:off x="0" y="0"/>
            <a:ext cx="9144000" cy="1066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4400" b="1" spc="600" dirty="0">
                <a:solidFill>
                  <a:srgbClr val="FFC000"/>
                </a:solidFill>
                <a:latin typeface="Agency FB" panose="020B0503020202020204" pitchFamily="34" charset="0"/>
                <a:ea typeface="+mj-ea"/>
                <a:cs typeface="+mj-cs"/>
              </a:rPr>
              <a:t>Referências</a:t>
            </a:r>
          </a:p>
        </p:txBody>
      </p:sp>
    </p:spTree>
    <p:extLst>
      <p:ext uri="{BB962C8B-B14F-4D97-AF65-F5344CB8AC3E}">
        <p14:creationId xmlns:p14="http://schemas.microsoft.com/office/powerpoint/2010/main" val="298078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35924" y="222420"/>
            <a:ext cx="4349579" cy="10503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600" b="1" spc="300" dirty="0">
                <a:solidFill>
                  <a:srgbClr val="FFC000"/>
                </a:solidFill>
                <a:latin typeface="Agency FB" panose="020B0503020202020204" pitchFamily="34" charset="0"/>
              </a:rPr>
              <a:t>Planetas  telúricos</a:t>
            </a:r>
          </a:p>
        </p:txBody>
      </p:sp>
      <p:pic>
        <p:nvPicPr>
          <p:cNvPr id="8" name="Picture 2" descr="http://d1jqu7g1y74ds1.cloudfront.net/wp-content/uploads/2008/04/mercurycomparis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613" r="14513"/>
                    </a14:imgEffect>
                  </a14:imgLayer>
                </a14:imgProps>
              </a:ext>
            </a:extLst>
          </a:blip>
          <a:srcRect l="895" t="33328" r="82979" b="35784"/>
          <a:stretch/>
        </p:blipFill>
        <p:spPr bwMode="auto">
          <a:xfrm>
            <a:off x="900847" y="1890584"/>
            <a:ext cx="890882" cy="741405"/>
          </a:xfrm>
          <a:prstGeom prst="rect">
            <a:avLst/>
          </a:prstGeom>
          <a:noFill/>
        </p:spPr>
      </p:pic>
      <p:pic>
        <p:nvPicPr>
          <p:cNvPr id="18" name="Picture 2" descr="http://d1jqu7g1y74ds1.cloudfront.net/wp-content/uploads/2008/04/mercurycomparis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0476" l="16552" r="46379"/>
                    </a14:imgEffect>
                  </a14:imgLayer>
                </a14:imgProps>
              </a:ext>
            </a:extLst>
          </a:blip>
          <a:srcRect l="16349" t="10161" r="53902" b="7986"/>
          <a:stretch/>
        </p:blipFill>
        <p:spPr bwMode="auto">
          <a:xfrm>
            <a:off x="2409566" y="1519881"/>
            <a:ext cx="1643449" cy="1964725"/>
          </a:xfrm>
          <a:prstGeom prst="rect">
            <a:avLst/>
          </a:prstGeom>
          <a:noFill/>
        </p:spPr>
      </p:pic>
      <p:pic>
        <p:nvPicPr>
          <p:cNvPr id="19" name="Picture 2" descr="http://d1jqu7g1y74ds1.cloudfront.net/wp-content/uploads/2008/04/mercurycompariso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43" b="89683" l="47414" r="79655"/>
                    </a14:imgEffect>
                  </a14:imgLayer>
                </a14:imgProps>
              </a:ext>
            </a:extLst>
          </a:blip>
          <a:srcRect l="47440" t="7587" r="20575" b="10560"/>
          <a:stretch/>
        </p:blipFill>
        <p:spPr bwMode="auto">
          <a:xfrm>
            <a:off x="469557" y="3756455"/>
            <a:ext cx="1767016" cy="1964724"/>
          </a:xfrm>
          <a:prstGeom prst="rect">
            <a:avLst/>
          </a:prstGeom>
          <a:noFill/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6"/>
          <a:srcRect l="80023" t="29090" r="1073" b="27383"/>
          <a:stretch/>
        </p:blipFill>
        <p:spPr>
          <a:xfrm>
            <a:off x="2829696" y="4399003"/>
            <a:ext cx="1099752" cy="1099752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766120" y="2706130"/>
            <a:ext cx="108739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Mercúrio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2920314" y="3278660"/>
            <a:ext cx="7125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Vênus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1050327" y="5679990"/>
            <a:ext cx="65079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Terra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3027407" y="5486400"/>
            <a:ext cx="7414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Marte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135923" y="197708"/>
            <a:ext cx="4324866" cy="6512011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/>
          <p:cNvSpPr/>
          <p:nvPr/>
        </p:nvSpPr>
        <p:spPr>
          <a:xfrm>
            <a:off x="4695569" y="189470"/>
            <a:ext cx="4267198" cy="6512011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ctangle 4"/>
          <p:cNvSpPr txBox="1">
            <a:spLocks noChangeArrowheads="1"/>
          </p:cNvSpPr>
          <p:nvPr/>
        </p:nvSpPr>
        <p:spPr>
          <a:xfrm>
            <a:off x="4662616" y="238896"/>
            <a:ext cx="4349579" cy="1050325"/>
          </a:xfrm>
          <a:prstGeom prst="rect">
            <a:avLst/>
          </a:prstGeom>
          <a:noFill/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600" b="1" spc="300" dirty="0">
                <a:solidFill>
                  <a:srgbClr val="FFC000"/>
                </a:solidFill>
                <a:latin typeface="Agency FB" panose="020B0503020202020204" pitchFamily="34" charset="0"/>
              </a:rPr>
              <a:t>Planetas    Jovianos</a:t>
            </a: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175" b="82540" l="4841" r="34509"/>
                    </a14:imgEffect>
                  </a14:imgLayer>
                </a14:imgProps>
              </a:ext>
            </a:extLst>
          </a:blip>
          <a:srcRect l="4445" t="12519" r="65279" b="17023"/>
          <a:stretch/>
        </p:blipFill>
        <p:spPr>
          <a:xfrm>
            <a:off x="4777259" y="1581664"/>
            <a:ext cx="1890584" cy="2190676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937" l="31397" r="71300"/>
                    </a14:imgEffect>
                  </a14:imgLayer>
                </a14:imgProps>
              </a:ext>
            </a:extLst>
          </a:blip>
          <a:srcRect l="31416" r="28679" b="1724"/>
          <a:stretch/>
        </p:blipFill>
        <p:spPr>
          <a:xfrm>
            <a:off x="6413500" y="1445093"/>
            <a:ext cx="2464470" cy="2644307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175" b="66825" l="66321" r="80567"/>
                    </a14:imgEffect>
                  </a14:imgLayer>
                </a14:imgProps>
              </a:ext>
            </a:extLst>
          </a:blip>
          <a:srcRect l="65703" t="31483" r="19026" b="31814"/>
          <a:stretch/>
        </p:blipFill>
        <p:spPr>
          <a:xfrm>
            <a:off x="4965700" y="4356100"/>
            <a:ext cx="1346200" cy="1409700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619" b="61587" l="84094" r="94053"/>
                    </a14:imgEffect>
                  </a14:imgLayer>
                </a14:imgProps>
              </a:ext>
            </a:extLst>
          </a:blip>
          <a:srcRect l="82991" t="34790" r="5484" b="36773"/>
          <a:stretch/>
        </p:blipFill>
        <p:spPr>
          <a:xfrm>
            <a:off x="7340600" y="4419600"/>
            <a:ext cx="1016000" cy="1092200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5198076" y="3720757"/>
            <a:ext cx="108739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Júpiter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7512909" y="3518243"/>
            <a:ext cx="108739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Saturno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5153798" y="5504593"/>
            <a:ext cx="108739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Urano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7367031" y="5412603"/>
            <a:ext cx="108739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Netuno</a:t>
            </a:r>
          </a:p>
        </p:txBody>
      </p:sp>
    </p:spTree>
    <p:extLst>
      <p:ext uri="{BB962C8B-B14F-4D97-AF65-F5344CB8AC3E}">
        <p14:creationId xmlns:p14="http://schemas.microsoft.com/office/powerpoint/2010/main" val="401788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34" grpId="0" animBg="1"/>
      <p:bldP spid="35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8842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pt-BR" sz="6000" b="1" spc="600" dirty="0">
                <a:solidFill>
                  <a:srgbClr val="FFC000"/>
                </a:solidFill>
                <a:latin typeface="Agency FB" panose="020B0503020202020204" pitchFamily="34" charset="0"/>
              </a:rPr>
              <a:t>Os Satélites Naturais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11669" r="48842" b="11407"/>
          <a:stretch/>
        </p:blipFill>
        <p:spPr>
          <a:xfrm>
            <a:off x="679621" y="2174788"/>
            <a:ext cx="3560322" cy="369467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38"/>
          <a:stretch/>
        </p:blipFill>
        <p:spPr>
          <a:xfrm>
            <a:off x="4905632" y="2244348"/>
            <a:ext cx="2899435" cy="3533991"/>
          </a:xfrm>
          <a:prstGeom prst="rect">
            <a:avLst/>
          </a:prstGeom>
        </p:spPr>
      </p:pic>
      <p:sp>
        <p:nvSpPr>
          <p:cNvPr id="7" name="Multiplicar 6"/>
          <p:cNvSpPr/>
          <p:nvPr/>
        </p:nvSpPr>
        <p:spPr>
          <a:xfrm>
            <a:off x="4547286" y="2380310"/>
            <a:ext cx="3731172" cy="3331779"/>
          </a:xfrm>
          <a:prstGeom prst="mathMultiply">
            <a:avLst>
              <a:gd name="adj1" fmla="val 470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" name="Agrupar 9"/>
          <p:cNvGrpSpPr/>
          <p:nvPr/>
        </p:nvGrpSpPr>
        <p:grpSpPr>
          <a:xfrm>
            <a:off x="4522571" y="2224217"/>
            <a:ext cx="3472249" cy="4090086"/>
            <a:chOff x="741405" y="2199502"/>
            <a:chExt cx="3472249" cy="4090086"/>
          </a:xfrm>
        </p:grpSpPr>
        <p:sp>
          <p:nvSpPr>
            <p:cNvPr id="4" name="Retângulo 3"/>
            <p:cNvSpPr/>
            <p:nvPr/>
          </p:nvSpPr>
          <p:spPr>
            <a:xfrm>
              <a:off x="741405" y="2199502"/>
              <a:ext cx="3472249" cy="40900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86" b="100000" l="10000" r="94342">
                          <a14:foregroundMark x1="59737" y1="91700" x2="59737" y2="91700"/>
                          <a14:foregroundMark x1="58421" y1="93281" x2="58421" y2="93281"/>
                          <a14:foregroundMark x1="67632" y1="84387" x2="67632" y2="84387"/>
                          <a14:foregroundMark x1="69342" y1="82411" x2="69342" y2="82411"/>
                        </a14:backgroundRemoval>
                      </a14:imgEffect>
                    </a14:imgLayer>
                  </a14:imgProps>
                </a:ext>
              </a:extLst>
            </a:blip>
            <a:srcRect l="15923" t="1802" r="19130" b="2966"/>
            <a:stretch/>
          </p:blipFill>
          <p:spPr>
            <a:xfrm>
              <a:off x="1458099" y="2780273"/>
              <a:ext cx="1680518" cy="1856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144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4410676" y="215901"/>
            <a:ext cx="4534930" cy="240956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4000" b="1" spc="300" dirty="0">
                <a:solidFill>
                  <a:srgbClr val="FFC000"/>
                </a:solidFill>
                <a:latin typeface="Agency FB" panose="020B0503020202020204" pitchFamily="34" charset="0"/>
              </a:rPr>
              <a:t>Número de Satélites Naturais dos Planetas do Sistema Solar</a:t>
            </a:r>
          </a:p>
        </p:txBody>
      </p:sp>
      <p:sp>
        <p:nvSpPr>
          <p:cNvPr id="6" name="Retângulo Arredondado 5"/>
          <p:cNvSpPr/>
          <p:nvPr/>
        </p:nvSpPr>
        <p:spPr>
          <a:xfrm>
            <a:off x="49428" y="2360139"/>
            <a:ext cx="1080000" cy="4500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Arredondado 6"/>
          <p:cNvSpPr/>
          <p:nvPr/>
        </p:nvSpPr>
        <p:spPr>
          <a:xfrm>
            <a:off x="2314826" y="3438000"/>
            <a:ext cx="1080000" cy="3420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Arredondado 7"/>
          <p:cNvSpPr/>
          <p:nvPr/>
        </p:nvSpPr>
        <p:spPr>
          <a:xfrm>
            <a:off x="1169770" y="2898000"/>
            <a:ext cx="1080000" cy="3960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Arredondado 8"/>
          <p:cNvSpPr/>
          <p:nvPr/>
        </p:nvSpPr>
        <p:spPr>
          <a:xfrm>
            <a:off x="3459888" y="4158000"/>
            <a:ext cx="1080000" cy="2700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Arredondado 9"/>
          <p:cNvSpPr/>
          <p:nvPr/>
        </p:nvSpPr>
        <p:spPr>
          <a:xfrm>
            <a:off x="4613188" y="4701706"/>
            <a:ext cx="1080000" cy="2160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Arredondado 10"/>
          <p:cNvSpPr/>
          <p:nvPr/>
        </p:nvSpPr>
        <p:spPr>
          <a:xfrm>
            <a:off x="5754128" y="5238000"/>
            <a:ext cx="1080000" cy="1620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Arredondado 11"/>
          <p:cNvSpPr/>
          <p:nvPr/>
        </p:nvSpPr>
        <p:spPr>
          <a:xfrm>
            <a:off x="6895068" y="6138581"/>
            <a:ext cx="1080000" cy="720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Arredondado 12"/>
          <p:cNvSpPr/>
          <p:nvPr/>
        </p:nvSpPr>
        <p:spPr>
          <a:xfrm>
            <a:off x="8014572" y="6138000"/>
            <a:ext cx="1080000" cy="720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31" b="53021" l="48600" r="63333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8472" t="24827" r="36668" b="46918"/>
          <a:stretch/>
        </p:blipFill>
        <p:spPr>
          <a:xfrm>
            <a:off x="0" y="1068174"/>
            <a:ext cx="1244712" cy="1279610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37071" y="2413688"/>
            <a:ext cx="10873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1º</a:t>
            </a:r>
          </a:p>
          <a:p>
            <a:pPr algn="ctr"/>
            <a:endParaRPr lang="pt-BR" sz="2000" dirty="0">
              <a:solidFill>
                <a:schemeClr val="bg1"/>
              </a:solidFill>
            </a:endParaRP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Júpiter</a:t>
            </a:r>
          </a:p>
          <a:p>
            <a:pPr algn="ctr"/>
            <a:endParaRPr lang="pt-BR" sz="2000" dirty="0">
              <a:solidFill>
                <a:schemeClr val="bg1"/>
              </a:solidFill>
            </a:endParaRP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79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305" b="50555" l="62467" r="82933"/>
                    </a14:imgEffect>
                  </a14:imgLayer>
                </a14:imgProps>
              </a:ext>
            </a:extLst>
          </a:blip>
          <a:srcRect l="62638" t="23543" r="17086" b="49744"/>
          <a:stretch/>
        </p:blipFill>
        <p:spPr>
          <a:xfrm rot="19050823">
            <a:off x="861012" y="1691913"/>
            <a:ext cx="1657750" cy="1180863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1169774" y="3023286"/>
            <a:ext cx="10873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2º</a:t>
            </a:r>
          </a:p>
          <a:p>
            <a:pPr algn="ctr"/>
            <a:endParaRPr lang="pt-BR" sz="2000" dirty="0">
              <a:solidFill>
                <a:schemeClr val="bg1"/>
              </a:solidFill>
            </a:endParaRP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Saturno</a:t>
            </a:r>
          </a:p>
          <a:p>
            <a:pPr algn="ctr"/>
            <a:endParaRPr lang="pt-BR" sz="2000" dirty="0">
              <a:solidFill>
                <a:schemeClr val="bg1"/>
              </a:solidFill>
            </a:endParaRP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63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2323071" y="3435178"/>
            <a:ext cx="10873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3º</a:t>
            </a:r>
          </a:p>
          <a:p>
            <a:pPr algn="ctr"/>
            <a:endParaRPr lang="pt-BR" sz="2000" dirty="0">
              <a:solidFill>
                <a:schemeClr val="bg1"/>
              </a:solidFill>
            </a:endParaRP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Urano</a:t>
            </a:r>
          </a:p>
          <a:p>
            <a:pPr algn="ctr"/>
            <a:endParaRPr lang="pt-BR" sz="2000" dirty="0">
              <a:solidFill>
                <a:schemeClr val="bg1"/>
              </a:solidFill>
            </a:endParaRP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464012" y="4168346"/>
            <a:ext cx="10873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4º</a:t>
            </a:r>
          </a:p>
          <a:p>
            <a:pPr algn="ctr"/>
            <a:endParaRPr lang="pt-BR" sz="2000" dirty="0">
              <a:solidFill>
                <a:schemeClr val="bg1"/>
              </a:solidFill>
            </a:endParaRP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Netuno</a:t>
            </a:r>
          </a:p>
          <a:p>
            <a:pPr algn="ctr"/>
            <a:endParaRPr lang="pt-BR" sz="2000" dirty="0">
              <a:solidFill>
                <a:schemeClr val="bg1"/>
              </a:solidFill>
            </a:endParaRP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4604952" y="4679092"/>
            <a:ext cx="10873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5º</a:t>
            </a:r>
          </a:p>
          <a:p>
            <a:pPr algn="ctr"/>
            <a:endParaRPr lang="pt-BR" sz="2000" dirty="0">
              <a:solidFill>
                <a:schemeClr val="bg1"/>
              </a:solidFill>
            </a:endParaRP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Marte</a:t>
            </a:r>
          </a:p>
          <a:p>
            <a:pPr algn="ctr"/>
            <a:endParaRPr lang="pt-BR" sz="2000" dirty="0">
              <a:solidFill>
                <a:schemeClr val="bg1"/>
              </a:solidFill>
            </a:endParaRP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5931247" y="5226784"/>
            <a:ext cx="7537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6º</a:t>
            </a:r>
          </a:p>
          <a:p>
            <a:pPr algn="ctr"/>
            <a:endParaRPr lang="pt-BR" sz="2000" dirty="0">
              <a:solidFill>
                <a:schemeClr val="bg1"/>
              </a:solidFill>
            </a:endParaRP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Terra</a:t>
            </a:r>
          </a:p>
          <a:p>
            <a:pPr algn="ctr"/>
            <a:endParaRPr lang="pt-BR" sz="2000" dirty="0">
              <a:solidFill>
                <a:schemeClr val="bg1"/>
              </a:solidFill>
            </a:endParaRP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6845643" y="6199542"/>
            <a:ext cx="1161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Mercúrio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8134177" y="6150114"/>
            <a:ext cx="870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Vênus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0</a:t>
            </a:r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8652" y="4087859"/>
            <a:ext cx="982851" cy="1094693"/>
          </a:xfrm>
          <a:prstGeom prst="rect">
            <a:avLst/>
          </a:prstGeom>
        </p:spPr>
      </p:pic>
      <p:pic>
        <p:nvPicPr>
          <p:cNvPr id="31" name="Picture 2" descr="http://d1jqu7g1y74ds1.cloudfront.net/wp-content/uploads/2008/04/mercurycompariso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613" r="14513"/>
                    </a14:imgEffect>
                  </a14:imgLayer>
                </a14:imgProps>
              </a:ext>
            </a:extLst>
          </a:blip>
          <a:srcRect l="895" t="33328" r="82979" b="35784"/>
          <a:stretch/>
        </p:blipFill>
        <p:spPr bwMode="auto">
          <a:xfrm>
            <a:off x="7005085" y="5350476"/>
            <a:ext cx="890882" cy="741405"/>
          </a:xfrm>
          <a:prstGeom prst="rect">
            <a:avLst/>
          </a:prstGeom>
          <a:noFill/>
        </p:spPr>
      </p:pic>
      <p:pic>
        <p:nvPicPr>
          <p:cNvPr id="32" name="Picture 2" descr="http://d1jqu7g1y74ds1.cloudfront.net/wp-content/uploads/2008/04/mercurycompariso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24" b="90476" l="16552" r="46379"/>
                    </a14:imgEffect>
                  </a14:imgLayer>
                </a14:imgProps>
              </a:ext>
            </a:extLst>
          </a:blip>
          <a:srcRect l="16349" t="10161" r="53902" b="16252"/>
          <a:stretch/>
        </p:blipFill>
        <p:spPr bwMode="auto">
          <a:xfrm>
            <a:off x="8031891" y="5016843"/>
            <a:ext cx="992272" cy="1066457"/>
          </a:xfrm>
          <a:prstGeom prst="rect">
            <a:avLst/>
          </a:prstGeom>
          <a:noFill/>
        </p:spPr>
      </p:pic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605" b="70395" l="81143" r="98000"/>
                    </a14:imgEffect>
                  </a14:imgLayer>
                </a14:imgProps>
              </a:ext>
            </a:extLst>
          </a:blip>
          <a:srcRect l="80023" t="29090" r="1073" b="27383"/>
          <a:stretch/>
        </p:blipFill>
        <p:spPr>
          <a:xfrm>
            <a:off x="4609069" y="3608171"/>
            <a:ext cx="1099752" cy="1099752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175" b="66825" l="66321" r="80567"/>
                    </a14:imgEffect>
                  </a14:imgLayer>
                </a14:imgProps>
              </a:ext>
            </a:extLst>
          </a:blip>
          <a:srcRect l="65703" t="31483" r="19026" b="31814"/>
          <a:stretch/>
        </p:blipFill>
        <p:spPr>
          <a:xfrm>
            <a:off x="2123645" y="2218380"/>
            <a:ext cx="1346200" cy="1409700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7619" b="61587" l="84094" r="94053"/>
                    </a14:imgEffect>
                  </a14:imgLayer>
                </a14:imgProps>
              </a:ext>
            </a:extLst>
          </a:blip>
          <a:srcRect l="82991" t="34790" r="5484" b="36773"/>
          <a:stretch/>
        </p:blipFill>
        <p:spPr>
          <a:xfrm>
            <a:off x="3510006" y="3035642"/>
            <a:ext cx="1016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interior, monitor, preto, sentado&#10;&#10;Descrição gerada automaticamente">
            <a:extLst>
              <a:ext uri="{FF2B5EF4-FFF2-40B4-BE49-F238E27FC236}">
                <a16:creationId xmlns:a16="http://schemas.microsoft.com/office/drawing/2014/main" id="{9998DA47-00ED-40A0-B575-6C826241AB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9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7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09367F1-612C-40E1-8F8F-A365AD234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1096"/>
            <a:ext cx="9144000" cy="4946904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09DD69CE-8F4F-4204-9DB3-52E37B075D7B}"/>
              </a:ext>
            </a:extLst>
          </p:cNvPr>
          <p:cNvSpPr txBox="1">
            <a:spLocks/>
          </p:cNvSpPr>
          <p:nvPr/>
        </p:nvSpPr>
        <p:spPr>
          <a:xfrm>
            <a:off x="1" y="450146"/>
            <a:ext cx="9143999" cy="13255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5700"/>
              </a:lnSpc>
            </a:pPr>
            <a:r>
              <a:rPr lang="pt-BR" sz="5400" b="1" spc="600" dirty="0">
                <a:solidFill>
                  <a:srgbClr val="FFC000"/>
                </a:solidFill>
                <a:latin typeface="Agency FB" panose="020B0503020202020204" pitchFamily="34" charset="0"/>
              </a:rPr>
              <a:t>Titã, a lua de Saturno</a:t>
            </a:r>
          </a:p>
        </p:txBody>
      </p:sp>
    </p:spTree>
    <p:extLst>
      <p:ext uri="{BB962C8B-B14F-4D97-AF65-F5344CB8AC3E}">
        <p14:creationId xmlns:p14="http://schemas.microsoft.com/office/powerpoint/2010/main" val="234601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Christiaan Huygens">
            <a:extLst>
              <a:ext uri="{FF2B5EF4-FFF2-40B4-BE49-F238E27FC236}">
                <a16:creationId xmlns:a16="http://schemas.microsoft.com/office/drawing/2014/main" id="{B280A83F-F662-4174-B075-2C3F05391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61" y="384313"/>
            <a:ext cx="3580738" cy="51153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4D5E89A-7F18-4C68-834D-27529E4F5969}"/>
              </a:ext>
            </a:extLst>
          </p:cNvPr>
          <p:cNvSpPr/>
          <p:nvPr/>
        </p:nvSpPr>
        <p:spPr>
          <a:xfrm>
            <a:off x="716720" y="5499652"/>
            <a:ext cx="2965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spc="300" dirty="0"/>
              <a:t> Christiaan Huygens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69C33BF-D1B0-42AD-A1D3-3C2B48D39CE3}"/>
              </a:ext>
            </a:extLst>
          </p:cNvPr>
          <p:cNvSpPr/>
          <p:nvPr/>
        </p:nvSpPr>
        <p:spPr>
          <a:xfrm>
            <a:off x="4385274" y="1232650"/>
            <a:ext cx="4349565" cy="4467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Titã foi descoberto em                25 de março de 1655.</a:t>
            </a:r>
          </a:p>
          <a:p>
            <a:pPr algn="ctr">
              <a:lnSpc>
                <a:spcPct val="150000"/>
              </a:lnSpc>
            </a:pPr>
            <a:endParaRPr lang="pt-BR" sz="2400" dirty="0"/>
          </a:p>
          <a:p>
            <a:pPr algn="ctr">
              <a:lnSpc>
                <a:spcPct val="150000"/>
              </a:lnSpc>
            </a:pPr>
            <a:r>
              <a:rPr lang="pt-BR" sz="2400" dirty="0"/>
              <a:t>O nome Titã, foi dado em 1847 por sir John Herschel.</a:t>
            </a:r>
          </a:p>
          <a:p>
            <a:pPr algn="ctr">
              <a:lnSpc>
                <a:spcPct val="150000"/>
              </a:lnSpc>
            </a:pPr>
            <a:endParaRPr lang="pt-BR" sz="2400" dirty="0"/>
          </a:p>
          <a:p>
            <a:pPr algn="ctr">
              <a:lnSpc>
                <a:spcPct val="150000"/>
              </a:lnSpc>
            </a:pPr>
            <a:r>
              <a:rPr lang="pt-BR" sz="2400" dirty="0"/>
              <a:t>Referência aos Titãs da mitologia grega.</a:t>
            </a:r>
          </a:p>
        </p:txBody>
      </p:sp>
    </p:spTree>
    <p:extLst>
      <p:ext uri="{BB962C8B-B14F-4D97-AF65-F5344CB8AC3E}">
        <p14:creationId xmlns:p14="http://schemas.microsoft.com/office/powerpoint/2010/main" val="162349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A8E7A24-8C3C-4538-B053-39A1FD752D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0" t="9852" r="20372" b="18487"/>
          <a:stretch/>
        </p:blipFill>
        <p:spPr>
          <a:xfrm>
            <a:off x="0" y="0"/>
            <a:ext cx="9952383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0947B8D-6892-4BBD-BE86-9C254FB6B487}"/>
              </a:ext>
            </a:extLst>
          </p:cNvPr>
          <p:cNvSpPr/>
          <p:nvPr/>
        </p:nvSpPr>
        <p:spPr>
          <a:xfrm>
            <a:off x="517937" y="410817"/>
            <a:ext cx="8483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spc="300" dirty="0">
                <a:solidFill>
                  <a:srgbClr val="FFC000"/>
                </a:solidFill>
                <a:latin typeface="Agency FB" panose="020B0503020202020204" pitchFamily="34" charset="0"/>
              </a:rPr>
              <a:t> Saturno e Titã – “como são vistos no céu”</a:t>
            </a:r>
          </a:p>
        </p:txBody>
      </p:sp>
    </p:spTree>
    <p:extLst>
      <p:ext uri="{BB962C8B-B14F-4D97-AF65-F5344CB8AC3E}">
        <p14:creationId xmlns:p14="http://schemas.microsoft.com/office/powerpoint/2010/main" val="233233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323</Words>
  <Application>Microsoft Office PowerPoint</Application>
  <PresentationFormat>Apresentação na tela (4:3)</PresentationFormat>
  <Paragraphs>128</Paragraphs>
  <Slides>28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4" baseType="lpstr">
      <vt:lpstr>Agency FB</vt:lpstr>
      <vt:lpstr>Arial</vt:lpstr>
      <vt:lpstr>Calibri</vt:lpstr>
      <vt:lpstr>Calibri Light</vt:lpstr>
      <vt:lpstr>Wingdings</vt:lpstr>
      <vt:lpstr>Office Theme</vt:lpstr>
      <vt:lpstr>Dragonfly Voando para Titã</vt:lpstr>
      <vt:lpstr>Apresentação do PowerPoint</vt:lpstr>
      <vt:lpstr>Apresentação do PowerPoint</vt:lpstr>
      <vt:lpstr>Os Satélites Naturais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Dragonfly Voando para Titã</dc:title>
  <dc:creator>Giovana Calisto Bertolino</dc:creator>
  <cp:lastModifiedBy>Observatório</cp:lastModifiedBy>
  <cp:revision>9</cp:revision>
  <dcterms:created xsi:type="dcterms:W3CDTF">2019-09-17T03:24:48Z</dcterms:created>
  <dcterms:modified xsi:type="dcterms:W3CDTF">2019-09-22T00:42:17Z</dcterms:modified>
</cp:coreProperties>
</file>