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3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6" y="2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4da9a60a81_1_9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g4da9a60a81_1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4da9a60a81_1_10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g4da9a60a81_1_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" name="Google Shape;349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Google Shape;360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" name="Google Shape;371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" name="Google Shape;382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" name="Google Shape;393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" name="Google Shape;415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6" name="Google Shape;426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" name="Google Shape;436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l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o e Título Vertical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beçalho da Seção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as Partes de Conteúdo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mente Título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 Branco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com Legenda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 spd="slow">
    <p:push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hyperlink" Target="https://www.youtube.com/watch?v=wuhNZejHeB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4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upload.wikimedia.org/wikipedia/commons/e/ec/PIA05553.gif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gif"/><Relationship Id="rId4" Type="http://schemas.openxmlformats.org/officeDocument/2006/relationships/image" Target="../media/image1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upload.wikimedia.org/wikipedia/commons/e/ec/PIA05553.gif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jpg"/><Relationship Id="rId4" Type="http://schemas.openxmlformats.org/officeDocument/2006/relationships/image" Target="../media/image1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upload.wikimedia.org/wikipedia/commons/e/ec/PIA05553.gif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jpg"/><Relationship Id="rId4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upload.wikimedia.org/wikipedia/commons/e/ec/PIA05553.gif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jpg"/><Relationship Id="rId4" Type="http://schemas.openxmlformats.org/officeDocument/2006/relationships/image" Target="../media/image1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upload.wikimedia.org/wikipedia/commons/e/ec/PIA05553.gif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jpg"/><Relationship Id="rId4" Type="http://schemas.openxmlformats.org/officeDocument/2006/relationships/image" Target="../media/image1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upload.wikimedia.org/wikipedia/commons/e/ec/PIA05553.gif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jpg"/><Relationship Id="rId4" Type="http://schemas.openxmlformats.org/officeDocument/2006/relationships/image" Target="../media/image1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upload.wikimedia.org/wikipedia/commons/e/ec/PIA05553.gif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jpg"/><Relationship Id="rId4" Type="http://schemas.openxmlformats.org/officeDocument/2006/relationships/image" Target="../media/image3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upload.wikimedia.org/wikipedia/commons/e/ec/PIA05553.gif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jpg"/><Relationship Id="rId4" Type="http://schemas.openxmlformats.org/officeDocument/2006/relationships/image" Target="../media/image3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upload.wikimedia.org/wikipedia/commons/e/ec/PIA05553.gif" TargetMode="External"/><Relationship Id="rId7" Type="http://schemas.openxmlformats.org/officeDocument/2006/relationships/hyperlink" Target="https://news.nationalgeographic.com/news/2014/04/140413-total-lunar-eclipse-myths-space-culture-science/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en.wikipedia.org/wiki/Eclipse#Umbra,_penumbra_and_antumbra" TargetMode="External"/><Relationship Id="rId5" Type="http://schemas.openxmlformats.org/officeDocument/2006/relationships/hyperlink" Target="https://solarsystem.nasa.gov/" TargetMode="External"/><Relationship Id="rId4" Type="http://schemas.openxmlformats.org/officeDocument/2006/relationships/image" Target="../media/image1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hyperlink" Target="https://www.youtube.com/watch?v=erZMzG0wnqA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6358"/>
            <a:ext cx="12192000" cy="6890716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3"/>
          <p:cNvSpPr txBox="1">
            <a:spLocks noGrp="1"/>
          </p:cNvSpPr>
          <p:nvPr>
            <p:ph type="ctrTitle"/>
          </p:nvPr>
        </p:nvSpPr>
        <p:spPr>
          <a:xfrm>
            <a:off x="1524000" y="1988787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919"/>
              <a:buFont typeface="Arial"/>
              <a:buNone/>
            </a:pPr>
            <a:r>
              <a:rPr lang="en-US" sz="7919">
                <a:latin typeface="Arial"/>
                <a:ea typeface="Arial"/>
                <a:cs typeface="Arial"/>
                <a:sym typeface="Arial"/>
              </a:rPr>
              <a:t>Eclipses fantásticos e onde ocorrem</a:t>
            </a:r>
            <a:endParaRPr/>
          </a:p>
        </p:txBody>
      </p:sp>
      <p:pic>
        <p:nvPicPr>
          <p:cNvPr id="90" name="Google Shape;90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064198" y="294716"/>
            <a:ext cx="2186898" cy="2186898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825841">
            <a:off x="505084" y="3903364"/>
            <a:ext cx="2674838" cy="26748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p22"/>
          <p:cNvPicPr preferRelativeResize="0"/>
          <p:nvPr/>
        </p:nvPicPr>
        <p:blipFill rotWithShape="1">
          <a:blip r:embed="rId3">
            <a:alphaModFix/>
          </a:blip>
          <a:srcRect t="17769" r="-1" b="25995"/>
          <a:stretch/>
        </p:blipFill>
        <p:spPr>
          <a:xfrm>
            <a:off x="20" y="3579"/>
            <a:ext cx="12188932" cy="6854421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22"/>
          <p:cNvSpPr/>
          <p:nvPr/>
        </p:nvSpPr>
        <p:spPr>
          <a:xfrm>
            <a:off x="6089648" y="0"/>
            <a:ext cx="6102351" cy="6858000"/>
          </a:xfrm>
          <a:prstGeom prst="rect">
            <a:avLst/>
          </a:prstGeom>
          <a:solidFill>
            <a:srgbClr val="0C0C0C">
              <a:alpha val="84705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22"/>
          <p:cNvSpPr/>
          <p:nvPr/>
        </p:nvSpPr>
        <p:spPr>
          <a:xfrm>
            <a:off x="0" y="0"/>
            <a:ext cx="6102351" cy="6858000"/>
          </a:xfrm>
          <a:prstGeom prst="rect">
            <a:avLst/>
          </a:prstGeom>
          <a:solidFill>
            <a:srgbClr val="0C0C0C">
              <a:alpha val="6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22"/>
          <p:cNvSpPr txBox="1"/>
          <p:nvPr/>
        </p:nvSpPr>
        <p:spPr>
          <a:xfrm>
            <a:off x="1282620" y="1748771"/>
            <a:ext cx="3498979" cy="33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Eclipse Solar </a:t>
            </a:r>
            <a:endParaRPr/>
          </a:p>
        </p:txBody>
      </p:sp>
      <p:pic>
        <p:nvPicPr>
          <p:cNvPr id="174" name="Google Shape;174;p22"/>
          <p:cNvPicPr preferRelativeResize="0"/>
          <p:nvPr/>
        </p:nvPicPr>
        <p:blipFill rotWithShape="1">
          <a:blip r:embed="rId4">
            <a:alphaModFix/>
          </a:blip>
          <a:srcRect t="399" r="4205" b="4425"/>
          <a:stretch/>
        </p:blipFill>
        <p:spPr>
          <a:xfrm>
            <a:off x="6102350" y="3575"/>
            <a:ext cx="6094310" cy="3360450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22"/>
          <p:cNvSpPr txBox="1"/>
          <p:nvPr/>
        </p:nvSpPr>
        <p:spPr>
          <a:xfrm>
            <a:off x="6883401" y="3676052"/>
            <a:ext cx="4516920" cy="2375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42900" marR="0" lvl="0" indent="-241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Ocorre quando a lua se posiciona</a:t>
            </a:r>
            <a:endParaRPr sz="2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430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entre o Sol e a Terra;</a:t>
            </a:r>
            <a:endParaRPr sz="2000"/>
          </a:p>
          <a:p>
            <a:pPr marL="11430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27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Dura apenas alguns minutos;</a:t>
            </a:r>
            <a:endParaRPr sz="2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27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Apenas pode ser visto em poucas    partes da  Terra;</a:t>
            </a:r>
            <a:endParaRPr sz="200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23"/>
          <p:cNvPicPr preferRelativeResize="0"/>
          <p:nvPr/>
        </p:nvPicPr>
        <p:blipFill rotWithShape="1">
          <a:blip r:embed="rId3">
            <a:alphaModFix/>
          </a:blip>
          <a:srcRect t="17769" r="-1" b="25995"/>
          <a:stretch/>
        </p:blipFill>
        <p:spPr>
          <a:xfrm>
            <a:off x="20" y="3579"/>
            <a:ext cx="12188932" cy="6854421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23"/>
          <p:cNvSpPr/>
          <p:nvPr/>
        </p:nvSpPr>
        <p:spPr>
          <a:xfrm>
            <a:off x="6089648" y="0"/>
            <a:ext cx="6102351" cy="6858000"/>
          </a:xfrm>
          <a:prstGeom prst="rect">
            <a:avLst/>
          </a:prstGeom>
          <a:solidFill>
            <a:srgbClr val="0C0C0C">
              <a:alpha val="84705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23"/>
          <p:cNvSpPr/>
          <p:nvPr/>
        </p:nvSpPr>
        <p:spPr>
          <a:xfrm>
            <a:off x="0" y="0"/>
            <a:ext cx="6102351" cy="6858000"/>
          </a:xfrm>
          <a:prstGeom prst="rect">
            <a:avLst/>
          </a:prstGeom>
          <a:solidFill>
            <a:srgbClr val="0C0C0C">
              <a:alpha val="6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23"/>
          <p:cNvSpPr txBox="1"/>
          <p:nvPr/>
        </p:nvSpPr>
        <p:spPr>
          <a:xfrm>
            <a:off x="1282620" y="1748771"/>
            <a:ext cx="3498979" cy="33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Eclipse Solar </a:t>
            </a:r>
            <a:endParaRPr/>
          </a:p>
        </p:txBody>
      </p:sp>
      <p:pic>
        <p:nvPicPr>
          <p:cNvPr id="184" name="Google Shape;184;p23"/>
          <p:cNvPicPr preferRelativeResize="0"/>
          <p:nvPr/>
        </p:nvPicPr>
        <p:blipFill rotWithShape="1">
          <a:blip r:embed="rId4">
            <a:alphaModFix/>
          </a:blip>
          <a:srcRect t="135" r="-3" b="20728"/>
          <a:stretch/>
        </p:blipFill>
        <p:spPr>
          <a:xfrm>
            <a:off x="6368777" y="806192"/>
            <a:ext cx="5544091" cy="2928484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23"/>
          <p:cNvSpPr txBox="1"/>
          <p:nvPr/>
        </p:nvSpPr>
        <p:spPr>
          <a:xfrm>
            <a:off x="6883401" y="3676052"/>
            <a:ext cx="4516920" cy="2375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42900" marR="0" lvl="0" indent="-241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</a:pPr>
            <a:r>
              <a:rPr lang="en-US" sz="2000">
                <a:solidFill>
                  <a:schemeClr val="lt1"/>
                </a:solidFill>
              </a:rPr>
              <a:t>Tipos de eclipse solar;</a:t>
            </a:r>
            <a:endParaRPr sz="2000">
              <a:solidFill>
                <a:schemeClr val="lt1"/>
              </a:solidFill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Google Shape;190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90716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24"/>
          <p:cNvSpPr txBox="1"/>
          <p:nvPr/>
        </p:nvSpPr>
        <p:spPr>
          <a:xfrm>
            <a:off x="3589198" y="371397"/>
            <a:ext cx="6175717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Eclipse Solar </a:t>
            </a:r>
            <a:endParaRPr/>
          </a:p>
        </p:txBody>
      </p:sp>
      <p:pic>
        <p:nvPicPr>
          <p:cNvPr id="192" name="Google Shape;192;p24" descr="Uma imagem contendo água, ao ar livre, céu, pôr do sol&#10;&#10;Descrição gerada automaticamente"/>
          <p:cNvPicPr preferRelativeResize="0"/>
          <p:nvPr/>
        </p:nvPicPr>
        <p:blipFill rotWithShape="1">
          <a:blip r:embed="rId4">
            <a:alphaModFix/>
          </a:blip>
          <a:srcRect b="8097"/>
          <a:stretch/>
        </p:blipFill>
        <p:spPr>
          <a:xfrm rot="-540629">
            <a:off x="1022638" y="2277692"/>
            <a:ext cx="4848665" cy="33420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24" descr="Uma imagem contendo pôr do sol, céu, ao ar livre, natureza&#10;&#10;Descrição gerada automaticamente"/>
          <p:cNvPicPr preferRelativeResize="0"/>
          <p:nvPr/>
        </p:nvPicPr>
        <p:blipFill rotWithShape="1">
          <a:blip r:embed="rId5">
            <a:alphaModFix/>
          </a:blip>
          <a:srcRect b="10187"/>
          <a:stretch/>
        </p:blipFill>
        <p:spPr>
          <a:xfrm rot="844077">
            <a:off x="6925988" y="2352858"/>
            <a:ext cx="4310073" cy="25800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5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9" name="Google Shape;199;p25" descr="Uma imagem contendo objeto ao ar livre&#10;&#10;Descrição gerada automaticamente"/>
          <p:cNvPicPr preferRelativeResize="0"/>
          <p:nvPr/>
        </p:nvPicPr>
        <p:blipFill rotWithShape="1">
          <a:blip r:embed="rId3">
            <a:alphaModFix amt="50000"/>
          </a:blip>
          <a:srcRect t="17761" b="25988"/>
          <a:stretch/>
        </p:blipFill>
        <p:spPr>
          <a:xfrm>
            <a:off x="13272" y="1"/>
            <a:ext cx="1219198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25"/>
          <p:cNvSpPr txBox="1"/>
          <p:nvPr/>
        </p:nvSpPr>
        <p:spPr>
          <a:xfrm>
            <a:off x="1524000" y="1122362"/>
            <a:ext cx="9144000" cy="2900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Eclipse Lunar</a:t>
            </a:r>
            <a:endParaRPr/>
          </a:p>
        </p:txBody>
      </p:sp>
    </p:spTree>
  </p:cSld>
  <p:clrMapOvr>
    <a:masterClrMapping/>
  </p:clrMapOvr>
  <p:transition spd="slow">
    <p:push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Google Shape;205;p26"/>
          <p:cNvPicPr preferRelativeResize="0"/>
          <p:nvPr/>
        </p:nvPicPr>
        <p:blipFill rotWithShape="1">
          <a:blip r:embed="rId3">
            <a:alphaModFix/>
          </a:blip>
          <a:srcRect t="17769" r="-1" b="25995"/>
          <a:stretch/>
        </p:blipFill>
        <p:spPr>
          <a:xfrm>
            <a:off x="20" y="3579"/>
            <a:ext cx="12188932" cy="6854421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26"/>
          <p:cNvSpPr/>
          <p:nvPr/>
        </p:nvSpPr>
        <p:spPr>
          <a:xfrm>
            <a:off x="6089648" y="0"/>
            <a:ext cx="6102351" cy="6858000"/>
          </a:xfrm>
          <a:prstGeom prst="rect">
            <a:avLst/>
          </a:prstGeom>
          <a:solidFill>
            <a:srgbClr val="0C0C0C">
              <a:alpha val="84705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26"/>
          <p:cNvSpPr/>
          <p:nvPr/>
        </p:nvSpPr>
        <p:spPr>
          <a:xfrm>
            <a:off x="0" y="0"/>
            <a:ext cx="6102351" cy="6858000"/>
          </a:xfrm>
          <a:prstGeom prst="rect">
            <a:avLst/>
          </a:prstGeom>
          <a:solidFill>
            <a:srgbClr val="0C0C0C">
              <a:alpha val="6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p26"/>
          <p:cNvSpPr txBox="1"/>
          <p:nvPr/>
        </p:nvSpPr>
        <p:spPr>
          <a:xfrm>
            <a:off x="1282620" y="1748771"/>
            <a:ext cx="4112764" cy="33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Eclipse Lunar</a:t>
            </a:r>
            <a:endParaRPr sz="4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26"/>
          <p:cNvSpPr txBox="1"/>
          <p:nvPr/>
        </p:nvSpPr>
        <p:spPr>
          <a:xfrm>
            <a:off x="6883401" y="4057052"/>
            <a:ext cx="4516800" cy="237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42900" marR="0" lvl="0" indent="-241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Ocorre quando a lua é coberta pela sombra da Terra;</a:t>
            </a:r>
            <a:endParaRPr sz="2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</a:endParaRPr>
          </a:p>
          <a:p>
            <a:pPr marL="342900" marR="0" lvl="0" indent="-241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</a:pPr>
            <a:r>
              <a:rPr lang="en-US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Dura algumas horas;</a:t>
            </a:r>
            <a:endParaRPr sz="2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</a:endParaRPr>
          </a:p>
          <a:p>
            <a:pPr marL="342900" marR="0" lvl="0" indent="-2413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Pode ser visto em vários locais da Terra;</a:t>
            </a:r>
            <a:endParaRPr sz="2000"/>
          </a:p>
          <a:p>
            <a:pPr marL="11430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0" name="Google Shape;210;p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87061" y="353070"/>
            <a:ext cx="5907524" cy="34900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Google Shape;215;p27"/>
          <p:cNvPicPr preferRelativeResize="0"/>
          <p:nvPr/>
        </p:nvPicPr>
        <p:blipFill rotWithShape="1">
          <a:blip r:embed="rId3">
            <a:alphaModFix/>
          </a:blip>
          <a:srcRect t="17769" r="-1" b="25995"/>
          <a:stretch/>
        </p:blipFill>
        <p:spPr>
          <a:xfrm>
            <a:off x="20" y="3579"/>
            <a:ext cx="12188932" cy="6854421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27"/>
          <p:cNvSpPr/>
          <p:nvPr/>
        </p:nvSpPr>
        <p:spPr>
          <a:xfrm>
            <a:off x="6089648" y="0"/>
            <a:ext cx="6102351" cy="6858000"/>
          </a:xfrm>
          <a:prstGeom prst="rect">
            <a:avLst/>
          </a:prstGeom>
          <a:solidFill>
            <a:srgbClr val="0C0C0C">
              <a:alpha val="84705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27"/>
          <p:cNvSpPr/>
          <p:nvPr/>
        </p:nvSpPr>
        <p:spPr>
          <a:xfrm>
            <a:off x="0" y="0"/>
            <a:ext cx="6102351" cy="6858000"/>
          </a:xfrm>
          <a:prstGeom prst="rect">
            <a:avLst/>
          </a:prstGeom>
          <a:solidFill>
            <a:srgbClr val="0C0C0C">
              <a:alpha val="6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27"/>
          <p:cNvSpPr txBox="1"/>
          <p:nvPr/>
        </p:nvSpPr>
        <p:spPr>
          <a:xfrm>
            <a:off x="1282620" y="1748771"/>
            <a:ext cx="4112764" cy="33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Eclipse Lunar</a:t>
            </a:r>
            <a:endParaRPr sz="4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p27"/>
          <p:cNvSpPr txBox="1"/>
          <p:nvPr/>
        </p:nvSpPr>
        <p:spPr>
          <a:xfrm>
            <a:off x="6392460" y="4592453"/>
            <a:ext cx="4516920" cy="2375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143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Existem 3 tipos:</a:t>
            </a:r>
            <a:endParaRPr sz="2000"/>
          </a:p>
          <a:p>
            <a:pPr marL="400050" marR="0" lvl="0" indent="-2984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Parcial</a:t>
            </a:r>
            <a:endParaRPr sz="2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00050" marR="0" lvl="0" indent="-2984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Penumbral</a:t>
            </a:r>
            <a:endParaRPr sz="2000"/>
          </a:p>
          <a:p>
            <a:pPr marL="400050" marR="0" lvl="0" indent="-2984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Total</a:t>
            </a:r>
            <a:endParaRPr sz="2000"/>
          </a:p>
        </p:txBody>
      </p:sp>
      <p:pic>
        <p:nvPicPr>
          <p:cNvPr id="220" name="Google Shape;220;p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66116" y="184770"/>
            <a:ext cx="5959071" cy="44693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Google Shape;225;p28"/>
          <p:cNvPicPr preferRelativeResize="0"/>
          <p:nvPr/>
        </p:nvPicPr>
        <p:blipFill rotWithShape="1">
          <a:blip r:embed="rId3">
            <a:alphaModFix/>
          </a:blip>
          <a:srcRect t="17769" r="-1" b="25995"/>
          <a:stretch/>
        </p:blipFill>
        <p:spPr>
          <a:xfrm>
            <a:off x="20" y="3579"/>
            <a:ext cx="12188932" cy="6854421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28"/>
          <p:cNvSpPr/>
          <p:nvPr/>
        </p:nvSpPr>
        <p:spPr>
          <a:xfrm>
            <a:off x="6089648" y="0"/>
            <a:ext cx="6102351" cy="6858000"/>
          </a:xfrm>
          <a:prstGeom prst="rect">
            <a:avLst/>
          </a:prstGeom>
          <a:solidFill>
            <a:srgbClr val="0C0C0C">
              <a:alpha val="84705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28"/>
          <p:cNvSpPr/>
          <p:nvPr/>
        </p:nvSpPr>
        <p:spPr>
          <a:xfrm>
            <a:off x="0" y="0"/>
            <a:ext cx="6102351" cy="6858000"/>
          </a:xfrm>
          <a:prstGeom prst="rect">
            <a:avLst/>
          </a:prstGeom>
          <a:solidFill>
            <a:srgbClr val="0C0C0C">
              <a:alpha val="6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28"/>
          <p:cNvSpPr txBox="1"/>
          <p:nvPr/>
        </p:nvSpPr>
        <p:spPr>
          <a:xfrm>
            <a:off x="1282620" y="1748771"/>
            <a:ext cx="4112764" cy="33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Eclipse Lunar</a:t>
            </a:r>
            <a:endParaRPr sz="4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9" name="Google Shape;229;p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41109" y="618253"/>
            <a:ext cx="5799428" cy="4297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" name="Google Shape;234;p29"/>
          <p:cNvPicPr preferRelativeResize="0"/>
          <p:nvPr/>
        </p:nvPicPr>
        <p:blipFill rotWithShape="1">
          <a:blip r:embed="rId3">
            <a:alphaModFix/>
          </a:blip>
          <a:srcRect t="17769" r="-1" b="25995"/>
          <a:stretch/>
        </p:blipFill>
        <p:spPr>
          <a:xfrm>
            <a:off x="20" y="3579"/>
            <a:ext cx="12188932" cy="6854421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29"/>
          <p:cNvSpPr/>
          <p:nvPr/>
        </p:nvSpPr>
        <p:spPr>
          <a:xfrm>
            <a:off x="6089648" y="0"/>
            <a:ext cx="6102351" cy="6858000"/>
          </a:xfrm>
          <a:prstGeom prst="rect">
            <a:avLst/>
          </a:prstGeom>
          <a:solidFill>
            <a:srgbClr val="0C0C0C">
              <a:alpha val="84705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Google Shape;236;p29"/>
          <p:cNvSpPr/>
          <p:nvPr/>
        </p:nvSpPr>
        <p:spPr>
          <a:xfrm>
            <a:off x="0" y="0"/>
            <a:ext cx="6102351" cy="6858000"/>
          </a:xfrm>
          <a:prstGeom prst="rect">
            <a:avLst/>
          </a:prstGeom>
          <a:solidFill>
            <a:srgbClr val="0C0C0C">
              <a:alpha val="6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p29"/>
          <p:cNvSpPr txBox="1"/>
          <p:nvPr/>
        </p:nvSpPr>
        <p:spPr>
          <a:xfrm>
            <a:off x="1282620" y="1748771"/>
            <a:ext cx="4112764" cy="33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Eclipse Lunar</a:t>
            </a:r>
            <a:endParaRPr sz="4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8" name="Google Shape;238;p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12538" y="180436"/>
            <a:ext cx="5866227" cy="43427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" name="Google Shape;243;p30"/>
          <p:cNvPicPr preferRelativeResize="0"/>
          <p:nvPr/>
        </p:nvPicPr>
        <p:blipFill rotWithShape="1">
          <a:blip r:embed="rId3">
            <a:alphaModFix/>
          </a:blip>
          <a:srcRect t="17769" r="-1" b="25995"/>
          <a:stretch/>
        </p:blipFill>
        <p:spPr>
          <a:xfrm>
            <a:off x="20" y="3579"/>
            <a:ext cx="12188932" cy="6854421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30"/>
          <p:cNvSpPr/>
          <p:nvPr/>
        </p:nvSpPr>
        <p:spPr>
          <a:xfrm>
            <a:off x="6089648" y="0"/>
            <a:ext cx="6102351" cy="6858000"/>
          </a:xfrm>
          <a:prstGeom prst="rect">
            <a:avLst/>
          </a:prstGeom>
          <a:solidFill>
            <a:srgbClr val="0C0C0C">
              <a:alpha val="84705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245;p30"/>
          <p:cNvSpPr/>
          <p:nvPr/>
        </p:nvSpPr>
        <p:spPr>
          <a:xfrm>
            <a:off x="0" y="0"/>
            <a:ext cx="6102351" cy="6858000"/>
          </a:xfrm>
          <a:prstGeom prst="rect">
            <a:avLst/>
          </a:prstGeom>
          <a:solidFill>
            <a:srgbClr val="0C0C0C">
              <a:alpha val="6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Google Shape;246;p30"/>
          <p:cNvSpPr txBox="1"/>
          <p:nvPr/>
        </p:nvSpPr>
        <p:spPr>
          <a:xfrm>
            <a:off x="696404" y="1748771"/>
            <a:ext cx="4696841" cy="33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Eclipse Lunar visto da Lua</a:t>
            </a:r>
            <a:endParaRPr sz="4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7" name="Google Shape;247;p30"/>
          <p:cNvPicPr preferRelativeResize="0"/>
          <p:nvPr/>
        </p:nvPicPr>
        <p:blipFill rotWithShape="1">
          <a:blip r:embed="rId4">
            <a:alphaModFix/>
          </a:blip>
          <a:srcRect r="2267"/>
          <a:stretch/>
        </p:blipFill>
        <p:spPr>
          <a:xfrm>
            <a:off x="6269100" y="0"/>
            <a:ext cx="5622675" cy="4276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" name="Google Shape;252;p31"/>
          <p:cNvPicPr preferRelativeResize="0"/>
          <p:nvPr/>
        </p:nvPicPr>
        <p:blipFill rotWithShape="1">
          <a:blip r:embed="rId3">
            <a:alphaModFix/>
          </a:blip>
          <a:srcRect t="17769" r="-1" b="25995"/>
          <a:stretch/>
        </p:blipFill>
        <p:spPr>
          <a:xfrm>
            <a:off x="20" y="3579"/>
            <a:ext cx="12188932" cy="6854421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31"/>
          <p:cNvSpPr/>
          <p:nvPr/>
        </p:nvSpPr>
        <p:spPr>
          <a:xfrm>
            <a:off x="6089648" y="0"/>
            <a:ext cx="6102351" cy="6858000"/>
          </a:xfrm>
          <a:prstGeom prst="rect">
            <a:avLst/>
          </a:prstGeom>
          <a:solidFill>
            <a:srgbClr val="0C0C0C">
              <a:alpha val="84705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31"/>
          <p:cNvSpPr/>
          <p:nvPr/>
        </p:nvSpPr>
        <p:spPr>
          <a:xfrm>
            <a:off x="0" y="0"/>
            <a:ext cx="6102351" cy="6858000"/>
          </a:xfrm>
          <a:prstGeom prst="rect">
            <a:avLst/>
          </a:prstGeom>
          <a:solidFill>
            <a:srgbClr val="0C0C0C">
              <a:alpha val="6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p31"/>
          <p:cNvSpPr txBox="1"/>
          <p:nvPr/>
        </p:nvSpPr>
        <p:spPr>
          <a:xfrm>
            <a:off x="217535" y="1748771"/>
            <a:ext cx="5667280" cy="33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Por que a lua fica vermelha?</a:t>
            </a:r>
            <a:endParaRPr sz="4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" name="Google Shape;256;p31"/>
          <p:cNvSpPr txBox="1"/>
          <p:nvPr/>
        </p:nvSpPr>
        <p:spPr>
          <a:xfrm>
            <a:off x="6883401" y="3676052"/>
            <a:ext cx="4516920" cy="2375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114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257;p31"/>
          <p:cNvSpPr txBox="1"/>
          <p:nvPr/>
        </p:nvSpPr>
        <p:spPr>
          <a:xfrm>
            <a:off x="6785113" y="3995678"/>
            <a:ext cx="5189330" cy="2862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984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Atmosfera da Terra dispersa pequenos comprimentos de onda;</a:t>
            </a:r>
            <a:endParaRPr sz="2000"/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2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984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Partículas presentes na atmosfera</a:t>
            </a:r>
            <a:r>
              <a:rPr lang="en-US" sz="2000">
                <a:solidFill>
                  <a:schemeClr val="lt1"/>
                </a:solidFill>
              </a:rPr>
              <a:t> </a:t>
            </a:r>
            <a:r>
              <a:rPr lang="en-US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podem intensificar a cor do eclipse;</a:t>
            </a:r>
            <a:endParaRPr sz="2000"/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2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984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lang="en-US" sz="20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https://www.youtube.com/watch?v=wuhNZejHeBg</a:t>
            </a:r>
            <a:endParaRPr sz="2000">
              <a:solidFill>
                <a:schemeClr val="lt1"/>
              </a:solidFill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</a:endParaRPr>
          </a:p>
        </p:txBody>
      </p:sp>
      <p:pic>
        <p:nvPicPr>
          <p:cNvPr id="258" name="Google Shape;258;p31"/>
          <p:cNvPicPr preferRelativeResize="0"/>
          <p:nvPr/>
        </p:nvPicPr>
        <p:blipFill rotWithShape="1">
          <a:blip r:embed="rId5">
            <a:alphaModFix/>
          </a:blip>
          <a:srcRect l="2085"/>
          <a:stretch/>
        </p:blipFill>
        <p:spPr>
          <a:xfrm>
            <a:off x="6785125" y="29475"/>
            <a:ext cx="5189325" cy="3966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4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7" name="Google Shape;97;p14" descr="Uma imagem contendo objeto ao ar livre&#10;&#10;Descrição gerada automaticamente"/>
          <p:cNvPicPr preferRelativeResize="0"/>
          <p:nvPr/>
        </p:nvPicPr>
        <p:blipFill rotWithShape="1">
          <a:blip r:embed="rId3">
            <a:alphaModFix amt="50000"/>
          </a:blip>
          <a:srcRect t="17761" b="25988"/>
          <a:stretch/>
        </p:blipFill>
        <p:spPr>
          <a:xfrm>
            <a:off x="20" y="1"/>
            <a:ext cx="1219198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4"/>
          <p:cNvSpPr txBox="1"/>
          <p:nvPr/>
        </p:nvSpPr>
        <p:spPr>
          <a:xfrm>
            <a:off x="1524000" y="1387406"/>
            <a:ext cx="9144000" cy="2900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99" name="Google Shape;99;p14"/>
          <p:cNvSpPr txBox="1"/>
          <p:nvPr/>
        </p:nvSpPr>
        <p:spPr>
          <a:xfrm>
            <a:off x="271679" y="379442"/>
            <a:ext cx="11648642" cy="686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Sumário: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57250" marR="0" lvl="0" indent="-8572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AutoNum type="arabicPeriod"/>
            </a:pPr>
            <a:r>
              <a:rPr lang="en-US" sz="4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Conceitos iniciais</a:t>
            </a:r>
            <a:endParaRPr/>
          </a:p>
          <a:p>
            <a:pPr marL="857250" marR="0" lvl="0" indent="-8572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AutoNum type="arabicPeriod"/>
            </a:pPr>
            <a:r>
              <a:rPr lang="en-US" sz="4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Eclipse Solar</a:t>
            </a:r>
            <a:endParaRPr/>
          </a:p>
          <a:p>
            <a:pPr marL="857250" marR="0" lvl="0" indent="-8572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AutoNum type="arabicPeriod"/>
            </a:pPr>
            <a:r>
              <a:rPr lang="en-US" sz="4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Eclipse Lunar</a:t>
            </a:r>
            <a:endParaRPr/>
          </a:p>
          <a:p>
            <a:pPr marL="857250" marR="0" lvl="0" indent="-8572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AutoNum type="arabicPeriod"/>
            </a:pPr>
            <a:r>
              <a:rPr lang="en-US" sz="4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Eclipses em outros planetas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marL="571500" marR="0" lvl="0" indent="-3175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" name="Google Shape;263;p32"/>
          <p:cNvPicPr preferRelativeResize="0"/>
          <p:nvPr/>
        </p:nvPicPr>
        <p:blipFill rotWithShape="1">
          <a:blip r:embed="rId3">
            <a:alphaModFix/>
          </a:blip>
          <a:srcRect t="17769" r="-1" b="25995"/>
          <a:stretch/>
        </p:blipFill>
        <p:spPr>
          <a:xfrm>
            <a:off x="20" y="3579"/>
            <a:ext cx="12188932" cy="6854421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32"/>
          <p:cNvSpPr/>
          <p:nvPr/>
        </p:nvSpPr>
        <p:spPr>
          <a:xfrm>
            <a:off x="6089648" y="0"/>
            <a:ext cx="6102351" cy="6858000"/>
          </a:xfrm>
          <a:prstGeom prst="rect">
            <a:avLst/>
          </a:prstGeom>
          <a:solidFill>
            <a:srgbClr val="0C0C0C">
              <a:alpha val="84705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Google Shape;265;p32"/>
          <p:cNvSpPr/>
          <p:nvPr/>
        </p:nvSpPr>
        <p:spPr>
          <a:xfrm>
            <a:off x="0" y="0"/>
            <a:ext cx="6102351" cy="6858000"/>
          </a:xfrm>
          <a:prstGeom prst="rect">
            <a:avLst/>
          </a:prstGeom>
          <a:solidFill>
            <a:srgbClr val="0C0C0C">
              <a:alpha val="6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Google Shape;266;p32"/>
          <p:cNvSpPr txBox="1"/>
          <p:nvPr/>
        </p:nvSpPr>
        <p:spPr>
          <a:xfrm>
            <a:off x="217535" y="1748771"/>
            <a:ext cx="5667280" cy="33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Eclipse Lunar : Mitos</a:t>
            </a:r>
            <a:endParaRPr sz="4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32"/>
          <p:cNvSpPr txBox="1"/>
          <p:nvPr/>
        </p:nvSpPr>
        <p:spPr>
          <a:xfrm>
            <a:off x="6883401" y="3676052"/>
            <a:ext cx="4516920" cy="2375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114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p32"/>
          <p:cNvSpPr txBox="1"/>
          <p:nvPr/>
        </p:nvSpPr>
        <p:spPr>
          <a:xfrm>
            <a:off x="6883401" y="1552393"/>
            <a:ext cx="4876800" cy="4524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</a:rPr>
              <a:t>Há muitos mitos sobre os eclipses lunares nas civilizações antigas:</a:t>
            </a:r>
            <a:endParaRPr sz="20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</a:endParaRPr>
          </a:p>
          <a:p>
            <a:pPr marL="285750" marR="0" lvl="0" indent="-2984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</a:pPr>
            <a:r>
              <a:rPr lang="en-US" sz="2000">
                <a:solidFill>
                  <a:schemeClr val="lt1"/>
                </a:solidFill>
              </a:rPr>
              <a:t>Egípcios: acreditavam que um porco havia engolido a lua por um curto período de tempo</a:t>
            </a:r>
            <a:endParaRPr sz="2000"/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2000">
              <a:solidFill>
                <a:schemeClr val="lt1"/>
              </a:solidFill>
            </a:endParaRPr>
          </a:p>
          <a:p>
            <a:pPr marL="285750" marR="0" lvl="0" indent="-2984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</a:pPr>
            <a:r>
              <a:rPr lang="en-US" sz="2000">
                <a:solidFill>
                  <a:schemeClr val="lt1"/>
                </a:solidFill>
              </a:rPr>
              <a:t>Chineses: A lua tinha sido engolida por um grande dragão</a:t>
            </a:r>
            <a:endParaRPr sz="20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</a:endParaRPr>
          </a:p>
          <a:p>
            <a:pPr marL="285750" marR="0" lvl="0" indent="-2984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</a:pPr>
            <a:r>
              <a:rPr lang="en-US" sz="2000">
                <a:solidFill>
                  <a:schemeClr val="lt1"/>
                </a:solidFill>
              </a:rPr>
              <a:t>Incas e maias: acreditavam que a lua havia sido devorada por um jaguar</a:t>
            </a:r>
            <a:endParaRPr sz="20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</a:endParaRPr>
          </a:p>
          <a:p>
            <a:pPr marL="285750" marR="0" lvl="0" indent="-2984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</a:pPr>
            <a:r>
              <a:rPr lang="en-US" sz="2000">
                <a:solidFill>
                  <a:schemeClr val="lt1"/>
                </a:solidFill>
              </a:rPr>
              <a:t>Mesopotamos: a Lua estava sendo atacada por 7 demônios </a:t>
            </a:r>
            <a:endParaRPr sz="2000"/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2000">
              <a:solidFill>
                <a:schemeClr val="lt1"/>
              </a:solidFill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6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6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6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3" name="Google Shape;273;p33"/>
          <p:cNvPicPr preferRelativeResize="0"/>
          <p:nvPr/>
        </p:nvPicPr>
        <p:blipFill rotWithShape="1">
          <a:blip r:embed="rId3">
            <a:alphaModFix/>
          </a:blip>
          <a:srcRect t="17769" b="25996"/>
          <a:stretch/>
        </p:blipFill>
        <p:spPr>
          <a:xfrm>
            <a:off x="20" y="3579"/>
            <a:ext cx="12188932" cy="6854421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p33"/>
          <p:cNvSpPr/>
          <p:nvPr/>
        </p:nvSpPr>
        <p:spPr>
          <a:xfrm>
            <a:off x="6089648" y="0"/>
            <a:ext cx="6102300" cy="6858000"/>
          </a:xfrm>
          <a:prstGeom prst="rect">
            <a:avLst/>
          </a:prstGeom>
          <a:solidFill>
            <a:srgbClr val="0C0C0C">
              <a:alpha val="8471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" name="Google Shape;275;p33"/>
          <p:cNvSpPr/>
          <p:nvPr/>
        </p:nvSpPr>
        <p:spPr>
          <a:xfrm>
            <a:off x="0" y="0"/>
            <a:ext cx="6102300" cy="6858000"/>
          </a:xfrm>
          <a:prstGeom prst="rect">
            <a:avLst/>
          </a:prstGeom>
          <a:solidFill>
            <a:srgbClr val="0C0C0C">
              <a:alpha val="6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" name="Google Shape;276;p33"/>
          <p:cNvSpPr txBox="1"/>
          <p:nvPr/>
        </p:nvSpPr>
        <p:spPr>
          <a:xfrm>
            <a:off x="217535" y="1748771"/>
            <a:ext cx="5667300" cy="33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Eclipse Lunar : Mitos</a:t>
            </a:r>
            <a:endParaRPr sz="4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p33"/>
          <p:cNvSpPr txBox="1"/>
          <p:nvPr/>
        </p:nvSpPr>
        <p:spPr>
          <a:xfrm>
            <a:off x="6883401" y="3676052"/>
            <a:ext cx="4516800" cy="237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114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Google Shape;278;p33"/>
          <p:cNvSpPr txBox="1"/>
          <p:nvPr/>
        </p:nvSpPr>
        <p:spPr>
          <a:xfrm>
            <a:off x="6883401" y="1552393"/>
            <a:ext cx="4876800" cy="452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2000">
              <a:solidFill>
                <a:schemeClr val="lt1"/>
              </a:solidFill>
            </a:endParaRPr>
          </a:p>
        </p:txBody>
      </p:sp>
      <p:pic>
        <p:nvPicPr>
          <p:cNvPr id="279" name="Google Shape;279;p33"/>
          <p:cNvPicPr preferRelativeResize="0"/>
          <p:nvPr/>
        </p:nvPicPr>
        <p:blipFill rotWithShape="1">
          <a:blip r:embed="rId4">
            <a:alphaModFix/>
          </a:blip>
          <a:srcRect l="16311" t="20362" r="40375" b="27440"/>
          <a:stretch/>
        </p:blipFill>
        <p:spPr>
          <a:xfrm>
            <a:off x="6089650" y="1375175"/>
            <a:ext cx="6150600" cy="41696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4" name="Google Shape;284;p34"/>
          <p:cNvPicPr preferRelativeResize="0"/>
          <p:nvPr/>
        </p:nvPicPr>
        <p:blipFill rotWithShape="1">
          <a:blip r:embed="rId3">
            <a:alphaModFix/>
          </a:blip>
          <a:srcRect t="17769" b="25996"/>
          <a:stretch/>
        </p:blipFill>
        <p:spPr>
          <a:xfrm>
            <a:off x="20" y="3579"/>
            <a:ext cx="12188932" cy="6854421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p34"/>
          <p:cNvSpPr/>
          <p:nvPr/>
        </p:nvSpPr>
        <p:spPr>
          <a:xfrm>
            <a:off x="6089648" y="0"/>
            <a:ext cx="6102300" cy="6858000"/>
          </a:xfrm>
          <a:prstGeom prst="rect">
            <a:avLst/>
          </a:prstGeom>
          <a:solidFill>
            <a:srgbClr val="0C0C0C">
              <a:alpha val="8471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Google Shape;286;p34"/>
          <p:cNvSpPr/>
          <p:nvPr/>
        </p:nvSpPr>
        <p:spPr>
          <a:xfrm>
            <a:off x="0" y="0"/>
            <a:ext cx="6102300" cy="6858000"/>
          </a:xfrm>
          <a:prstGeom prst="rect">
            <a:avLst/>
          </a:prstGeom>
          <a:solidFill>
            <a:srgbClr val="0C0C0C">
              <a:alpha val="6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" name="Google Shape;287;p34"/>
          <p:cNvSpPr txBox="1"/>
          <p:nvPr/>
        </p:nvSpPr>
        <p:spPr>
          <a:xfrm>
            <a:off x="217535" y="1748771"/>
            <a:ext cx="5667300" cy="33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Eclipse Lunar : Mitos</a:t>
            </a:r>
            <a:endParaRPr sz="4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p34"/>
          <p:cNvSpPr txBox="1"/>
          <p:nvPr/>
        </p:nvSpPr>
        <p:spPr>
          <a:xfrm>
            <a:off x="6883401" y="3676052"/>
            <a:ext cx="4516800" cy="237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114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" name="Google Shape;289;p34"/>
          <p:cNvSpPr txBox="1"/>
          <p:nvPr/>
        </p:nvSpPr>
        <p:spPr>
          <a:xfrm>
            <a:off x="6883401" y="1552393"/>
            <a:ext cx="4876800" cy="452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2000">
              <a:solidFill>
                <a:schemeClr val="lt1"/>
              </a:solidFill>
            </a:endParaRPr>
          </a:p>
        </p:txBody>
      </p:sp>
      <p:pic>
        <p:nvPicPr>
          <p:cNvPr id="290" name="Google Shape;290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39861" y="1080263"/>
            <a:ext cx="4403875" cy="4697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5" name="Google Shape;295;p35"/>
          <p:cNvPicPr preferRelativeResize="0"/>
          <p:nvPr/>
        </p:nvPicPr>
        <p:blipFill rotWithShape="1">
          <a:blip r:embed="rId3">
            <a:alphaModFix/>
          </a:blip>
          <a:srcRect t="17769" r="-1" b="25995"/>
          <a:stretch/>
        </p:blipFill>
        <p:spPr>
          <a:xfrm>
            <a:off x="7885" y="0"/>
            <a:ext cx="12188932" cy="6854421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p35"/>
          <p:cNvSpPr/>
          <p:nvPr/>
        </p:nvSpPr>
        <p:spPr>
          <a:xfrm>
            <a:off x="6089648" y="0"/>
            <a:ext cx="6102351" cy="6858000"/>
          </a:xfrm>
          <a:prstGeom prst="rect">
            <a:avLst/>
          </a:prstGeom>
          <a:solidFill>
            <a:srgbClr val="0C0C0C">
              <a:alpha val="84705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" name="Google Shape;297;p35"/>
          <p:cNvSpPr/>
          <p:nvPr/>
        </p:nvSpPr>
        <p:spPr>
          <a:xfrm>
            <a:off x="0" y="0"/>
            <a:ext cx="6102351" cy="6858000"/>
          </a:xfrm>
          <a:prstGeom prst="rect">
            <a:avLst/>
          </a:prstGeom>
          <a:solidFill>
            <a:srgbClr val="0C0C0C">
              <a:alpha val="6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" name="Google Shape;298;p35"/>
          <p:cNvSpPr txBox="1"/>
          <p:nvPr/>
        </p:nvSpPr>
        <p:spPr>
          <a:xfrm>
            <a:off x="217535" y="1748771"/>
            <a:ext cx="5667280" cy="33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9" name="Google Shape;299;p35"/>
          <p:cNvSpPr txBox="1"/>
          <p:nvPr/>
        </p:nvSpPr>
        <p:spPr>
          <a:xfrm>
            <a:off x="6883401" y="3676052"/>
            <a:ext cx="4516920" cy="2375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114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0" name="Google Shape;300;p35"/>
          <p:cNvSpPr txBox="1"/>
          <p:nvPr/>
        </p:nvSpPr>
        <p:spPr>
          <a:xfrm>
            <a:off x="6883401" y="1552393"/>
            <a:ext cx="48768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1" name="Google Shape;301;p3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1064864">
            <a:off x="226807" y="1063272"/>
            <a:ext cx="6886575" cy="2543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" name="Google Shape;302;p3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730630">
            <a:off x="5784418" y="2435587"/>
            <a:ext cx="5943600" cy="16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Google Shape;303;p35"/>
          <p:cNvPicPr preferRelativeResize="0"/>
          <p:nvPr/>
        </p:nvPicPr>
        <p:blipFill/>
        <p:spPr>
          <a:xfrm rot="-1299903">
            <a:off x="1619364" y="3130805"/>
            <a:ext cx="7534275" cy="2352675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id="304" name="Google Shape;304;p3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1012518">
            <a:off x="2481262" y="2638425"/>
            <a:ext cx="7229475" cy="1581150"/>
          </a:xfrm>
          <a:prstGeom prst="rect">
            <a:avLst/>
          </a:prstGeom>
          <a:noFill/>
          <a:ln>
            <a:noFill/>
          </a:ln>
        </p:spPr>
      </p:pic>
      <p:sp>
        <p:nvSpPr>
          <p:cNvPr id="305" name="Google Shape;305;p35"/>
          <p:cNvSpPr txBox="1"/>
          <p:nvPr/>
        </p:nvSpPr>
        <p:spPr>
          <a:xfrm>
            <a:off x="2387404" y="2195145"/>
            <a:ext cx="7377157" cy="1477328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 QUE É A LUA DE SANGUE?????????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Nome que não possui base científica dado aos eclipses Lunares</a:t>
            </a: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" name="Google Shape;310;p36"/>
          <p:cNvPicPr preferRelativeResize="0"/>
          <p:nvPr/>
        </p:nvPicPr>
        <p:blipFill rotWithShape="1">
          <a:blip r:embed="rId3">
            <a:alphaModFix/>
          </a:blip>
          <a:srcRect t="17769" r="-1" b="25995"/>
          <a:stretch/>
        </p:blipFill>
        <p:spPr>
          <a:xfrm>
            <a:off x="20" y="3579"/>
            <a:ext cx="12188932" cy="6854421"/>
          </a:xfrm>
          <a:prstGeom prst="rect">
            <a:avLst/>
          </a:prstGeom>
          <a:noFill/>
          <a:ln>
            <a:noFill/>
          </a:ln>
        </p:spPr>
      </p:pic>
      <p:sp>
        <p:nvSpPr>
          <p:cNvPr id="311" name="Google Shape;311;p36"/>
          <p:cNvSpPr/>
          <p:nvPr/>
        </p:nvSpPr>
        <p:spPr>
          <a:xfrm>
            <a:off x="6089648" y="0"/>
            <a:ext cx="6102351" cy="6858000"/>
          </a:xfrm>
          <a:prstGeom prst="rect">
            <a:avLst/>
          </a:prstGeom>
          <a:solidFill>
            <a:srgbClr val="0C0C0C">
              <a:alpha val="84705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" name="Google Shape;312;p36"/>
          <p:cNvSpPr/>
          <p:nvPr/>
        </p:nvSpPr>
        <p:spPr>
          <a:xfrm>
            <a:off x="0" y="0"/>
            <a:ext cx="6102351" cy="6858000"/>
          </a:xfrm>
          <a:prstGeom prst="rect">
            <a:avLst/>
          </a:prstGeom>
          <a:solidFill>
            <a:srgbClr val="0C0C0C">
              <a:alpha val="6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3" name="Google Shape;313;p36"/>
          <p:cNvSpPr txBox="1"/>
          <p:nvPr/>
        </p:nvSpPr>
        <p:spPr>
          <a:xfrm>
            <a:off x="217535" y="1748771"/>
            <a:ext cx="5667280" cy="33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Eclipse Lunar 21/01/2019</a:t>
            </a:r>
            <a:endParaRPr sz="4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" name="Google Shape;314;p36"/>
          <p:cNvSpPr txBox="1"/>
          <p:nvPr/>
        </p:nvSpPr>
        <p:spPr>
          <a:xfrm>
            <a:off x="6883401" y="3676052"/>
            <a:ext cx="4516920" cy="2375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114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5" name="Google Shape;315;p3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40566" y="571130"/>
            <a:ext cx="6148386" cy="46189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37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1" name="Google Shape;321;p37" descr="Uma imagem contendo objeto ao ar livre&#10;&#10;Descrição gerada automaticamente"/>
          <p:cNvPicPr preferRelativeResize="0"/>
          <p:nvPr/>
        </p:nvPicPr>
        <p:blipFill rotWithShape="1">
          <a:blip r:embed="rId3">
            <a:alphaModFix amt="50000"/>
          </a:blip>
          <a:srcRect t="17761" b="25988"/>
          <a:stretch/>
        </p:blipFill>
        <p:spPr>
          <a:xfrm>
            <a:off x="13272" y="1"/>
            <a:ext cx="1219198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22" name="Google Shape;322;p37"/>
          <p:cNvSpPr txBox="1"/>
          <p:nvPr/>
        </p:nvSpPr>
        <p:spPr>
          <a:xfrm>
            <a:off x="1524000" y="1122362"/>
            <a:ext cx="9144000" cy="2900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Eclipse em outros planetas</a:t>
            </a:r>
            <a:endParaRPr sz="6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push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" name="Google Shape;327;p38"/>
          <p:cNvPicPr preferRelativeResize="0"/>
          <p:nvPr/>
        </p:nvPicPr>
        <p:blipFill rotWithShape="1">
          <a:blip r:embed="rId3">
            <a:alphaModFix/>
          </a:blip>
          <a:srcRect t="17769" r="-1" b="25995"/>
          <a:stretch/>
        </p:blipFill>
        <p:spPr>
          <a:xfrm>
            <a:off x="20" y="3579"/>
            <a:ext cx="12188932" cy="6854421"/>
          </a:xfrm>
          <a:prstGeom prst="rect">
            <a:avLst/>
          </a:prstGeom>
          <a:noFill/>
          <a:ln>
            <a:noFill/>
          </a:ln>
        </p:spPr>
      </p:pic>
      <p:sp>
        <p:nvSpPr>
          <p:cNvPr id="328" name="Google Shape;328;p38"/>
          <p:cNvSpPr/>
          <p:nvPr/>
        </p:nvSpPr>
        <p:spPr>
          <a:xfrm>
            <a:off x="6089648" y="0"/>
            <a:ext cx="6102351" cy="6858000"/>
          </a:xfrm>
          <a:prstGeom prst="rect">
            <a:avLst/>
          </a:prstGeom>
          <a:solidFill>
            <a:srgbClr val="0C0C0C">
              <a:alpha val="84705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9" name="Google Shape;329;p38"/>
          <p:cNvSpPr/>
          <p:nvPr/>
        </p:nvSpPr>
        <p:spPr>
          <a:xfrm>
            <a:off x="0" y="0"/>
            <a:ext cx="6102351" cy="6858000"/>
          </a:xfrm>
          <a:prstGeom prst="rect">
            <a:avLst/>
          </a:prstGeom>
          <a:solidFill>
            <a:srgbClr val="0C0C0C">
              <a:alpha val="6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0" name="Google Shape;330;p38"/>
          <p:cNvSpPr txBox="1"/>
          <p:nvPr/>
        </p:nvSpPr>
        <p:spPr>
          <a:xfrm>
            <a:off x="217535" y="1748771"/>
            <a:ext cx="5667280" cy="33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luas no sistema Solar </a:t>
            </a:r>
            <a:endParaRPr sz="4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1" name="Google Shape;331;p38"/>
          <p:cNvSpPr txBox="1"/>
          <p:nvPr/>
        </p:nvSpPr>
        <p:spPr>
          <a:xfrm>
            <a:off x="6883401" y="3676052"/>
            <a:ext cx="4516920" cy="2375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114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2" name="Google Shape;332;p38"/>
          <p:cNvSpPr txBox="1"/>
          <p:nvPr/>
        </p:nvSpPr>
        <p:spPr>
          <a:xfrm>
            <a:off x="6400800" y="594609"/>
            <a:ext cx="3962400" cy="2308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Há muitos satélites naturais no sistema solar:</a:t>
            </a:r>
            <a:endParaRPr sz="2000"/>
          </a:p>
          <a:p>
            <a:pPr marL="285750" marR="0" lvl="0" indent="-2984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Terra : 1;</a:t>
            </a:r>
            <a:endParaRPr sz="2000"/>
          </a:p>
          <a:p>
            <a:pPr marL="285750" marR="0" lvl="0" indent="-2984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Marte: 2;</a:t>
            </a:r>
            <a:endParaRPr sz="2000"/>
          </a:p>
          <a:p>
            <a:pPr marL="285750" marR="0" lvl="0" indent="-2984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Júpiter: 79;</a:t>
            </a:r>
            <a:endParaRPr sz="2000"/>
          </a:p>
          <a:p>
            <a:pPr marL="285750" marR="0" lvl="0" indent="-2984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Saturno: 67;</a:t>
            </a:r>
            <a:endParaRPr sz="2000"/>
          </a:p>
          <a:p>
            <a:pPr marL="285750" marR="0" lvl="0" indent="-2984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Urano: 27;</a:t>
            </a:r>
            <a:endParaRPr sz="2000"/>
          </a:p>
          <a:p>
            <a:pPr marL="285750" marR="0" lvl="0" indent="-2984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Netuno: 14;</a:t>
            </a:r>
            <a:endParaRPr sz="2000"/>
          </a:p>
        </p:txBody>
      </p:sp>
      <p:pic>
        <p:nvPicPr>
          <p:cNvPr id="333" name="Google Shape;333;p38" descr="Uma imagem contendo interior, sentado&#10;&#10;Descrição gerada automa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672818">
            <a:off x="8778988" y="1312934"/>
            <a:ext cx="2977493" cy="1883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334" name="Google Shape;334;p38" descr="Uma imagem contendo interior&#10;&#10;Descrição gerada automaticament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521853">
            <a:off x="9533500" y="3918604"/>
            <a:ext cx="2381250" cy="238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5" name="Google Shape;335;p38" descr="Uma imagem contendo interior, sentado&#10;&#10;Descrição gerada automaticament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202620" y="3346441"/>
            <a:ext cx="2857500" cy="285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0" name="Google Shape;340;p39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t="17769" r="-1" b="25995"/>
          <a:stretch/>
        </p:blipFill>
        <p:spPr>
          <a:xfrm>
            <a:off x="20" y="3579"/>
            <a:ext cx="12188932" cy="6854421"/>
          </a:xfrm>
          <a:prstGeom prst="rect">
            <a:avLst/>
          </a:prstGeom>
          <a:noFill/>
          <a:ln>
            <a:noFill/>
          </a:ln>
        </p:spPr>
      </p:pic>
      <p:sp>
        <p:nvSpPr>
          <p:cNvPr id="341" name="Google Shape;341;p39"/>
          <p:cNvSpPr/>
          <p:nvPr/>
        </p:nvSpPr>
        <p:spPr>
          <a:xfrm>
            <a:off x="6089648" y="0"/>
            <a:ext cx="6102351" cy="6858000"/>
          </a:xfrm>
          <a:prstGeom prst="rect">
            <a:avLst/>
          </a:prstGeom>
          <a:solidFill>
            <a:srgbClr val="0C0C0C">
              <a:alpha val="84705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2" name="Google Shape;342;p39"/>
          <p:cNvSpPr/>
          <p:nvPr/>
        </p:nvSpPr>
        <p:spPr>
          <a:xfrm>
            <a:off x="0" y="0"/>
            <a:ext cx="6102351" cy="6858000"/>
          </a:xfrm>
          <a:prstGeom prst="rect">
            <a:avLst/>
          </a:prstGeom>
          <a:solidFill>
            <a:srgbClr val="0C0C0C">
              <a:alpha val="6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3" name="Google Shape;343;p39"/>
          <p:cNvSpPr txBox="1"/>
          <p:nvPr/>
        </p:nvSpPr>
        <p:spPr>
          <a:xfrm>
            <a:off x="217535" y="1748771"/>
            <a:ext cx="5667280" cy="33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Eclipses em Marte </a:t>
            </a:r>
            <a:endParaRPr sz="4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4" name="Google Shape;344;p39"/>
          <p:cNvSpPr txBox="1"/>
          <p:nvPr/>
        </p:nvSpPr>
        <p:spPr>
          <a:xfrm>
            <a:off x="6883401" y="3676052"/>
            <a:ext cx="4516920" cy="2375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114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5" name="Google Shape;345;p39"/>
          <p:cNvSpPr txBox="1"/>
          <p:nvPr/>
        </p:nvSpPr>
        <p:spPr>
          <a:xfrm>
            <a:off x="6679578" y="5004425"/>
            <a:ext cx="4594800" cy="14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</a:endParaRPr>
          </a:p>
          <a:p>
            <a:pPr marL="285750" marR="0" lvl="0" indent="-2984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</a:pPr>
            <a:r>
              <a:rPr lang="en-US" sz="2000">
                <a:solidFill>
                  <a:schemeClr val="lt1"/>
                </a:solidFill>
              </a:rPr>
              <a:t>Eclipses são muito comuns</a:t>
            </a:r>
            <a:endParaRPr sz="2000"/>
          </a:p>
          <a:p>
            <a:pPr marL="285750" marR="0" lvl="0" indent="-2984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</a:pPr>
            <a:r>
              <a:rPr lang="en-US" sz="2000">
                <a:solidFill>
                  <a:schemeClr val="lt1"/>
                </a:solidFill>
              </a:rPr>
              <a:t>Apenas ocorrem eclipses parciais</a:t>
            </a:r>
            <a:endParaRPr sz="2000"/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2000">
              <a:solidFill>
                <a:schemeClr val="lt1"/>
              </a:solidFill>
            </a:endParaRPr>
          </a:p>
        </p:txBody>
      </p:sp>
      <p:pic>
        <p:nvPicPr>
          <p:cNvPr id="346" name="Google Shape;346;p3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871071" y="266533"/>
            <a:ext cx="4529250" cy="43424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1" name="Google Shape;351;p40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t="17769" r="-1" b="25995"/>
          <a:stretch/>
        </p:blipFill>
        <p:spPr>
          <a:xfrm>
            <a:off x="20" y="3579"/>
            <a:ext cx="12188932" cy="6854421"/>
          </a:xfrm>
          <a:prstGeom prst="rect">
            <a:avLst/>
          </a:prstGeom>
          <a:noFill/>
          <a:ln>
            <a:noFill/>
          </a:ln>
        </p:spPr>
      </p:pic>
      <p:sp>
        <p:nvSpPr>
          <p:cNvPr id="352" name="Google Shape;352;p40"/>
          <p:cNvSpPr/>
          <p:nvPr/>
        </p:nvSpPr>
        <p:spPr>
          <a:xfrm>
            <a:off x="6089648" y="0"/>
            <a:ext cx="6102351" cy="6858000"/>
          </a:xfrm>
          <a:prstGeom prst="rect">
            <a:avLst/>
          </a:prstGeom>
          <a:solidFill>
            <a:srgbClr val="0C0C0C">
              <a:alpha val="84705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3" name="Google Shape;353;p40"/>
          <p:cNvSpPr/>
          <p:nvPr/>
        </p:nvSpPr>
        <p:spPr>
          <a:xfrm>
            <a:off x="0" y="0"/>
            <a:ext cx="6102351" cy="6858000"/>
          </a:xfrm>
          <a:prstGeom prst="rect">
            <a:avLst/>
          </a:prstGeom>
          <a:solidFill>
            <a:srgbClr val="0C0C0C">
              <a:alpha val="6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4" name="Google Shape;354;p40"/>
          <p:cNvSpPr txBox="1"/>
          <p:nvPr/>
        </p:nvSpPr>
        <p:spPr>
          <a:xfrm>
            <a:off x="217535" y="1748771"/>
            <a:ext cx="5667280" cy="33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Eclipses em Jupiter </a:t>
            </a:r>
            <a:endParaRPr sz="4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5" name="Google Shape;355;p40"/>
          <p:cNvSpPr txBox="1"/>
          <p:nvPr/>
        </p:nvSpPr>
        <p:spPr>
          <a:xfrm>
            <a:off x="6883401" y="3676052"/>
            <a:ext cx="4516920" cy="2375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114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6" name="Google Shape;356;p40"/>
          <p:cNvSpPr txBox="1"/>
          <p:nvPr/>
        </p:nvSpPr>
        <p:spPr>
          <a:xfrm>
            <a:off x="6665865" y="5114139"/>
            <a:ext cx="5308578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Há 5 luas que podem ocultar totalmente o sol: Io, Europa, Ganymede, Callisto e Amalthea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7" name="Google Shape;357;p40" descr="Uma imagem contendo sentado, interior, próximo, mesa&#10;&#10;Descrição gerada automaticament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089648" y="49386"/>
            <a:ext cx="6086622" cy="50629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2" name="Google Shape;362;p41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t="17769" r="-1" b="25995"/>
          <a:stretch/>
        </p:blipFill>
        <p:spPr>
          <a:xfrm>
            <a:off x="20" y="3579"/>
            <a:ext cx="12188932" cy="6854421"/>
          </a:xfrm>
          <a:prstGeom prst="rect">
            <a:avLst/>
          </a:prstGeom>
          <a:noFill/>
          <a:ln>
            <a:noFill/>
          </a:ln>
        </p:spPr>
      </p:pic>
      <p:sp>
        <p:nvSpPr>
          <p:cNvPr id="363" name="Google Shape;363;p41"/>
          <p:cNvSpPr/>
          <p:nvPr/>
        </p:nvSpPr>
        <p:spPr>
          <a:xfrm>
            <a:off x="6089648" y="0"/>
            <a:ext cx="6102351" cy="6858000"/>
          </a:xfrm>
          <a:prstGeom prst="rect">
            <a:avLst/>
          </a:prstGeom>
          <a:solidFill>
            <a:srgbClr val="0C0C0C">
              <a:alpha val="84705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4" name="Google Shape;364;p41"/>
          <p:cNvSpPr/>
          <p:nvPr/>
        </p:nvSpPr>
        <p:spPr>
          <a:xfrm>
            <a:off x="0" y="0"/>
            <a:ext cx="6102351" cy="6858000"/>
          </a:xfrm>
          <a:prstGeom prst="rect">
            <a:avLst/>
          </a:prstGeom>
          <a:solidFill>
            <a:srgbClr val="0C0C0C">
              <a:alpha val="6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5" name="Google Shape;365;p41"/>
          <p:cNvSpPr txBox="1"/>
          <p:nvPr/>
        </p:nvSpPr>
        <p:spPr>
          <a:xfrm>
            <a:off x="217535" y="1748771"/>
            <a:ext cx="5667280" cy="33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Eclipses em Saturno</a:t>
            </a:r>
            <a:endParaRPr sz="4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6" name="Google Shape;366;p41"/>
          <p:cNvSpPr txBox="1"/>
          <p:nvPr/>
        </p:nvSpPr>
        <p:spPr>
          <a:xfrm>
            <a:off x="6883401" y="3676052"/>
            <a:ext cx="4516920" cy="2375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114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7" name="Google Shape;367;p41"/>
          <p:cNvSpPr txBox="1"/>
          <p:nvPr/>
        </p:nvSpPr>
        <p:spPr>
          <a:xfrm>
            <a:off x="6496100" y="4629600"/>
            <a:ext cx="4696200" cy="14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</a:endParaRPr>
          </a:p>
          <a:p>
            <a:pPr marL="285750" marR="0" lvl="0" indent="-2984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</a:pPr>
            <a:r>
              <a:rPr lang="en-US" sz="2000">
                <a:solidFill>
                  <a:schemeClr val="lt1"/>
                </a:solidFill>
              </a:rPr>
              <a:t>Eclipses também são bem frequentes em saturno</a:t>
            </a:r>
            <a:endParaRPr sz="2000"/>
          </a:p>
          <a:p>
            <a:pPr marL="285750" marR="0" lvl="0" indent="-2984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</a:pPr>
            <a:r>
              <a:rPr lang="en-US" sz="2000">
                <a:solidFill>
                  <a:schemeClr val="lt1"/>
                </a:solidFill>
              </a:rPr>
              <a:t>Também ocorrem eclipses nos anéis</a:t>
            </a:r>
            <a:endParaRPr sz="2000"/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2000">
              <a:solidFill>
                <a:schemeClr val="lt1"/>
              </a:solidFill>
            </a:endParaRPr>
          </a:p>
        </p:txBody>
      </p:sp>
      <p:pic>
        <p:nvPicPr>
          <p:cNvPr id="368" name="Google Shape;368;p4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271548" y="326704"/>
            <a:ext cx="5748206" cy="33493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5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5" name="Google Shape;105;p15" descr="Uma imagem contendo objeto ao ar livre&#10;&#10;Descrição gerada automaticamente"/>
          <p:cNvPicPr preferRelativeResize="0"/>
          <p:nvPr/>
        </p:nvPicPr>
        <p:blipFill rotWithShape="1">
          <a:blip r:embed="rId3">
            <a:alphaModFix amt="50000"/>
          </a:blip>
          <a:srcRect t="17761" b="25988"/>
          <a:stretch/>
        </p:blipFill>
        <p:spPr>
          <a:xfrm>
            <a:off x="20" y="1"/>
            <a:ext cx="1219198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5"/>
          <p:cNvSpPr txBox="1"/>
          <p:nvPr/>
        </p:nvSpPr>
        <p:spPr>
          <a:xfrm>
            <a:off x="1524000" y="1122362"/>
            <a:ext cx="9144000" cy="2900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Conceitos iniciais</a:t>
            </a:r>
            <a:endParaRPr sz="6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3" name="Google Shape;373;p42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t="17761" b="25988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374" name="Google Shape;374;p42"/>
          <p:cNvSpPr/>
          <p:nvPr/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dk1">
              <a:alpha val="9294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5" name="Google Shape;375;p42"/>
          <p:cNvSpPr txBox="1"/>
          <p:nvPr/>
        </p:nvSpPr>
        <p:spPr>
          <a:xfrm>
            <a:off x="523875" y="5317240"/>
            <a:ext cx="11210925" cy="744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FEFEFE"/>
                </a:solidFill>
                <a:latin typeface="Calibri"/>
                <a:ea typeface="Calibri"/>
                <a:cs typeface="Calibri"/>
                <a:sym typeface="Calibri"/>
              </a:rPr>
              <a:t>Eclipses em Saturno</a:t>
            </a:r>
            <a:endParaRPr/>
          </a:p>
        </p:txBody>
      </p:sp>
      <p:cxnSp>
        <p:nvCxnSpPr>
          <p:cNvPr id="376" name="Google Shape;376;p42"/>
          <p:cNvCxnSpPr/>
          <p:nvPr/>
        </p:nvCxnSpPr>
        <p:spPr>
          <a:xfrm>
            <a:off x="0" y="5241983"/>
            <a:ext cx="12192000" cy="0"/>
          </a:xfrm>
          <a:prstGeom prst="straightConnector1">
            <a:avLst/>
          </a:prstGeom>
          <a:noFill/>
          <a:ln w="41275" cap="flat" cmpd="sng">
            <a:solidFill>
              <a:schemeClr val="dk1">
                <a:alpha val="89803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77" name="Google Shape;377;p42"/>
          <p:cNvCxnSpPr/>
          <p:nvPr/>
        </p:nvCxnSpPr>
        <p:spPr>
          <a:xfrm>
            <a:off x="0" y="6134852"/>
            <a:ext cx="12192000" cy="0"/>
          </a:xfrm>
          <a:prstGeom prst="straightConnector1">
            <a:avLst/>
          </a:prstGeom>
          <a:noFill/>
          <a:ln w="41275" cap="flat" cmpd="sng">
            <a:solidFill>
              <a:schemeClr val="dk1">
                <a:alpha val="89803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78" name="Google Shape;378;p42"/>
          <p:cNvSpPr txBox="1"/>
          <p:nvPr/>
        </p:nvSpPr>
        <p:spPr>
          <a:xfrm>
            <a:off x="6883401" y="3676052"/>
            <a:ext cx="4516920" cy="2375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114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79" name="Google Shape;379;p4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610" y="423517"/>
            <a:ext cx="12189391" cy="60109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4" name="Google Shape;384;p43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t="17761" b="25988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385" name="Google Shape;385;p43"/>
          <p:cNvSpPr/>
          <p:nvPr/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dk1">
              <a:alpha val="9294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6" name="Google Shape;386;p43"/>
          <p:cNvSpPr txBox="1"/>
          <p:nvPr/>
        </p:nvSpPr>
        <p:spPr>
          <a:xfrm>
            <a:off x="523875" y="5317240"/>
            <a:ext cx="11210925" cy="744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FEFEFE"/>
                </a:solidFill>
                <a:latin typeface="Calibri"/>
                <a:ea typeface="Calibri"/>
                <a:cs typeface="Calibri"/>
                <a:sym typeface="Calibri"/>
              </a:rPr>
              <a:t>Eclipses em Saturno</a:t>
            </a:r>
            <a:endParaRPr/>
          </a:p>
        </p:txBody>
      </p:sp>
      <p:cxnSp>
        <p:nvCxnSpPr>
          <p:cNvPr id="387" name="Google Shape;387;p43"/>
          <p:cNvCxnSpPr/>
          <p:nvPr/>
        </p:nvCxnSpPr>
        <p:spPr>
          <a:xfrm>
            <a:off x="0" y="5241983"/>
            <a:ext cx="12192000" cy="0"/>
          </a:xfrm>
          <a:prstGeom prst="straightConnector1">
            <a:avLst/>
          </a:prstGeom>
          <a:noFill/>
          <a:ln w="41275" cap="flat" cmpd="sng">
            <a:solidFill>
              <a:schemeClr val="dk1">
                <a:alpha val="89803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88" name="Google Shape;388;p43"/>
          <p:cNvCxnSpPr/>
          <p:nvPr/>
        </p:nvCxnSpPr>
        <p:spPr>
          <a:xfrm>
            <a:off x="0" y="6134852"/>
            <a:ext cx="12192000" cy="0"/>
          </a:xfrm>
          <a:prstGeom prst="straightConnector1">
            <a:avLst/>
          </a:prstGeom>
          <a:noFill/>
          <a:ln w="41275" cap="flat" cmpd="sng">
            <a:solidFill>
              <a:schemeClr val="dk1">
                <a:alpha val="89803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89" name="Google Shape;389;p43"/>
          <p:cNvSpPr txBox="1"/>
          <p:nvPr/>
        </p:nvSpPr>
        <p:spPr>
          <a:xfrm>
            <a:off x="6883401" y="3676052"/>
            <a:ext cx="4516920" cy="2375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114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90" name="Google Shape;390;p4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51914" y="237431"/>
            <a:ext cx="10954845" cy="63831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5" name="Google Shape;395;p44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t="17761" b="25988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396" name="Google Shape;396;p44"/>
          <p:cNvSpPr/>
          <p:nvPr/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dk1">
              <a:alpha val="9294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7" name="Google Shape;397;p44"/>
          <p:cNvSpPr txBox="1"/>
          <p:nvPr/>
        </p:nvSpPr>
        <p:spPr>
          <a:xfrm>
            <a:off x="523875" y="5317240"/>
            <a:ext cx="11210925" cy="744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FEFEFE"/>
                </a:solidFill>
                <a:latin typeface="Calibri"/>
                <a:ea typeface="Calibri"/>
                <a:cs typeface="Calibri"/>
                <a:sym typeface="Calibri"/>
              </a:rPr>
              <a:t>Eclipses em Saturno</a:t>
            </a:r>
            <a:endParaRPr/>
          </a:p>
        </p:txBody>
      </p:sp>
      <p:cxnSp>
        <p:nvCxnSpPr>
          <p:cNvPr id="398" name="Google Shape;398;p44"/>
          <p:cNvCxnSpPr/>
          <p:nvPr/>
        </p:nvCxnSpPr>
        <p:spPr>
          <a:xfrm>
            <a:off x="0" y="5241983"/>
            <a:ext cx="12192000" cy="0"/>
          </a:xfrm>
          <a:prstGeom prst="straightConnector1">
            <a:avLst/>
          </a:prstGeom>
          <a:noFill/>
          <a:ln w="41275" cap="flat" cmpd="sng">
            <a:solidFill>
              <a:schemeClr val="dk1">
                <a:alpha val="89803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99" name="Google Shape;399;p44"/>
          <p:cNvCxnSpPr/>
          <p:nvPr/>
        </p:nvCxnSpPr>
        <p:spPr>
          <a:xfrm>
            <a:off x="0" y="6134852"/>
            <a:ext cx="12192000" cy="0"/>
          </a:xfrm>
          <a:prstGeom prst="straightConnector1">
            <a:avLst/>
          </a:prstGeom>
          <a:noFill/>
          <a:ln w="41275" cap="flat" cmpd="sng">
            <a:solidFill>
              <a:schemeClr val="dk1">
                <a:alpha val="89803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00" name="Google Shape;400;p44"/>
          <p:cNvSpPr txBox="1"/>
          <p:nvPr/>
        </p:nvSpPr>
        <p:spPr>
          <a:xfrm>
            <a:off x="6883401" y="3676052"/>
            <a:ext cx="4516920" cy="2375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114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01" name="Google Shape;401;p44" descr="Uma imagem contendo objeto&#10;&#10;Descrição gerada automaticament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83103" y="183204"/>
            <a:ext cx="11025794" cy="64915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6" name="Google Shape;406;p45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t="17761" b="25988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407" name="Google Shape;407;p45"/>
          <p:cNvSpPr/>
          <p:nvPr/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dk1">
              <a:alpha val="9294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8" name="Google Shape;408;p45"/>
          <p:cNvSpPr txBox="1"/>
          <p:nvPr/>
        </p:nvSpPr>
        <p:spPr>
          <a:xfrm>
            <a:off x="523875" y="5317240"/>
            <a:ext cx="11210925" cy="744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FEFEFE"/>
                </a:solidFill>
                <a:latin typeface="Calibri"/>
                <a:ea typeface="Calibri"/>
                <a:cs typeface="Calibri"/>
                <a:sym typeface="Calibri"/>
              </a:rPr>
              <a:t>Eclipses em Saturno</a:t>
            </a:r>
            <a:endParaRPr/>
          </a:p>
        </p:txBody>
      </p:sp>
      <p:cxnSp>
        <p:nvCxnSpPr>
          <p:cNvPr id="409" name="Google Shape;409;p45"/>
          <p:cNvCxnSpPr/>
          <p:nvPr/>
        </p:nvCxnSpPr>
        <p:spPr>
          <a:xfrm>
            <a:off x="0" y="5241983"/>
            <a:ext cx="12192000" cy="0"/>
          </a:xfrm>
          <a:prstGeom prst="straightConnector1">
            <a:avLst/>
          </a:prstGeom>
          <a:noFill/>
          <a:ln w="41275" cap="flat" cmpd="sng">
            <a:solidFill>
              <a:schemeClr val="dk1">
                <a:alpha val="89803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10" name="Google Shape;410;p45"/>
          <p:cNvCxnSpPr/>
          <p:nvPr/>
        </p:nvCxnSpPr>
        <p:spPr>
          <a:xfrm>
            <a:off x="0" y="6134852"/>
            <a:ext cx="12192000" cy="0"/>
          </a:xfrm>
          <a:prstGeom prst="straightConnector1">
            <a:avLst/>
          </a:prstGeom>
          <a:noFill/>
          <a:ln w="41275" cap="flat" cmpd="sng">
            <a:solidFill>
              <a:schemeClr val="dk1">
                <a:alpha val="89803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11" name="Google Shape;411;p45"/>
          <p:cNvSpPr txBox="1"/>
          <p:nvPr/>
        </p:nvSpPr>
        <p:spPr>
          <a:xfrm>
            <a:off x="6883401" y="3676052"/>
            <a:ext cx="4516920" cy="2375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114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12" name="Google Shape;412;p45" descr="Uma imagem contendo lente fotográfica, equipamentos eletrônicos&#10;&#10;Descrição gerada automaticament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761119" y="0"/>
            <a:ext cx="8661206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7" name="Google Shape;417;p46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t="17761" b="25988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418" name="Google Shape;418;p46"/>
          <p:cNvSpPr/>
          <p:nvPr/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dk1">
              <a:alpha val="9294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9" name="Google Shape;419;p46"/>
          <p:cNvSpPr txBox="1"/>
          <p:nvPr/>
        </p:nvSpPr>
        <p:spPr>
          <a:xfrm>
            <a:off x="523875" y="5317240"/>
            <a:ext cx="11210925" cy="744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FEFEFE"/>
                </a:solidFill>
                <a:latin typeface="Calibri"/>
                <a:ea typeface="Calibri"/>
                <a:cs typeface="Calibri"/>
                <a:sym typeface="Calibri"/>
              </a:rPr>
              <a:t>Eclipses em Saturno</a:t>
            </a:r>
            <a:endParaRPr/>
          </a:p>
        </p:txBody>
      </p:sp>
      <p:cxnSp>
        <p:nvCxnSpPr>
          <p:cNvPr id="420" name="Google Shape;420;p46"/>
          <p:cNvCxnSpPr/>
          <p:nvPr/>
        </p:nvCxnSpPr>
        <p:spPr>
          <a:xfrm>
            <a:off x="0" y="5241983"/>
            <a:ext cx="12192000" cy="0"/>
          </a:xfrm>
          <a:prstGeom prst="straightConnector1">
            <a:avLst/>
          </a:prstGeom>
          <a:noFill/>
          <a:ln w="41275" cap="flat" cmpd="sng">
            <a:solidFill>
              <a:schemeClr val="dk1">
                <a:alpha val="89803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21" name="Google Shape;421;p46"/>
          <p:cNvCxnSpPr/>
          <p:nvPr/>
        </p:nvCxnSpPr>
        <p:spPr>
          <a:xfrm>
            <a:off x="0" y="6134852"/>
            <a:ext cx="12192000" cy="0"/>
          </a:xfrm>
          <a:prstGeom prst="straightConnector1">
            <a:avLst/>
          </a:prstGeom>
          <a:noFill/>
          <a:ln w="41275" cap="flat" cmpd="sng">
            <a:solidFill>
              <a:schemeClr val="dk1">
                <a:alpha val="89803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22" name="Google Shape;422;p46"/>
          <p:cNvSpPr txBox="1"/>
          <p:nvPr/>
        </p:nvSpPr>
        <p:spPr>
          <a:xfrm>
            <a:off x="6883401" y="3676052"/>
            <a:ext cx="4516920" cy="2375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114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23" name="Google Shape;423;p46" descr="Uma imagem contendo escuro, interior, preto&#10;&#10;Descrição gerada automaticament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639785" y="0"/>
            <a:ext cx="6912429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8" name="Google Shape;428;p47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t="17769" r="-1" b="25995"/>
          <a:stretch/>
        </p:blipFill>
        <p:spPr>
          <a:xfrm>
            <a:off x="20" y="3579"/>
            <a:ext cx="12188932" cy="6854421"/>
          </a:xfrm>
          <a:prstGeom prst="rect">
            <a:avLst/>
          </a:prstGeom>
          <a:noFill/>
          <a:ln>
            <a:noFill/>
          </a:ln>
        </p:spPr>
      </p:pic>
      <p:sp>
        <p:nvSpPr>
          <p:cNvPr id="429" name="Google Shape;429;p47"/>
          <p:cNvSpPr/>
          <p:nvPr/>
        </p:nvSpPr>
        <p:spPr>
          <a:xfrm>
            <a:off x="6089648" y="0"/>
            <a:ext cx="6102351" cy="6858000"/>
          </a:xfrm>
          <a:prstGeom prst="rect">
            <a:avLst/>
          </a:prstGeom>
          <a:solidFill>
            <a:srgbClr val="0C0C0C">
              <a:alpha val="84705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0" name="Google Shape;430;p47"/>
          <p:cNvSpPr/>
          <p:nvPr/>
        </p:nvSpPr>
        <p:spPr>
          <a:xfrm>
            <a:off x="0" y="0"/>
            <a:ext cx="6102351" cy="6858000"/>
          </a:xfrm>
          <a:prstGeom prst="rect">
            <a:avLst/>
          </a:prstGeom>
          <a:solidFill>
            <a:srgbClr val="0C0C0C">
              <a:alpha val="6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1" name="Google Shape;431;p47"/>
          <p:cNvSpPr txBox="1"/>
          <p:nvPr/>
        </p:nvSpPr>
        <p:spPr>
          <a:xfrm>
            <a:off x="217535" y="1748771"/>
            <a:ext cx="5667280" cy="33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Fontes:</a:t>
            </a:r>
            <a:endParaRPr sz="4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2" name="Google Shape;432;p47"/>
          <p:cNvSpPr txBox="1"/>
          <p:nvPr/>
        </p:nvSpPr>
        <p:spPr>
          <a:xfrm>
            <a:off x="6883401" y="3676052"/>
            <a:ext cx="4516920" cy="2375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114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3" name="Google Shape;433;p47"/>
          <p:cNvSpPr txBox="1"/>
          <p:nvPr/>
        </p:nvSpPr>
        <p:spPr>
          <a:xfrm>
            <a:off x="6883400" y="675861"/>
            <a:ext cx="4990548" cy="4002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&lt;https://solarsystem.nasa.gov</a:t>
            </a: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&gt; Acessado 16 de Janeiro de 2019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https://en.wikipedia.org/wiki/Eclipse#Umbra,_penumbra_and_antumbra </a:t>
            </a: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Acessado em 15 de Janeiro de 2019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7"/>
              </a:rPr>
              <a:t>https://news.nationalgeographic.com/news/2014/04/140413-total-lunar-eclipse-myths-space-culture-science/</a:t>
            </a: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Acessado em 15 de Janeiro de 2019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WESTFALL, Jhon; SHEEHAN, Willian. </a:t>
            </a:r>
            <a:r>
              <a:rPr lang="en-US"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Celestial shadows: </a:t>
            </a: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eclipses, transits and occultations. New York: Springer, 2015.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48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39" name="Google Shape;439;p48" descr="Uma imagem contendo objeto ao ar livre&#10;&#10;Descrição gerada automaticamente"/>
          <p:cNvPicPr preferRelativeResize="0"/>
          <p:nvPr/>
        </p:nvPicPr>
        <p:blipFill rotWithShape="1">
          <a:blip r:embed="rId3">
            <a:alphaModFix amt="50000"/>
          </a:blip>
          <a:srcRect t="17761" b="25988"/>
          <a:stretch/>
        </p:blipFill>
        <p:spPr>
          <a:xfrm>
            <a:off x="13272" y="1"/>
            <a:ext cx="1219198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440" name="Google Shape;440;p48"/>
          <p:cNvSpPr txBox="1"/>
          <p:nvPr/>
        </p:nvSpPr>
        <p:spPr>
          <a:xfrm>
            <a:off x="1524000" y="1122362"/>
            <a:ext cx="9144000" cy="2900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Obrigada pela atenção</a:t>
            </a:r>
            <a:endParaRPr sz="6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1" name="Google Shape;441;p4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399990">
            <a:off x="582264" y="4498704"/>
            <a:ext cx="1883471" cy="1883471"/>
          </a:xfrm>
          <a:prstGeom prst="rect">
            <a:avLst/>
          </a:prstGeom>
          <a:noFill/>
          <a:ln>
            <a:noFill/>
          </a:ln>
        </p:spPr>
      </p:pic>
      <p:pic>
        <p:nvPicPr>
          <p:cNvPr id="442" name="Google Shape;442;p4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538260">
            <a:off x="9374091" y="397138"/>
            <a:ext cx="2175484" cy="21754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16"/>
          <p:cNvPicPr preferRelativeResize="0"/>
          <p:nvPr/>
        </p:nvPicPr>
        <p:blipFill rotWithShape="1">
          <a:blip r:embed="rId3">
            <a:alphaModFix/>
          </a:blip>
          <a:srcRect t="17769" r="-1" b="25995"/>
          <a:stretch/>
        </p:blipFill>
        <p:spPr>
          <a:xfrm>
            <a:off x="20" y="3579"/>
            <a:ext cx="12188932" cy="6854421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6"/>
          <p:cNvSpPr/>
          <p:nvPr/>
        </p:nvSpPr>
        <p:spPr>
          <a:xfrm>
            <a:off x="6089648" y="0"/>
            <a:ext cx="6102351" cy="6858000"/>
          </a:xfrm>
          <a:prstGeom prst="rect">
            <a:avLst/>
          </a:prstGeom>
          <a:solidFill>
            <a:srgbClr val="0C0C0C">
              <a:alpha val="84705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16"/>
          <p:cNvSpPr/>
          <p:nvPr/>
        </p:nvSpPr>
        <p:spPr>
          <a:xfrm>
            <a:off x="0" y="0"/>
            <a:ext cx="6102351" cy="6858000"/>
          </a:xfrm>
          <a:prstGeom prst="rect">
            <a:avLst/>
          </a:prstGeom>
          <a:solidFill>
            <a:srgbClr val="0C0C0C">
              <a:alpha val="6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16"/>
          <p:cNvSpPr txBox="1"/>
          <p:nvPr/>
        </p:nvSpPr>
        <p:spPr>
          <a:xfrm>
            <a:off x="1282620" y="1748771"/>
            <a:ext cx="3498979" cy="33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16"/>
          <p:cNvSpPr txBox="1"/>
          <p:nvPr/>
        </p:nvSpPr>
        <p:spPr>
          <a:xfrm>
            <a:off x="547881" y="2015796"/>
            <a:ext cx="5120114" cy="16927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 que é eclipse?</a:t>
            </a:r>
            <a:endParaRPr/>
          </a:p>
        </p:txBody>
      </p:sp>
      <p:sp>
        <p:nvSpPr>
          <p:cNvPr id="116" name="Google Shape;116;p16"/>
          <p:cNvSpPr/>
          <p:nvPr/>
        </p:nvSpPr>
        <p:spPr>
          <a:xfrm>
            <a:off x="6215856" y="1501820"/>
            <a:ext cx="5973096" cy="27207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41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lt1"/>
                </a:solidFill>
              </a:rPr>
              <a:t>Do grego: Escurecimento de um corpo celeste;</a:t>
            </a:r>
            <a:endParaRPr sz="2000"/>
          </a:p>
          <a:p>
            <a:pPr marL="285750" marR="0" lvl="0" indent="-1143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2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413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Trata-se de um fenômeno astronômico </a:t>
            </a:r>
            <a:r>
              <a:rPr lang="en-US" sz="2000">
                <a:solidFill>
                  <a:schemeClr val="lt1"/>
                </a:solidFill>
              </a:rPr>
              <a:t>temporário;</a:t>
            </a:r>
            <a:endParaRPr sz="2000">
              <a:solidFill>
                <a:schemeClr val="lt1"/>
              </a:solidFill>
            </a:endParaRPr>
          </a:p>
          <a:p>
            <a:pPr marL="45720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</a:endParaRPr>
          </a:p>
          <a:p>
            <a:pPr marL="285750" marR="0" lvl="0" indent="-2413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Ocorre quando um objeto astronômico é coberto pela sombra de outro objeto</a:t>
            </a:r>
            <a:r>
              <a:rPr lang="en-US" sz="2000">
                <a:solidFill>
                  <a:schemeClr val="lt1"/>
                </a:solidFill>
              </a:rPr>
              <a:t>;</a:t>
            </a:r>
            <a:endParaRPr sz="2000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17"/>
          <p:cNvPicPr preferRelativeResize="0"/>
          <p:nvPr/>
        </p:nvPicPr>
        <p:blipFill rotWithShape="1">
          <a:blip r:embed="rId3">
            <a:alphaModFix/>
          </a:blip>
          <a:srcRect t="17769" r="-1" b="25995"/>
          <a:stretch/>
        </p:blipFill>
        <p:spPr>
          <a:xfrm>
            <a:off x="20" y="3579"/>
            <a:ext cx="12188932" cy="6854421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7"/>
          <p:cNvSpPr/>
          <p:nvPr/>
        </p:nvSpPr>
        <p:spPr>
          <a:xfrm>
            <a:off x="6089648" y="0"/>
            <a:ext cx="6102351" cy="6858000"/>
          </a:xfrm>
          <a:prstGeom prst="rect">
            <a:avLst/>
          </a:prstGeom>
          <a:solidFill>
            <a:srgbClr val="0C0C0C">
              <a:alpha val="84705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17"/>
          <p:cNvSpPr/>
          <p:nvPr/>
        </p:nvSpPr>
        <p:spPr>
          <a:xfrm>
            <a:off x="0" y="0"/>
            <a:ext cx="6102351" cy="6858000"/>
          </a:xfrm>
          <a:prstGeom prst="rect">
            <a:avLst/>
          </a:prstGeom>
          <a:solidFill>
            <a:srgbClr val="0C0C0C">
              <a:alpha val="6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17"/>
          <p:cNvSpPr txBox="1"/>
          <p:nvPr/>
        </p:nvSpPr>
        <p:spPr>
          <a:xfrm>
            <a:off x="815021" y="1725321"/>
            <a:ext cx="4518528" cy="3406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Movimento da Lua</a:t>
            </a:r>
            <a:endParaRPr sz="4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17"/>
          <p:cNvSpPr txBox="1"/>
          <p:nvPr/>
        </p:nvSpPr>
        <p:spPr>
          <a:xfrm>
            <a:off x="6858450" y="3948038"/>
            <a:ext cx="5042002" cy="2572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9845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 Lua realiza 3 tipos de movimentos :</a:t>
            </a:r>
            <a:endParaRPr sz="2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98450" algn="l" rtl="0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Rotação, Revolução e translação;</a:t>
            </a:r>
            <a:endParaRPr sz="2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98450" algn="l" rtl="0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lt1"/>
                </a:solidFill>
              </a:rPr>
              <a:t>Ó</a:t>
            </a:r>
            <a:r>
              <a:rPr lang="en-US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rbita de revolução é elíptica: perigeu e apogeu;</a:t>
            </a:r>
            <a:endParaRPr sz="2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98450" algn="l" rtl="0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Rotação em torno da Terra: 28 dias;</a:t>
            </a:r>
            <a:endParaRPr sz="2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171450" algn="l" rtl="0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2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98450" algn="l" rtl="0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lang="en-US" sz="20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https://www.youtube.com/watch?v=erZMzG0wnqA</a:t>
            </a:r>
            <a:endParaRPr sz="2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</a:endParaRPr>
          </a:p>
          <a:p>
            <a:pPr marL="0" marR="0" lvl="0" indent="0" algn="l" rtl="0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4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6" name="Google Shape;126;p17" descr="Uma imagem contendo texto&#10;&#10;Descrição gerada automaticamente"/>
          <p:cNvPicPr preferRelativeResize="0"/>
          <p:nvPr/>
        </p:nvPicPr>
        <p:blipFill rotWithShape="1">
          <a:blip r:embed="rId5">
            <a:alphaModFix/>
          </a:blip>
          <a:srcRect b="30299"/>
          <a:stretch/>
        </p:blipFill>
        <p:spPr>
          <a:xfrm>
            <a:off x="6954475" y="3575"/>
            <a:ext cx="3923200" cy="3118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18"/>
          <p:cNvPicPr preferRelativeResize="0"/>
          <p:nvPr/>
        </p:nvPicPr>
        <p:blipFill rotWithShape="1">
          <a:blip r:embed="rId3">
            <a:alphaModFix/>
          </a:blip>
          <a:srcRect t="17769" r="-1" b="25995"/>
          <a:stretch/>
        </p:blipFill>
        <p:spPr>
          <a:xfrm>
            <a:off x="20" y="3579"/>
            <a:ext cx="12188932" cy="6854421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18"/>
          <p:cNvSpPr/>
          <p:nvPr/>
        </p:nvSpPr>
        <p:spPr>
          <a:xfrm>
            <a:off x="6089648" y="0"/>
            <a:ext cx="6102300" cy="6858000"/>
          </a:xfrm>
          <a:prstGeom prst="rect">
            <a:avLst/>
          </a:prstGeom>
          <a:solidFill>
            <a:srgbClr val="0C0C0C">
              <a:alpha val="84705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18"/>
          <p:cNvSpPr/>
          <p:nvPr/>
        </p:nvSpPr>
        <p:spPr>
          <a:xfrm>
            <a:off x="0" y="0"/>
            <a:ext cx="6102351" cy="6858000"/>
          </a:xfrm>
          <a:prstGeom prst="rect">
            <a:avLst/>
          </a:prstGeom>
          <a:solidFill>
            <a:srgbClr val="0C0C0C">
              <a:alpha val="6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18"/>
          <p:cNvSpPr txBox="1"/>
          <p:nvPr/>
        </p:nvSpPr>
        <p:spPr>
          <a:xfrm>
            <a:off x="1282620" y="1748771"/>
            <a:ext cx="4161900" cy="33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Fases da Lua</a:t>
            </a:r>
            <a:endParaRPr/>
          </a:p>
        </p:txBody>
      </p:sp>
      <p:sp>
        <p:nvSpPr>
          <p:cNvPr id="135" name="Google Shape;135;p18"/>
          <p:cNvSpPr txBox="1"/>
          <p:nvPr/>
        </p:nvSpPr>
        <p:spPr>
          <a:xfrm>
            <a:off x="6559844" y="4684439"/>
            <a:ext cx="4516800" cy="237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</a:rPr>
              <a:t>Há 4 fases principais : </a:t>
            </a:r>
            <a:endParaRPr sz="2000"/>
          </a:p>
          <a:p>
            <a:pPr marL="285750" marR="0" lvl="0" indent="-2984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</a:pPr>
            <a:r>
              <a:rPr lang="en-US" sz="2000">
                <a:solidFill>
                  <a:schemeClr val="lt1"/>
                </a:solidFill>
              </a:rPr>
              <a:t>Nova;</a:t>
            </a:r>
            <a:endParaRPr sz="2000"/>
          </a:p>
          <a:p>
            <a:pPr marL="285750" marR="0" lvl="0" indent="-2984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</a:pPr>
            <a:r>
              <a:rPr lang="en-US" sz="2000">
                <a:solidFill>
                  <a:schemeClr val="lt1"/>
                </a:solidFill>
              </a:rPr>
              <a:t>Quarto Crescente;</a:t>
            </a:r>
            <a:endParaRPr sz="2000">
              <a:solidFill>
                <a:schemeClr val="lt1"/>
              </a:solidFill>
            </a:endParaRPr>
          </a:p>
          <a:p>
            <a:pPr marL="285750" marR="0" lvl="0" indent="-2984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</a:pPr>
            <a:r>
              <a:rPr lang="en-US" sz="2000">
                <a:solidFill>
                  <a:schemeClr val="lt1"/>
                </a:solidFill>
              </a:rPr>
              <a:t>Cheia;</a:t>
            </a:r>
            <a:endParaRPr sz="2000">
              <a:solidFill>
                <a:schemeClr val="lt1"/>
              </a:solidFill>
            </a:endParaRPr>
          </a:p>
          <a:p>
            <a:pPr marL="285750" marR="0" lvl="0" indent="-2984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</a:pPr>
            <a:r>
              <a:rPr lang="en-US" sz="2000">
                <a:solidFill>
                  <a:schemeClr val="lt1"/>
                </a:solidFill>
              </a:rPr>
              <a:t>Quarto Minguante;</a:t>
            </a:r>
            <a:endParaRPr sz="2000">
              <a:solidFill>
                <a:schemeClr val="lt1"/>
              </a:solidFill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</a:endParaRPr>
          </a:p>
        </p:txBody>
      </p:sp>
      <p:pic>
        <p:nvPicPr>
          <p:cNvPr id="136" name="Google Shape;136;p18"/>
          <p:cNvPicPr preferRelativeResize="0"/>
          <p:nvPr/>
        </p:nvPicPr>
        <p:blipFill rotWithShape="1">
          <a:blip r:embed="rId4">
            <a:alphaModFix/>
          </a:blip>
          <a:srcRect l="32174" t="26766" r="21363" b="11687"/>
          <a:stretch/>
        </p:blipFill>
        <p:spPr>
          <a:xfrm>
            <a:off x="6157225" y="0"/>
            <a:ext cx="6031723" cy="44943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19"/>
          <p:cNvPicPr preferRelativeResize="0"/>
          <p:nvPr/>
        </p:nvPicPr>
        <p:blipFill rotWithShape="1">
          <a:blip r:embed="rId3">
            <a:alphaModFix/>
          </a:blip>
          <a:srcRect t="17769" r="-1" b="25995"/>
          <a:stretch/>
        </p:blipFill>
        <p:spPr>
          <a:xfrm>
            <a:off x="20" y="3579"/>
            <a:ext cx="12188932" cy="6854421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19"/>
          <p:cNvSpPr/>
          <p:nvPr/>
        </p:nvSpPr>
        <p:spPr>
          <a:xfrm>
            <a:off x="6089648" y="0"/>
            <a:ext cx="6102351" cy="6858000"/>
          </a:xfrm>
          <a:prstGeom prst="rect">
            <a:avLst/>
          </a:prstGeom>
          <a:solidFill>
            <a:srgbClr val="0C0C0C">
              <a:alpha val="84705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19"/>
          <p:cNvSpPr/>
          <p:nvPr/>
        </p:nvSpPr>
        <p:spPr>
          <a:xfrm>
            <a:off x="0" y="0"/>
            <a:ext cx="6102351" cy="6858000"/>
          </a:xfrm>
          <a:prstGeom prst="rect">
            <a:avLst/>
          </a:prstGeom>
          <a:solidFill>
            <a:srgbClr val="0C0C0C">
              <a:alpha val="6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19"/>
          <p:cNvSpPr txBox="1"/>
          <p:nvPr/>
        </p:nvSpPr>
        <p:spPr>
          <a:xfrm>
            <a:off x="1282620" y="1748771"/>
            <a:ext cx="3498979" cy="33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19"/>
          <p:cNvSpPr txBox="1"/>
          <p:nvPr/>
        </p:nvSpPr>
        <p:spPr>
          <a:xfrm>
            <a:off x="639397" y="2703917"/>
            <a:ext cx="5120114" cy="19598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Umbra, Penumbra e Antumbra</a:t>
            </a:r>
            <a:endParaRPr sz="4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4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19"/>
          <p:cNvSpPr/>
          <p:nvPr/>
        </p:nvSpPr>
        <p:spPr>
          <a:xfrm>
            <a:off x="6215856" y="4293704"/>
            <a:ext cx="5973096" cy="2222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41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</a:pPr>
            <a:r>
              <a:rPr lang="en-US" sz="2000">
                <a:solidFill>
                  <a:schemeClr val="lt1"/>
                </a:solidFill>
              </a:rPr>
              <a:t>São as três partes da sombra;</a:t>
            </a:r>
            <a:endParaRPr sz="2000"/>
          </a:p>
          <a:p>
            <a:pPr marL="0" marR="0" lvl="0" indent="1143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2000">
              <a:solidFill>
                <a:schemeClr val="lt1"/>
              </a:solidFill>
            </a:endParaRPr>
          </a:p>
          <a:p>
            <a:pPr marL="285750" marR="0" lvl="0" indent="-2413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</a:pPr>
            <a:r>
              <a:rPr lang="en-US" sz="2000">
                <a:solidFill>
                  <a:schemeClr val="lt1"/>
                </a:solidFill>
              </a:rPr>
              <a:t>Formadas quando uma fonte de luz emite claridade em um corpo opaco;</a:t>
            </a:r>
            <a:endParaRPr sz="2000">
              <a:solidFill>
                <a:schemeClr val="lt1"/>
              </a:solidFill>
            </a:endParaRPr>
          </a:p>
          <a:p>
            <a:pPr marL="0" marR="0" lvl="0" indent="1143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2000">
              <a:solidFill>
                <a:schemeClr val="lt1"/>
              </a:solidFill>
            </a:endParaRPr>
          </a:p>
          <a:p>
            <a:pPr marL="285750" marR="0" lvl="0" indent="-2413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</a:pPr>
            <a:r>
              <a:rPr lang="en-US" sz="2000">
                <a:solidFill>
                  <a:schemeClr val="lt1"/>
                </a:solidFill>
              </a:rPr>
              <a:t>Importante para entendermos os eclipses;</a:t>
            </a:r>
            <a:endParaRPr sz="2000"/>
          </a:p>
          <a:p>
            <a:pPr marL="285750" marR="0" lvl="0" indent="-1143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2000">
              <a:solidFill>
                <a:schemeClr val="lt1"/>
              </a:solidFill>
            </a:endParaRPr>
          </a:p>
        </p:txBody>
      </p:sp>
      <p:pic>
        <p:nvPicPr>
          <p:cNvPr id="147" name="Google Shape;147;p19" descr="Resultado de imagem para umbra penumbra e antumbra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65675" y="260053"/>
            <a:ext cx="5493140" cy="36598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20"/>
          <p:cNvPicPr preferRelativeResize="0"/>
          <p:nvPr/>
        </p:nvPicPr>
        <p:blipFill rotWithShape="1">
          <a:blip r:embed="rId3">
            <a:alphaModFix/>
          </a:blip>
          <a:srcRect t="17769" r="-1" b="25995"/>
          <a:stretch/>
        </p:blipFill>
        <p:spPr>
          <a:xfrm>
            <a:off x="20" y="3579"/>
            <a:ext cx="12188932" cy="6854421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20"/>
          <p:cNvSpPr/>
          <p:nvPr/>
        </p:nvSpPr>
        <p:spPr>
          <a:xfrm>
            <a:off x="6089648" y="0"/>
            <a:ext cx="6102351" cy="6858000"/>
          </a:xfrm>
          <a:prstGeom prst="rect">
            <a:avLst/>
          </a:prstGeom>
          <a:solidFill>
            <a:srgbClr val="0C0C0C">
              <a:alpha val="84705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20"/>
          <p:cNvSpPr/>
          <p:nvPr/>
        </p:nvSpPr>
        <p:spPr>
          <a:xfrm>
            <a:off x="0" y="0"/>
            <a:ext cx="6102351" cy="6858000"/>
          </a:xfrm>
          <a:prstGeom prst="rect">
            <a:avLst/>
          </a:prstGeom>
          <a:solidFill>
            <a:srgbClr val="0C0C0C">
              <a:alpha val="6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20"/>
          <p:cNvSpPr txBox="1"/>
          <p:nvPr/>
        </p:nvSpPr>
        <p:spPr>
          <a:xfrm>
            <a:off x="1114122" y="1748771"/>
            <a:ext cx="4385375" cy="33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Eclipses na Terra</a:t>
            </a:r>
            <a:endParaRPr/>
          </a:p>
        </p:txBody>
      </p:sp>
      <p:pic>
        <p:nvPicPr>
          <p:cNvPr id="156" name="Google Shape;156;p20"/>
          <p:cNvPicPr preferRelativeResize="0"/>
          <p:nvPr/>
        </p:nvPicPr>
        <p:blipFill rotWithShape="1">
          <a:blip r:embed="rId4">
            <a:alphaModFix/>
          </a:blip>
          <a:srcRect t="14702" r="-3" b="9836"/>
          <a:stretch/>
        </p:blipFill>
        <p:spPr>
          <a:xfrm rot="-754900">
            <a:off x="6672387" y="806192"/>
            <a:ext cx="3259404" cy="1721673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20"/>
          <p:cNvSpPr txBox="1"/>
          <p:nvPr/>
        </p:nvSpPr>
        <p:spPr>
          <a:xfrm>
            <a:off x="6883401" y="3676052"/>
            <a:ext cx="4516920" cy="2375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-127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Na Terra, podemos observar dois tipos de eclipses:</a:t>
            </a:r>
            <a:endParaRPr sz="2000"/>
          </a:p>
          <a:p>
            <a:pPr marL="0" marR="0" lvl="0" indent="1143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2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413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Eclipse Solar;</a:t>
            </a:r>
            <a:endParaRPr sz="2000"/>
          </a:p>
          <a:p>
            <a:pPr marL="0" marR="0" lvl="0" indent="1143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2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413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Eclipse Lunar;</a:t>
            </a:r>
            <a:endParaRPr sz="2000"/>
          </a:p>
        </p:txBody>
      </p:sp>
      <p:pic>
        <p:nvPicPr>
          <p:cNvPr id="158" name="Google Shape;158;p20" descr="Uma imagem contendo sentado&#10;&#10;Descrição gerada automaticament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443075">
            <a:off x="9749887" y="4811148"/>
            <a:ext cx="2242678" cy="16802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4" name="Google Shape;164;p21" descr="Uma imagem contendo objeto ao ar livre&#10;&#10;Descrição gerada automaticamente"/>
          <p:cNvPicPr preferRelativeResize="0"/>
          <p:nvPr/>
        </p:nvPicPr>
        <p:blipFill rotWithShape="1">
          <a:blip r:embed="rId3">
            <a:alphaModFix amt="50000"/>
          </a:blip>
          <a:srcRect t="17761" b="25988"/>
          <a:stretch/>
        </p:blipFill>
        <p:spPr>
          <a:xfrm>
            <a:off x="20" y="1"/>
            <a:ext cx="1219198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1"/>
          <p:cNvSpPr txBox="1"/>
          <p:nvPr/>
        </p:nvSpPr>
        <p:spPr>
          <a:xfrm>
            <a:off x="1524000" y="1122362"/>
            <a:ext cx="9144000" cy="2900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Eclipse Solar </a:t>
            </a:r>
            <a:endParaRPr/>
          </a:p>
        </p:txBody>
      </p:sp>
    </p:spTree>
  </p:cSld>
  <p:clrMapOvr>
    <a:masterClrMapping/>
  </p:clrMapOvr>
  <p:transition spd="slow">
    <p:push/>
  </p:transition>
</p:sld>
</file>

<file path=ppt/theme/theme1.xml><?xml version="1.0" encoding="utf-8"?>
<a:theme xmlns:a="http://schemas.openxmlformats.org/drawingml/2006/main" name="Office Theme">
  <a:themeElements>
    <a:clrScheme name="Tema do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527</Words>
  <Application>Microsoft Office PowerPoint</Application>
  <PresentationFormat>Widescreen</PresentationFormat>
  <Paragraphs>127</Paragraphs>
  <Slides>36</Slides>
  <Notes>36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36</vt:i4>
      </vt:variant>
    </vt:vector>
  </HeadingPairs>
  <TitlesOfParts>
    <vt:vector size="39" baseType="lpstr">
      <vt:lpstr>Arial</vt:lpstr>
      <vt:lpstr>Calibri</vt:lpstr>
      <vt:lpstr>Office Theme</vt:lpstr>
      <vt:lpstr>Eclipses fantásticos e onde ocorrem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Eclipses fantásticos e onde ocorrem</dc:title>
  <dc:creator>cda</dc:creator>
  <cp:lastModifiedBy>Observatório</cp:lastModifiedBy>
  <cp:revision>1</cp:revision>
  <dcterms:modified xsi:type="dcterms:W3CDTF">2019-01-19T22:08:01Z</dcterms:modified>
</cp:coreProperties>
</file>