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Amatic SC"/>
      <p:regular r:id="rId31"/>
      <p:bold r:id="rId32"/>
    </p:embeddedFont>
    <p:embeddedFont>
      <p:font typeface="Comfortaa Regular"/>
      <p:regular r:id="rId33"/>
      <p:bold r:id="rId34"/>
    </p:embeddedFont>
    <p:embeddedFont>
      <p:font typeface="Comfortaa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maticSC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ComfortaaRegular-regular.fntdata"/><Relationship Id="rId10" Type="http://schemas.openxmlformats.org/officeDocument/2006/relationships/slide" Target="slides/slide4.xml"/><Relationship Id="rId32" Type="http://schemas.openxmlformats.org/officeDocument/2006/relationships/font" Target="fonts/AmaticSC-bold.fntdata"/><Relationship Id="rId13" Type="http://schemas.openxmlformats.org/officeDocument/2006/relationships/slide" Target="slides/slide7.xml"/><Relationship Id="rId35" Type="http://schemas.openxmlformats.org/officeDocument/2006/relationships/font" Target="fonts/Comfortaa-regular.fntdata"/><Relationship Id="rId12" Type="http://schemas.openxmlformats.org/officeDocument/2006/relationships/slide" Target="slides/slide6.xml"/><Relationship Id="rId34" Type="http://schemas.openxmlformats.org/officeDocument/2006/relationships/font" Target="fonts/ComfortaaRegular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Comfortaa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7922c7cb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5b7922c7c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b8118938f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5b8118938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c99232a67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5c99232a6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cab590673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5cab59067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c9ef5a098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5c9ef5a0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c9b5137d5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5c9b5137d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c9ef5a098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5c9ef5a09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c9b5137d5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5c9b5137d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b8118938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5b811893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c9b5137d5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5c9b5137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b8118938f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5b8118938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b7922c7cb_0_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5b7922c7c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b8118938f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5b8118938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b1ef51c8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5cb1ef51c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c9ef5a098_3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5c9ef5a098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cab590673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5cab59067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c9ef5a098_3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5c9ef5a098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c9b5137d5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5c9b5137d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9abc3279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59abc327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ROTAÇÃO</a:t>
            </a:r>
            <a:r>
              <a:rPr lang="pt-BR"/>
              <a:t> E </a:t>
            </a:r>
            <a:r>
              <a:rPr lang="pt-BR"/>
              <a:t>TRANSLAÇÃO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9h 57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11 anos 315 dias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9abc3279d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59abc3279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c7d683454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5c7d68345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c864dd26d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5c864dd26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b8118938f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5b8118938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99232a67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5c99232a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11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FoC6QH69EUrbco41lh8mJdrib0p_1TcI/view" TargetMode="External"/><Relationship Id="rId5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hyperlink" Target="https://www.youtube.com/watch?v=-6qmTZziYUY" TargetMode="External"/><Relationship Id="rId5" Type="http://schemas.openxmlformats.org/officeDocument/2006/relationships/hyperlink" Target="https://spaceplace.nasa.gov/all-about-jupiter/en/" TargetMode="External"/><Relationship Id="rId6" Type="http://schemas.openxmlformats.org/officeDocument/2006/relationships/hyperlink" Target="https://www.nasa.gov/kidsclub/flash/clubhouse/Astro-Matic_3000.html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hyperlink" Target="https://www.universetoday.com/15132/weather-on-jupiter/" TargetMode="External"/><Relationship Id="rId5" Type="http://schemas.openxmlformats.org/officeDocument/2006/relationships/hyperlink" Target="https://revistagalileu.globo.com/Ciencia/noticia/2016/09/tudo-o-que-voce-precisa-saber-sobre-jupiter.html" TargetMode="External"/><Relationship Id="rId6" Type="http://schemas.openxmlformats.org/officeDocument/2006/relationships/hyperlink" Target="https://www.nasa.gov/feature/goddard/2019/how-historic-jupiter-comet-impact-led-to-planetary-defense" TargetMode="External"/><Relationship Id="rId7" Type="http://schemas.openxmlformats.org/officeDocument/2006/relationships/hyperlink" Target="https://www.ccvalg.pt/astronomia/sistema_solar/jupiter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6Gny66r4XglmXuhINN52NLYugXG8LJgH/view" TargetMode="External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650900" y="396200"/>
            <a:ext cx="79098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b="1" lang="pt-BR" sz="38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JÚPITER : A ESTRELA QUE NÃO DEU CERTO</a:t>
            </a:r>
            <a:endParaRPr b="1" sz="38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475" y="1275488"/>
            <a:ext cx="2897275" cy="27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/>
        </p:nvSpPr>
        <p:spPr>
          <a:xfrm>
            <a:off x="5575125" y="3776750"/>
            <a:ext cx="3120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Lucas Roberto</a:t>
            </a:r>
            <a:endParaRPr b="1" sz="20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      Observatório Dietrich Schiel/ </a:t>
            </a:r>
            <a:endParaRPr b="1" sz="20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CDCC/ USP</a:t>
            </a:r>
            <a:endParaRPr b="1" sz="20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atmosfera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875" y="617463"/>
            <a:ext cx="3810850" cy="39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499075" y="1443525"/>
            <a:ext cx="3183600" cy="29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Contém Nuvens muito densas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fluxos de ar em diferentes direções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polos demoram mais para completar uma volta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fortes correntes de ventos devido a temperatura interna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29925"/>
            <a:ext cx="8839202" cy="294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50" y="1046900"/>
            <a:ext cx="6425625" cy="37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polo sul de júpiter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Grande mancha vermelha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925" y="1286750"/>
            <a:ext cx="4244150" cy="32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choque com  um cometa em julho de 1994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3" name="Google Shape;223;p38"/>
          <p:cNvSpPr txBox="1"/>
          <p:nvPr/>
        </p:nvSpPr>
        <p:spPr>
          <a:xfrm>
            <a:off x="3731125" y="2333825"/>
            <a:ext cx="1707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550" y="1057875"/>
            <a:ext cx="5407025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choque com  um cometa em julho de 1994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30" name="Google Shape;230;p39"/>
          <p:cNvSpPr txBox="1"/>
          <p:nvPr/>
        </p:nvSpPr>
        <p:spPr>
          <a:xfrm>
            <a:off x="3731125" y="2333825"/>
            <a:ext cx="1707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9" title="y2mate.com - shoemaker_levy_9_impact_on_jupiter_7zNuT4dbdjU_360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9700" y="1079928"/>
            <a:ext cx="4671125" cy="350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choque com  um cometa em julho de 1994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3731125" y="2333825"/>
            <a:ext cx="1707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700" y="1187375"/>
            <a:ext cx="5363500" cy="33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0"/>
          <p:cNvSpPr txBox="1"/>
          <p:nvPr/>
        </p:nvSpPr>
        <p:spPr>
          <a:xfrm>
            <a:off x="1469350" y="4559350"/>
            <a:ext cx="59022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impacto no </a:t>
            </a:r>
            <a:r>
              <a:rPr b="1" lang="pt-BR" sz="1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hemisfério</a:t>
            </a:r>
            <a:r>
              <a:rPr b="1" lang="pt-BR" sz="1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sul de júpiter </a:t>
            </a:r>
            <a:endParaRPr b="1" sz="15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Luas de Júpiter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5550" y="838650"/>
            <a:ext cx="4904001" cy="38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1"/>
          <p:cNvSpPr txBox="1"/>
          <p:nvPr/>
        </p:nvSpPr>
        <p:spPr>
          <a:xfrm>
            <a:off x="721650" y="1432500"/>
            <a:ext cx="3311100" cy="3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-Possui 79 </a:t>
            </a: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Satélites</a:t>
            </a: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naturais</a:t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-Possui a maior lua do sistema solar</a:t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-Nomes baseados em amantes de júpiter</a:t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Luas galileanas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52" name="Google Shape;2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300" y="969250"/>
            <a:ext cx="6729126" cy="38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júpiter poderia ter se tornado uma estrela?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3"/>
          <p:cNvSpPr txBox="1"/>
          <p:nvPr/>
        </p:nvSpPr>
        <p:spPr>
          <a:xfrm>
            <a:off x="636750" y="1503250"/>
            <a:ext cx="3311100" cy="3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200"/>
              <a:buFont typeface="Amatic SC"/>
              <a:buChar char="-"/>
            </a:pPr>
            <a:r>
              <a:rPr b="1" lang="pt-BR" sz="20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Possui bastante hidrogênio, elemento fundamental para uma estrela</a:t>
            </a:r>
            <a:endParaRPr b="1" sz="20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temperaturas e pressões muito altas em sua profundidade</a:t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59" name="Google Shape;25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850" y="1503250"/>
            <a:ext cx="4891351" cy="260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CARACTERÍSTICAS</a:t>
            </a: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 BÁSICAS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425" y="976313"/>
            <a:ext cx="3021979" cy="377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/>
        </p:nvSpPr>
        <p:spPr>
          <a:xfrm>
            <a:off x="749950" y="1379300"/>
            <a:ext cx="3183600" cy="29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Planeta Gasoso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Maior Planeta do Sistema Solar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Visível</a:t>
            </a: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a olho nu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matic SC"/>
              <a:buChar char="-"/>
            </a:pPr>
            <a:r>
              <a:rPr b="1" lang="pt-BR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Planeta mais velho do Sistema Solar</a:t>
            </a:r>
            <a:endParaRPr b="1" sz="2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o que é uma estrela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675" y="940950"/>
            <a:ext cx="6929334" cy="389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“ quase uma estrela ”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71" name="Google Shape;27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475" y="728725"/>
            <a:ext cx="3897750" cy="38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5"/>
          <p:cNvSpPr txBox="1"/>
          <p:nvPr/>
        </p:nvSpPr>
        <p:spPr>
          <a:xfrm>
            <a:off x="636750" y="1503250"/>
            <a:ext cx="3311100" cy="3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Amatic SC"/>
              <a:buChar char="-"/>
            </a:pPr>
            <a:r>
              <a:rPr b="1" lang="pt-BR" sz="2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precisaria aumentar 80 vezes sua massa, para começar o processo de fusão termonuclear</a:t>
            </a:r>
            <a:endParaRPr b="1" sz="25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475" y="224400"/>
            <a:ext cx="5695829" cy="4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/>
        </p:nvSpPr>
        <p:spPr>
          <a:xfrm>
            <a:off x="4641775" y="624800"/>
            <a:ext cx="2177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99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Júpiter : 138.820 km </a:t>
            </a:r>
            <a:endParaRPr sz="2000">
              <a:solidFill>
                <a:srgbClr val="FF9900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279" name="Google Shape;279;p46"/>
          <p:cNvSpPr txBox="1"/>
          <p:nvPr/>
        </p:nvSpPr>
        <p:spPr>
          <a:xfrm>
            <a:off x="2206650" y="2682200"/>
            <a:ext cx="2177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99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Trappist 1</a:t>
            </a:r>
            <a:r>
              <a:rPr lang="pt-BR" sz="2000">
                <a:solidFill>
                  <a:srgbClr val="FF99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: </a:t>
            </a:r>
            <a:endParaRPr sz="2000">
              <a:solidFill>
                <a:srgbClr val="FF9900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99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162 795 km </a:t>
            </a:r>
            <a:endParaRPr sz="2000">
              <a:solidFill>
                <a:srgbClr val="FF9900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para saber mais 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663150" y="1117850"/>
            <a:ext cx="7817700" cy="3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https://www.youtube.com/watch?v=-6qmTZziYUY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https://spaceplace.nasa.gov/all-about-jupiter/en/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6"/>
              </a:rPr>
              <a:t>https://www.nasa.gov/kidsclub/flash/clubhouse/Astro-Matic_3000.html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referências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1" name="Google Shape;291;p48"/>
          <p:cNvSpPr txBox="1"/>
          <p:nvPr/>
        </p:nvSpPr>
        <p:spPr>
          <a:xfrm>
            <a:off x="580150" y="1117850"/>
            <a:ext cx="7817700" cy="3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https://www.universetoday.com/15132/weather-on-jupiter/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https://revistagalileu.globo.com/Ciencia/noticia/2016/09/tudo-o-que-voce-precisa-saber-sobre-jupiter.html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6"/>
              </a:rPr>
              <a:t>https://www.nasa.gov/feature/goddard/2019/how-historic-jupiter-comet-impact-led-to-planetary-defense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7"/>
              </a:rPr>
              <a:t>http://www.ccvalg.pt/astronomia/sistema_solar/jupiter.htm</a:t>
            </a:r>
            <a:endParaRPr sz="1100">
              <a:solidFill>
                <a:srgbClr val="76A5A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A5A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formação de júpiter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4" name="Google Shape;114;p27" title="Formação de planetas em um disco protoplanetári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250" y="851550"/>
            <a:ext cx="5849050" cy="41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/>
        </p:nvSpPr>
        <p:spPr>
          <a:xfrm>
            <a:off x="643825" y="22640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DISTÂNCIAS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0" name="Google Shape;120;p28"/>
          <p:cNvSpPr/>
          <p:nvPr/>
        </p:nvSpPr>
        <p:spPr>
          <a:xfrm>
            <a:off x="972775" y="636725"/>
            <a:ext cx="5978400" cy="40116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8"/>
          <p:cNvSpPr/>
          <p:nvPr/>
        </p:nvSpPr>
        <p:spPr>
          <a:xfrm>
            <a:off x="3035125" y="1825325"/>
            <a:ext cx="1853700" cy="16344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8"/>
          <p:cNvSpPr txBox="1"/>
          <p:nvPr/>
        </p:nvSpPr>
        <p:spPr>
          <a:xfrm>
            <a:off x="4141175" y="2455050"/>
            <a:ext cx="6012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SOL</a:t>
            </a:r>
            <a:endParaRPr b="1" sz="100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5948600" y="4428925"/>
            <a:ext cx="2971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IMAGEM FORA DE ESCALA</a:t>
            </a:r>
            <a:endParaRPr sz="25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3525" y="1782800"/>
            <a:ext cx="136901" cy="1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097" y="2536024"/>
            <a:ext cx="214679" cy="21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/>
        </p:nvSpPr>
        <p:spPr>
          <a:xfrm>
            <a:off x="3963100" y="1556113"/>
            <a:ext cx="8583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Terra</a:t>
            </a:r>
            <a:endParaRPr b="1" sz="130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466952" y="2214450"/>
            <a:ext cx="7170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Júpiter</a:t>
            </a:r>
            <a:endParaRPr b="1" sz="100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3914725" y="1936113"/>
            <a:ext cx="94500" cy="502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992200" y="2574125"/>
            <a:ext cx="2741700" cy="136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8"/>
          <p:cNvSpPr txBox="1"/>
          <p:nvPr/>
        </p:nvSpPr>
        <p:spPr>
          <a:xfrm>
            <a:off x="4174225" y="18112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8"/>
          <p:cNvSpPr txBox="1"/>
          <p:nvPr/>
        </p:nvSpPr>
        <p:spPr>
          <a:xfrm>
            <a:off x="3282875" y="2080850"/>
            <a:ext cx="8583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1 UA</a:t>
            </a:r>
            <a:endParaRPr b="1" sz="150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1680363" y="2251050"/>
            <a:ext cx="8583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5,2 UA</a:t>
            </a:r>
            <a:endParaRPr b="1" sz="1500">
              <a:solidFill>
                <a:srgbClr val="FFF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" name="Google Shape;13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4475" y="2455050"/>
            <a:ext cx="375000" cy="3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 txBox="1"/>
          <p:nvPr/>
        </p:nvSpPr>
        <p:spPr>
          <a:xfrm>
            <a:off x="6388775" y="742700"/>
            <a:ext cx="47118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1 UA = 150 000 000 km</a:t>
            </a:r>
            <a:endParaRPr b="1" sz="15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28"/>
          <p:cNvSpPr txBox="1"/>
          <p:nvPr/>
        </p:nvSpPr>
        <p:spPr>
          <a:xfrm>
            <a:off x="7074975" y="1775825"/>
            <a:ext cx="19527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8"/>
          <p:cNvSpPr txBox="1"/>
          <p:nvPr/>
        </p:nvSpPr>
        <p:spPr>
          <a:xfrm>
            <a:off x="1893650" y="3552325"/>
            <a:ext cx="47118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5,2</a:t>
            </a: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UA = 780 000 000 km</a:t>
            </a:r>
            <a:endParaRPr b="1" sz="15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6466525" y="504445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/>
        </p:nvSpPr>
        <p:spPr>
          <a:xfrm>
            <a:off x="707500" y="2688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distâncias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43" name="Google Shape;14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050" y="1060987"/>
            <a:ext cx="1471825" cy="14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5475" y="3632400"/>
            <a:ext cx="869400" cy="8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/>
          <p:nvPr/>
        </p:nvSpPr>
        <p:spPr>
          <a:xfrm>
            <a:off x="3619500" y="1580588"/>
            <a:ext cx="869400" cy="43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870" y="912656"/>
            <a:ext cx="1699500" cy="16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/>
          <p:nvPr/>
        </p:nvSpPr>
        <p:spPr>
          <a:xfrm>
            <a:off x="3702600" y="3879025"/>
            <a:ext cx="869400" cy="43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9"/>
          <p:cNvSpPr txBox="1"/>
          <p:nvPr/>
        </p:nvSpPr>
        <p:spPr>
          <a:xfrm>
            <a:off x="3256875" y="1060975"/>
            <a:ext cx="40188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63</a:t>
            </a: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0 000 000 km</a:t>
            </a:r>
            <a:endParaRPr b="1" sz="15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7625" y="3132487"/>
            <a:ext cx="1471825" cy="14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/>
        </p:nvSpPr>
        <p:spPr>
          <a:xfrm>
            <a:off x="3409275" y="3390650"/>
            <a:ext cx="40188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1650 vezes</a:t>
            </a:r>
            <a:endParaRPr b="1" sz="15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9"/>
          <p:cNvSpPr txBox="1"/>
          <p:nvPr/>
        </p:nvSpPr>
        <p:spPr>
          <a:xfrm>
            <a:off x="6119800" y="4428925"/>
            <a:ext cx="2971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IMAGEM FORA DE ESCALA</a:t>
            </a:r>
            <a:endParaRPr sz="25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tamanho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575" y="940950"/>
            <a:ext cx="4133350" cy="389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/>
          <p:nvPr/>
        </p:nvSpPr>
        <p:spPr>
          <a:xfrm>
            <a:off x="1649050" y="2747050"/>
            <a:ext cx="3776400" cy="18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0"/>
          <p:cNvSpPr txBox="1"/>
          <p:nvPr/>
        </p:nvSpPr>
        <p:spPr>
          <a:xfrm>
            <a:off x="3731125" y="2333825"/>
            <a:ext cx="1707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0"/>
          <p:cNvSpPr txBox="1"/>
          <p:nvPr/>
        </p:nvSpPr>
        <p:spPr>
          <a:xfrm>
            <a:off x="2809700" y="2419150"/>
            <a:ext cx="40188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139 820 km</a:t>
            </a:r>
            <a:endParaRPr b="1" sz="1500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125" y="4295790"/>
            <a:ext cx="253626" cy="2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 txBox="1"/>
          <p:nvPr/>
        </p:nvSpPr>
        <p:spPr>
          <a:xfrm>
            <a:off x="6012075" y="1027200"/>
            <a:ext cx="28248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Massa: </a:t>
            </a:r>
            <a:r>
              <a:rPr b="1" lang="pt-BR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1,90x10^27 kg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6012075" y="1461050"/>
            <a:ext cx="28248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Gravidade: 24,8 m/s²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tamanho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3731125" y="2333825"/>
            <a:ext cx="1707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875" y="1136225"/>
            <a:ext cx="3466725" cy="35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5405200" y="2089300"/>
            <a:ext cx="28248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Cabem em torno de 1300 Terras dentro de Júpiter</a:t>
            </a:r>
            <a:endParaRPr b="1" sz="20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composição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7" name="Google Shape;177;p32"/>
          <p:cNvSpPr/>
          <p:nvPr/>
        </p:nvSpPr>
        <p:spPr>
          <a:xfrm>
            <a:off x="1105125" y="1593175"/>
            <a:ext cx="3011700" cy="2564100"/>
          </a:xfrm>
          <a:prstGeom prst="pie">
            <a:avLst>
              <a:gd fmla="val 16477660" name="adj1"/>
              <a:gd fmla="val 1620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8" name="Google Shape;178;p32"/>
          <p:cNvSpPr/>
          <p:nvPr/>
        </p:nvSpPr>
        <p:spPr>
          <a:xfrm>
            <a:off x="1105125" y="1593175"/>
            <a:ext cx="3011700" cy="2564100"/>
          </a:xfrm>
          <a:prstGeom prst="pie">
            <a:avLst>
              <a:gd fmla="val 68690" name="adj1"/>
              <a:gd fmla="val 16200000" name="adj2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9" name="Google Shape;179;p32"/>
          <p:cNvSpPr txBox="1"/>
          <p:nvPr/>
        </p:nvSpPr>
        <p:spPr>
          <a:xfrm>
            <a:off x="5290675" y="1187600"/>
            <a:ext cx="3694500" cy="3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FFFF"/>
                </a:solidFill>
                <a:latin typeface="Amatic SC"/>
                <a:ea typeface="Amatic SC"/>
                <a:cs typeface="Amatic SC"/>
                <a:sym typeface="Amatic SC"/>
              </a:rPr>
              <a:t>75% </a:t>
            </a:r>
            <a:r>
              <a:rPr b="1" lang="pt-BR" sz="3000">
                <a:solidFill>
                  <a:srgbClr val="00FFFF"/>
                </a:solidFill>
                <a:latin typeface="Amatic SC"/>
                <a:ea typeface="Amatic SC"/>
                <a:cs typeface="Amatic SC"/>
                <a:sym typeface="Amatic SC"/>
              </a:rPr>
              <a:t>Hidrogênio</a:t>
            </a:r>
            <a:endParaRPr b="1" sz="3000">
              <a:solidFill>
                <a:srgbClr val="00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24% Hélio</a:t>
            </a:r>
            <a:endParaRPr b="1" sz="30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1% metano ,água e outros </a:t>
            </a:r>
            <a:endParaRPr b="1" sz="30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0" name="Google Shape;180;p32"/>
          <p:cNvSpPr txBox="1"/>
          <p:nvPr/>
        </p:nvSpPr>
        <p:spPr>
          <a:xfrm>
            <a:off x="1797050" y="2744300"/>
            <a:ext cx="7854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lang="pt-BR" sz="1000"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2855025" y="2182550"/>
            <a:ext cx="7854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lang="pt-BR" sz="1000">
                <a:latin typeface="Comfortaa"/>
                <a:ea typeface="Comfortaa"/>
                <a:cs typeface="Comfortaa"/>
                <a:sym typeface="Comfortaa"/>
              </a:rPr>
              <a:t>e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/>
        </p:nvSpPr>
        <p:spPr>
          <a:xfrm>
            <a:off x="721650" y="297150"/>
            <a:ext cx="8383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rPr>
              <a:t>composição</a:t>
            </a:r>
            <a:endParaRPr b="1" sz="3500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0675" y="940950"/>
            <a:ext cx="6036751" cy="37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/>
          <p:nvPr/>
        </p:nvSpPr>
        <p:spPr>
          <a:xfrm>
            <a:off x="5613825" y="1453563"/>
            <a:ext cx="26628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Hidrogênio e Hélio em estado 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líquido</a:t>
            </a:r>
            <a:endParaRPr b="1" sz="18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9" name="Google Shape;189;p33"/>
          <p:cNvSpPr txBox="1"/>
          <p:nvPr/>
        </p:nvSpPr>
        <p:spPr>
          <a:xfrm>
            <a:off x="5640375" y="2071050"/>
            <a:ext cx="30111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Hidrogênio 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metálico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 sz="18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5613825" y="2577975"/>
            <a:ext cx="30642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Núcleo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rochoso feito de 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Hidrogênio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metálico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e hélio</a:t>
            </a:r>
            <a:endParaRPr b="1" sz="18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1" name="Google Shape;191;p33"/>
          <p:cNvSpPr txBox="1"/>
          <p:nvPr/>
        </p:nvSpPr>
        <p:spPr>
          <a:xfrm>
            <a:off x="5613825" y="3332400"/>
            <a:ext cx="26628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hidrogênio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e 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hélio</a:t>
            </a:r>
            <a:r>
              <a:rPr b="1" lang="pt-BR" sz="18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gasoso</a:t>
            </a:r>
            <a:endParaRPr b="1" sz="18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