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89" r:id="rId6"/>
    <p:sldId id="260" r:id="rId7"/>
    <p:sldId id="261" r:id="rId8"/>
    <p:sldId id="274" r:id="rId9"/>
    <p:sldId id="275" r:id="rId10"/>
    <p:sldId id="290" r:id="rId11"/>
    <p:sldId id="262" r:id="rId12"/>
    <p:sldId id="263" r:id="rId13"/>
    <p:sldId id="264" r:id="rId14"/>
    <p:sldId id="265" r:id="rId15"/>
    <p:sldId id="297" r:id="rId16"/>
    <p:sldId id="291" r:id="rId17"/>
    <p:sldId id="266" r:id="rId18"/>
    <p:sldId id="267" r:id="rId19"/>
    <p:sldId id="268" r:id="rId20"/>
    <p:sldId id="269" r:id="rId21"/>
    <p:sldId id="270" r:id="rId22"/>
    <p:sldId id="271" r:id="rId23"/>
    <p:sldId id="276" r:id="rId24"/>
    <p:sldId id="277" r:id="rId25"/>
    <p:sldId id="292" r:id="rId26"/>
    <p:sldId id="298" r:id="rId27"/>
    <p:sldId id="299" r:id="rId28"/>
    <p:sldId id="293" r:id="rId29"/>
    <p:sldId id="294" r:id="rId30"/>
    <p:sldId id="279" r:id="rId31"/>
    <p:sldId id="280" r:id="rId32"/>
    <p:sldId id="281" r:id="rId33"/>
    <p:sldId id="282" r:id="rId34"/>
    <p:sldId id="283" r:id="rId35"/>
    <p:sldId id="284" r:id="rId36"/>
    <p:sldId id="295" r:id="rId37"/>
    <p:sldId id="287" r:id="rId38"/>
    <p:sldId id="285" r:id="rId39"/>
    <p:sldId id="296" r:id="rId40"/>
    <p:sldId id="278" r:id="rId41"/>
    <p:sldId id="286" r:id="rId42"/>
    <p:sldId id="288" r:id="rId4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49" autoAdjust="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AC878-F34C-41A5-A435-C7BDDFB95268}" type="datetimeFigureOut">
              <a:rPr lang="pt-BR" smtClean="0"/>
              <a:t>20/07/2019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665FF-1032-40E6-B659-4BA8519A15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6306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sucesso de </a:t>
            </a:r>
            <a:r>
              <a:rPr lang="pt-BR" dirty="0" err="1"/>
              <a:t>vôos</a:t>
            </a:r>
            <a:r>
              <a:rPr lang="pt-BR" dirty="0"/>
              <a:t> anteriores, problemas no desenvolvimento do módulo lunar e preocupações de que a União Soviética possa estar pronta para lançar astronautas ao redor da Lua levaram a NASA a mudar o plano de </a:t>
            </a:r>
            <a:r>
              <a:rPr lang="pt-BR" dirty="0" err="1"/>
              <a:t>vôo</a:t>
            </a:r>
            <a:r>
              <a:rPr lang="pt-BR" dirty="0"/>
              <a:t> para a próxima missão Saturno V. A NASA acabou mudando de uma missão não tripulada em órbita da Terra para um voo tripulado ao redor da Lua. Frank </a:t>
            </a:r>
            <a:r>
              <a:rPr lang="pt-BR" dirty="0" err="1"/>
              <a:t>Borman</a:t>
            </a:r>
            <a:r>
              <a:rPr lang="pt-BR" dirty="0"/>
              <a:t>, Jim </a:t>
            </a:r>
            <a:r>
              <a:rPr lang="pt-BR" dirty="0" err="1"/>
              <a:t>Lovell</a:t>
            </a:r>
            <a:r>
              <a:rPr lang="pt-BR" dirty="0"/>
              <a:t> e Bill Anders foram os primeiros a voar sobre o poderoso </a:t>
            </a:r>
            <a:r>
              <a:rPr lang="pt-BR" dirty="0" err="1"/>
              <a:t>booster</a:t>
            </a:r>
            <a:r>
              <a:rPr lang="pt-BR" dirty="0"/>
              <a:t> </a:t>
            </a:r>
            <a:r>
              <a:rPr lang="pt-BR" dirty="0" err="1"/>
              <a:t>Saturn</a:t>
            </a:r>
            <a:r>
              <a:rPr lang="pt-BR" dirty="0"/>
              <a:t> V, passando 20 horas orbitando a Lua. Na véspera de Natal de 1968, a equipe deu uma leitura memorável do Livro do Gênesis e, enquanto estava em órbita, Anders pegou a icônica foto "</a:t>
            </a:r>
            <a:r>
              <a:rPr lang="pt-BR" dirty="0" err="1"/>
              <a:t>Earthrise</a:t>
            </a:r>
            <a:r>
              <a:rPr lang="pt-BR" dirty="0"/>
              <a:t>".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665FF-1032-40E6-B659-4BA8519A157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4036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próximo teste do módulo lunar foi realizado acima da Lua. Apollo 10 foi um ensaio completo para o primeiro pouso lunar. A tripulação testou todos os aspectos da missão, mostrando até mesmo o acoplamento inicial com o módulo lunar na primeira transmissão de televisão a cores do espaço. O comandante Thomas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Stafford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 piloto do Módulo Lunar, Eugene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Cernan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voaram o módulo lunar por oito horas, chegando a 10 milhas da superfície lunar e passando sobre o Mar da Tranquilidade, onde a Apollo 11 pousaria.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665FF-1032-40E6-B659-4BA8519A157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7838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08FC-56B8-408A-A820-1E4D5BFE22C6}" type="datetimeFigureOut">
              <a:rPr lang="pt-BR" smtClean="0"/>
              <a:t>20/07/2019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4258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08FC-56B8-408A-A820-1E4D5BFE22C6}" type="datetimeFigureOut">
              <a:rPr lang="pt-BR" smtClean="0"/>
              <a:t>20/07/2019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8793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08FC-56B8-408A-A820-1E4D5BFE22C6}" type="datetimeFigureOut">
              <a:rPr lang="pt-BR" smtClean="0"/>
              <a:t>20/07/2019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276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08FC-56B8-408A-A820-1E4D5BFE22C6}" type="datetimeFigureOut">
              <a:rPr lang="pt-BR" smtClean="0"/>
              <a:t>20/07/2019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4775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08FC-56B8-408A-A820-1E4D5BFE22C6}" type="datetimeFigureOut">
              <a:rPr lang="pt-BR" smtClean="0"/>
              <a:t>20/07/2019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728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08FC-56B8-408A-A820-1E4D5BFE22C6}" type="datetimeFigureOut">
              <a:rPr lang="pt-BR" smtClean="0"/>
              <a:t>20/07/2019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1301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08FC-56B8-408A-A820-1E4D5BFE22C6}" type="datetimeFigureOut">
              <a:rPr lang="pt-BR" smtClean="0"/>
              <a:t>20/07/2019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5322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08FC-56B8-408A-A820-1E4D5BFE22C6}" type="datetimeFigureOut">
              <a:rPr lang="pt-BR" smtClean="0"/>
              <a:t>20/07/2019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1640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08FC-56B8-408A-A820-1E4D5BFE22C6}" type="datetimeFigureOut">
              <a:rPr lang="pt-BR" smtClean="0"/>
              <a:t>20/07/2019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304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08FC-56B8-408A-A820-1E4D5BFE22C6}" type="datetimeFigureOut">
              <a:rPr lang="pt-BR" smtClean="0"/>
              <a:t>20/07/2019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559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08FC-56B8-408A-A820-1E4D5BFE22C6}" type="datetimeFigureOut">
              <a:rPr lang="pt-BR" smtClean="0"/>
              <a:t>20/07/2019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194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808FC-56B8-408A-A820-1E4D5BFE22C6}" type="datetimeFigureOut">
              <a:rPr lang="pt-BR" smtClean="0"/>
              <a:t>20/07/2019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99897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1063C2B-2A48-42DE-8B1C-27EB4C2476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17836" y="0"/>
            <a:ext cx="9107142" cy="687572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7836" y="2574066"/>
            <a:ext cx="91440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pt-BR" sz="8800" b="1" dirty="0">
                <a:ln w="3175" cmpd="sng">
                  <a:solidFill>
                    <a:schemeClr val="accent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50 Anos do Pouso na Lua</a:t>
            </a:r>
          </a:p>
        </p:txBody>
      </p:sp>
      <p:sp>
        <p:nvSpPr>
          <p:cNvPr id="5" name="AutoShape 2" descr="data:image/jpg;base64,%20/9j/4AAQSkZJRgABAQEAYABgAAD/2wBDAAUDBAQEAwUEBAQFBQUGBwwIBwcHBw8LCwkMEQ8SEhEPERETFhwXExQaFRERGCEYGh0dHx8fExciJCIeJBweHx7/2wBDAQUFBQcGBw4ICA4eFBEUHh4eHh4eHh4eHh4eHh4eHh4eHh4eHh4eHh4eHh4eHh4eHh4eHh4eHh4eHh4eHh4eHh7/wAARCABkAL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yooooAKKKKACiiigAooooAKKfDHJNMkMMbySOwVERcsxPQADqa+kPhz+y9O2jx+Ivil4gh8K6cwDi1MiLPj/AG3c7Iz7fMfUCgLnzZRX2Xbab+yD4Y/cz32narMnDSSzXN1k/wDAPk/IVfh1f9kG+HlfZPDsWe72VzF+uBTsK58S0V6t+0j4Y8C6N4og1b4b63pl/wCH9RjyLa1uvNazlXAZCCdwU/eBPqR2rymkMKKKKACiiigAooooAKKKKACiiigAooooAKKKKACiip7q2ltlhMq7TLGJFH+yc4/lQBBRRVnSrKbUtUtNOt9omup0hj3HA3MwUZ/E0Aeo/CvV9J+F/hxfiDeafb6n4pvWeLw5aTjMVqqnbJeSDv8ANlEHcq57Vwnjbxl4n8aas+qeJ9Zu9SuGJK+a/wAkY9EX7qj2AFQ+NY7+z8SXmkahMks2kyNpwMedgELFPlz2yCfxJrttI+CfibX/AA9Fq3hTWPDfiOZrdZ5dN0/Ula9hBGSrQsASw6EDPNMR5hRVuONLa7e31CCaJ43KSKwIZGBwQVPceldEvhuKe1We3O+NxlWXoalyS3M6laNP4jkqKnvoUt7loUkD7TgkdM16N4e+BnxB1fToNQms9O0W3uEDwHV9RitHkU9GCOwbB7HHNM0TTVzzKitjxl4b1Twn4iutB1hIVu7cjcYZVljcEAhldeGBB6is2ytbm+vIbOzt5bm5ncRxRRIWd2JwAAOST6UDIaK9WsvgL40kRRqOp+E9FuWH/HpqOuwRTg+hTJKn2ODXmWqWVxpupXOn3ahLi2laKQBgwDKcHBHBHHUUAVqKKKACiiigAooooAKKKKACiiigB0SNJKkaDLOwUD3NdZ8YbSPTfiNq2kRcR6a0dio9PJjWM/qpP41jeD41m8W6PC/KPfwK30Miiup/aKt2tvjt42hYYI1q5YfQuSP0NAHA10vwrh+0fE7wtB18zWLRfzmWuartvgND9o+NfgqL11y0J+glU/0oAzPii2/4meKXHRtZuz/5GetDwDb3FrewahZzzW13E4eKeFyrxkdCCORWF4yn+1eL9auRyJdQnk/ORjXXeCHTy06dKib0OTGTcaeho/tHNHqmt6L4sMUcd9rOn51Ly1CiS6icxtJgdC6hGPuTXO+Er2eLwN4iKn/j0WJom/umRthx/OpPi7qqXuqWWnxnK2EBU8/xOdxH5YrY8AeGbzUPgr481KOFiUjtZ4Rjl44Zh5xHsBID+BoXvRVwjapQjz+Rw/g95IfENtcwiMywEyx70DAMoyDg8HBwefSofEdxfXerz3Wo3lxeXMrFpJp5C7uT3JPJqHSLz7DqMVzjKqSGHqCMGpddljmvPMiYMpGQRVa3Nry9p5WIRZTHSjqLZ8kTiBT6ttLH8hj86l0TV9Q0W4kutMuGtrl4miE6cSRq3DbT/CSMjI5wT6108OntefA+fUIFLnTfEKrc4/gSeDCE+26Fh9TXE0zUVmZmLMSSTkk96SiigAooooAKKKKACiiigAooooAKKKKALejXP2LWLK8zjyLiOXP+6wP9K9e/bP0j+z/jjfapGv8Ao2uWlvqMLDo25ArY/wCBIa8Wr6l+JelN8Vf2U/C3jrTh9o1nwpAbPUVXl2hQBXJ+gEcn0ZqYmfLVegfs54/4Xj4RYsgK6ijLuYKCwBKjJ45IA/GvP6UEqQQSCOhFIZ02peCPGy6jcrN4Q19ZRM4cHTpTg5Of4a2PDfhD4mMvkaV4G8QzS/wt/ZsuB+a4qlD8VfiZDCkMXj7xMkcahUUalLgADAH3qr6h8SPiDqEZjvfG/iOdD1V9SlIP/j1DSZMoKStJHd6V8DdYs5RqnxQ1i18J2JO94JJkm1G477Y4FJIJ9XwBXc6H460vw7r1pNpmkxx6BawmzGmOwYSWjAh0c/xO25mJ7sfSvnWDW7xHMkkjSu33ndiWP1JqaXxBcsuAP1qJJs469KrUatokev8Ajf4Bz6wJfE3wcu4vFGgTEv8AYElUX1iTz5boxy2OgPX2PU+ZS/DX4hxXX2WTwP4jWXONp02X+e3FYdprWrWV8L7T9RurK5HSW3maNx+KkGuhufin8Sbmxksbjx54jltpUMckTajKVZSMEHnkEVZ2RvbU6T4c+I/DfgPxFdeG/EKSaz4e1iz+w+JEhYFUfduV4COrQtg7s8ndjjBOj4o/Z/8AEjxHWvhvdW3jrw5L80Fzp0im4jXsssOdysO+Afw6V4zVzStU1PSbj7Rpeo3djN/z0tpmjb81IpjOm/4Vd8QI5GN/4S1jTbaP5p7u8tHhggQdXd2GFUetc1ra6ampSR6S80tpHhEllGGlIHL4/hBOSB1Axk1p6x438Zazp7afq3irW7+zbG6C4vpJI2xyMqTg1z9IYUUUUAFFFFABRRRQAUUUUAFFFFABXvX7HXxQtfBni648L+IJkXw9r5EbtLzHBPjarNnjawOxvYg9BXgtFAHvP7UfwLvfAOrz+JPDlrJceFLqTdhBuOnuT/q3/wBj+634Hnr4NX1N+zj+0Za2mlxeBficwuNMMf2e21KZPMCRkY8q4U53JjgNyQODkcjpPil+yxoPiSE+Ivhfq1pZC5XzUs5JPMs5QecxSrkqPY5HuKdib23PjWiu38afCb4i+D5XGueE9TihUn/SIYjNCfcSJlf1riWVlYqylWHUEYIpFCUUV1Pwy8F3/jjxINNt5o7Kxgja51LUJ+IbG2Xl5XPsOg6kkAUAHhTwTqWveHNa8SNc2um6Lo8YNxeXbMEklb7kEYAJeRuyjoOSQK5au/8Ai140sda+w+FvCcEtj4N0TcmnQPw9y5+/dTesjnn/AGRgCuAoA6n4VafZap43tbLULdLi3a3umaN84JW2kZTx6MAfwre+GWn+FX8Orqnia3g8iPX7eBppd+wK1tcMqvs+byzIsZbHOAcVxvhLXLjw54js9atYYppLZyTFKCUlUgqyNjnDKSDjnmuoj8faXYRWlhovhC1g0lbqS5vbS8umuTdl42i2l8KUCozbcDIJ3ZJxTA7nTvDs9xfaldN4H8Lz6imgG4s3gmR9Mvj9siTzo8OEVgjMhG4cjkAmvOvizZ6TZeILOPTYLC1uXsIn1O1sLjzra3uiW3pG25uNoQkBiAxYZ4qxqvj6KXRLjQNJ0GLTtIawazhha5aaSMvcRzvKzkDcxMSrjAAAHGeTw1AgooopDCiiigAooooAKK9V8UeCfBmkXJ8GQv4kufGIgtmW5RIjYyzTKjCIKcOqYkAEu45PO3FWNV+BepaXcSfbvFOjwWltDcSXtyyS4gaDbvAQLvcHd8rKMEgjiiwXPIqK9kPwVt10WcS+LLCLU7a+uVlkZJTbm0is0uhIMJuyUcHH+0BjINcv4u+Gt34f0O8v/wC29PvrrS3gTVrKFZBJZGdcx5ZlCv6HaTg8e9AHB0V654Z+DZ1LTLqGXX7OTxG2m2t3a6RFvDxm5mhSEyOy7CCsuSFbK5X3rD8bfDO78J6tosF1qlrf2mp3Jt/NtwyOjq6q4KOAQPmBVsYI/EUAef12nw4+KXjr4fTZ8M69cW9uW3PZy/vbd/rG3GfcYPvXfah8K/B19qeuw+H7jWoV8Papc6bfJfTRsJtkNxIksbonHNucoVJwRg1yWv8Awl1nRdE1XVLvUrDbYRvcRxrvLXVsJIEWdDjGxjcLjOM7W9KBHt/hL9si4jjWLxV4OSVsYefTLkx5/wC2b5H/AI9XUN+0l8DNaTfrfha63n7wutGt5z+e414Br/wdh0fSlutR8RW2nx2RuF1S8lSSSEOs4ihWJEUuS2TnI4wT7FP+FHX0WsLpF94u0O1vLmWWPTkKTsL0RRLJIykJhQA2BuwSQad2KyPd3+NP7Msf7xPB1s7/AOz4bgB/WvIf2hfjbpfjDTIvC3gHRRoHh0kSXoW2jgkvHB+VWEfGxeoBPJ5PQVycHwnnk1LT9HXxNoza1KYnvdNJlR7SJ4jNvLlNrBYxlgpJHAwa0da+FWltbw+JLDxZpVp4TmtfPW/cXE2w+cYQhTylcszhuNuAFJz6g7I8lor0Xw98O4bfxd4n0/xdcTrZ+FrN7y+XTiHluVDIqCItwAxkUliOFySO1aWjfDrQ/G5uH8BtqsKtNaRomrugNuZBO0pLIv71AsOQwCnqNpNIZ5RRXrh+B95Hd7brxdo1pZyNax2txNHNmWS4eSNEMaqWjbdGc7sAAhs4rX0L4M6LcHQILzWv319HBHqWA+bOR9Qe2JjATD/6soMnAOW5GKLCueGUV61r3wr0mJo9Si8TWWi6HcJElpc6gZZTPNKZSi/u4gVGyMEsRgZ98DLk+FVzF4cvNQl8S6QupWmkDWZdLCymX7IzKqOHCbCW3Kdu7IDA+1AzzmivRdE+Emt6p4AHi1dQsYFlt57q1tZSwaaKEkOd+NqsSrbVJy20+2XeGfDPgux8C6b4n8aPr9wus309nZxaR5Y+ziIJvkcuDuYlxiMYyBnPIoA84or0rQvhbLqGu6dEdSU6ddWcepbihSb7M18LXaRghZMndjJA9TWh41+Etnp+jWup6Hri3I2J9rinRgyNJey2ybTtAIHl8+4JHBFAHktFeqah8GrjS45rjWPF2jWNpapNJdymKd/IRLprZDtVCWLyI2AM4AJOK9a+Ff7MHhvWtJ1H/hJdevnv7K/Nv5mmOogkQwxSqw3pu6S+1Owrnz/N8SvHM3hhPDb+Irr+zUjSEIAok8tDlYzKB5hQEDClsDA4qPV/iJ4x1YSLfawXEtvLbS7IIo/NSQqZC+1RuZii5c5Y460UUhkcvj7xdLHNHJrUzJMrrICifMHt1t2HTvEip9B6803XfHPivXNBt9D1TWJbmwg2bYyiKXKLtQyMAGk2rwN5OB0oooAuQfE3x1B4fj0GHxBPHYxxxxIFjjEoSNw8a+bt34VgCo3cdsVneI/GHiLxDf2l9qt+ss9mcwGOCOJUYtuLbUUAsW5JIyT1oooA1NZ+KXj3V7mO4v8AxDNI8ZmYBIY41LSoUkdlVQGZlZhuIJwTzVXT/iF4ysb22vLfXJjJbaculxCWNJUFopysRRgVKg8jIOCAe1FFAHofwQ8Y+JfFPxFez13Vprtbu2uC7sACCzrKxwBtYllB+YMB1GDg1z/iD4veP7fxXrs1jrZtBc30rlEhRxGceWdhkDMm5FUNg/NjnNFFPoI09f8AFviiy+EPgzUbbXryO7S/kKzLtV8QALCGYAFwgJChicAkdOK5mT4t/ECS/ivH14M0UDWyRfY4PIERcPt8rZsxvAYfLweRzRRQMw9M8YeJtN8VS+KbPWrqPWZnd5rotuaUv98OGyGBzyCCD6Vp3nxO8d3WpNqE3iO5+0F4HBRERU8nd5YVVAVVG9/lAAO45BzRRSAr33xA8XXk5lm1bb++t5lSK3iijR4CxiKoqhV2l2OAACSc5p0XxD8ZRSxyx67OrxsjIdicFbhrhT07Suz/AFPpxRRQBLo/xM8caTj7Br0sYEMcKq0MbhBGWMbKGUhXXe2HGGGTzTR8SPG3/CMS+Gzr0z6ZNAbeWN40Z3iLbvLMhXeV3chc4B6UUUAUrLxp4ls/DEvhu31IrpkiunlGFGZFc5dUcrvRWI5VSAe4qx4N+IPjDwfZz2fh3W5bK3mkErR+WkirIBgSIHU7HxxuXB96KKALFl8TfHVno66TB4gnFqGLfPHG8n+tE2DIylyPMAfGcZ5xzSaZ8SvG+m3X2m012RZPJMHzwxuuwzGb7rKRkSMXBxkE8EUUUAJb/ErxvBqx1RNdka6MMkLmSGN0kjklaZlZGUqwMjFuQcHpjArY0/44/Fawe6ktPGN5G13P5858qImSTaqbjlf7qKPwoooA/9k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4" descr="data:image/jpg;base64,%20/9j/4AAQSkZJRgABAQEAYABgAAD/2wBDAAUDBAQEAwUEBAQFBQUGBwwIBwcHBw8LCwkMEQ8SEhEPERETFhwXExQaFRERGCEYGh0dHx8fExciJCIeJBweHx7/2wBDAQUFBQcGBw4ICA4eFBEUHh4eHh4eHh4eHh4eHh4eHh4eHh4eHh4eHh4eHh4eHh4eHh4eHh4eHh4eHh4eHh4eHh7/wAARCABkAL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yooooAKKKKACiiigAooooAKKfDHJNMkMMbySOwVERcsxPQADqa+kPhz+y9O2jx+Ivil4gh8K6cwDi1MiLPj/AG3c7Iz7fMfUCgLnzZRX2Xbab+yD4Y/cz32narMnDSSzXN1k/wDAPk/IVfh1f9kG+HlfZPDsWe72VzF+uBTsK58S0V6t+0j4Y8C6N4og1b4b63pl/wCH9RjyLa1uvNazlXAZCCdwU/eBPqR2rymkMKKKKACiiigAooooAKKKKACiiigAooooAKKKKACiip7q2ltlhMq7TLGJFH+yc4/lQBBRRVnSrKbUtUtNOt9omup0hj3HA3MwUZ/E0Aeo/CvV9J+F/hxfiDeafb6n4pvWeLw5aTjMVqqnbJeSDv8ANlEHcq57Vwnjbxl4n8aas+qeJ9Zu9SuGJK+a/wAkY9EX7qj2AFQ+NY7+z8SXmkahMks2kyNpwMedgELFPlz2yCfxJrttI+CfibX/AA9Fq3hTWPDfiOZrdZ5dN0/Ula9hBGSrQsASw6EDPNMR5hRVuONLa7e31CCaJ43KSKwIZGBwQVPceldEvhuKe1We3O+NxlWXoalyS3M6laNP4jkqKnvoUt7loUkD7TgkdM16N4e+BnxB1fToNQms9O0W3uEDwHV9RitHkU9GCOwbB7HHNM0TTVzzKitjxl4b1Twn4iutB1hIVu7cjcYZVljcEAhldeGBB6is2ytbm+vIbOzt5bm5ncRxRRIWd2JwAAOST6UDIaK9WsvgL40kRRqOp+E9FuWH/HpqOuwRTg+hTJKn2ODXmWqWVxpupXOn3ahLi2laKQBgwDKcHBHBHHUUAVqKKKACiiigAooooAKKKKACiiigB0SNJKkaDLOwUD3NdZ8YbSPTfiNq2kRcR6a0dio9PJjWM/qpP41jeD41m8W6PC/KPfwK30Miiup/aKt2tvjt42hYYI1q5YfQuSP0NAHA10vwrh+0fE7wtB18zWLRfzmWuartvgND9o+NfgqL11y0J+glU/0oAzPii2/4meKXHRtZuz/5GetDwDb3FrewahZzzW13E4eKeFyrxkdCCORWF4yn+1eL9auRyJdQnk/ORjXXeCHTy06dKib0OTGTcaeho/tHNHqmt6L4sMUcd9rOn51Ly1CiS6icxtJgdC6hGPuTXO+Er2eLwN4iKn/j0WJom/umRthx/OpPi7qqXuqWWnxnK2EBU8/xOdxH5YrY8AeGbzUPgr481KOFiUjtZ4Rjl44Zh5xHsBID+BoXvRVwjapQjz+Rw/g95IfENtcwiMywEyx70DAMoyDg8HBwefSofEdxfXerz3Wo3lxeXMrFpJp5C7uT3JPJqHSLz7DqMVzjKqSGHqCMGpddljmvPMiYMpGQRVa3Nry9p5WIRZTHSjqLZ8kTiBT6ttLH8hj86l0TV9Q0W4kutMuGtrl4miE6cSRq3DbT/CSMjI5wT6108OntefA+fUIFLnTfEKrc4/gSeDCE+26Fh9TXE0zUVmZmLMSSTkk96SiigAooooAKKKKACiiigAooooAKKKKALejXP2LWLK8zjyLiOXP+6wP9K9e/bP0j+z/jjfapGv8Ao2uWlvqMLDo25ArY/wCBIa8Wr6l+JelN8Vf2U/C3jrTh9o1nwpAbPUVXl2hQBXJ+gEcn0ZqYmfLVegfs54/4Xj4RYsgK6ijLuYKCwBKjJ45IA/GvP6UEqQQSCOhFIZ02peCPGy6jcrN4Q19ZRM4cHTpTg5Of4a2PDfhD4mMvkaV4G8QzS/wt/ZsuB+a4qlD8VfiZDCkMXj7xMkcahUUalLgADAH3qr6h8SPiDqEZjvfG/iOdD1V9SlIP/j1DSZMoKStJHd6V8DdYs5RqnxQ1i18J2JO94JJkm1G477Y4FJIJ9XwBXc6H460vw7r1pNpmkxx6BawmzGmOwYSWjAh0c/xO25mJ7sfSvnWDW7xHMkkjSu33ndiWP1JqaXxBcsuAP1qJJs469KrUatokev8Ajf4Bz6wJfE3wcu4vFGgTEv8AYElUX1iTz5boxy2OgPX2PU+ZS/DX4hxXX2WTwP4jWXONp02X+e3FYdprWrWV8L7T9RurK5HSW3maNx+KkGuhufin8Sbmxksbjx54jltpUMckTajKVZSMEHnkEVZ2RvbU6T4c+I/DfgPxFdeG/EKSaz4e1iz+w+JEhYFUfduV4COrQtg7s8ndjjBOj4o/Z/8AEjxHWvhvdW3jrw5L80Fzp0im4jXsssOdysO+Afw6V4zVzStU1PSbj7Rpeo3djN/z0tpmjb81IpjOm/4Vd8QI5GN/4S1jTbaP5p7u8tHhggQdXd2GFUetc1ra6ampSR6S80tpHhEllGGlIHL4/hBOSB1Axk1p6x438Zazp7afq3irW7+zbG6C4vpJI2xyMqTg1z9IYUUUUAFFFFABRRRQAUUUUAFFFFABXvX7HXxQtfBni648L+IJkXw9r5EbtLzHBPjarNnjawOxvYg9BXgtFAHvP7UfwLvfAOrz+JPDlrJceFLqTdhBuOnuT/q3/wBj+634Hnr4NX1N+zj+0Za2mlxeBficwuNMMf2e21KZPMCRkY8q4U53JjgNyQODkcjpPil+yxoPiSE+Ivhfq1pZC5XzUs5JPMs5QecxSrkqPY5HuKdib23PjWiu38afCb4i+D5XGueE9TihUn/SIYjNCfcSJlf1riWVlYqylWHUEYIpFCUUV1Pwy8F3/jjxINNt5o7Kxgja51LUJ+IbG2Xl5XPsOg6kkAUAHhTwTqWveHNa8SNc2um6Lo8YNxeXbMEklb7kEYAJeRuyjoOSQK5au/8Ai140sda+w+FvCcEtj4N0TcmnQPw9y5+/dTesjnn/AGRgCuAoA6n4VafZap43tbLULdLi3a3umaN84JW2kZTx6MAfwre+GWn+FX8Orqnia3g8iPX7eBppd+wK1tcMqvs+byzIsZbHOAcVxvhLXLjw54js9atYYppLZyTFKCUlUgqyNjnDKSDjnmuoj8faXYRWlhovhC1g0lbqS5vbS8umuTdl42i2l8KUCozbcDIJ3ZJxTA7nTvDs9xfaldN4H8Lz6imgG4s3gmR9Mvj9siTzo8OEVgjMhG4cjkAmvOvizZ6TZeILOPTYLC1uXsIn1O1sLjzra3uiW3pG25uNoQkBiAxYZ4qxqvj6KXRLjQNJ0GLTtIawazhha5aaSMvcRzvKzkDcxMSrjAAAHGeTw1AgooopDCiiigAooooAKK9V8UeCfBmkXJ8GQv4kufGIgtmW5RIjYyzTKjCIKcOqYkAEu45PO3FWNV+BepaXcSfbvFOjwWltDcSXtyyS4gaDbvAQLvcHd8rKMEgjiiwXPIqK9kPwVt10WcS+LLCLU7a+uVlkZJTbm0is0uhIMJuyUcHH+0BjINcv4u+Gt34f0O8v/wC29PvrrS3gTVrKFZBJZGdcx5ZlCv6HaTg8e9AHB0V654Z+DZ1LTLqGXX7OTxG2m2t3a6RFvDxm5mhSEyOy7CCsuSFbK5X3rD8bfDO78J6tosF1qlrf2mp3Jt/NtwyOjq6q4KOAQPmBVsYI/EUAef12nw4+KXjr4fTZ8M69cW9uW3PZy/vbd/rG3GfcYPvXfah8K/B19qeuw+H7jWoV8Papc6bfJfTRsJtkNxIksbonHNucoVJwRg1yWv8Awl1nRdE1XVLvUrDbYRvcRxrvLXVsJIEWdDjGxjcLjOM7W9KBHt/hL9si4jjWLxV4OSVsYefTLkx5/wC2b5H/AI9XUN+0l8DNaTfrfha63n7wutGt5z+e414Br/wdh0fSlutR8RW2nx2RuF1S8lSSSEOs4ihWJEUuS2TnI4wT7FP+FHX0WsLpF94u0O1vLmWWPTkKTsL0RRLJIykJhQA2BuwSQad2KyPd3+NP7Msf7xPB1s7/AOz4bgB/WvIf2hfjbpfjDTIvC3gHRRoHh0kSXoW2jgkvHB+VWEfGxeoBPJ5PQVycHwnnk1LT9HXxNoza1KYnvdNJlR7SJ4jNvLlNrBYxlgpJHAwa0da+FWltbw+JLDxZpVp4TmtfPW/cXE2w+cYQhTylcszhuNuAFJz6g7I8lor0Xw98O4bfxd4n0/xdcTrZ+FrN7y+XTiHluVDIqCItwAxkUliOFySO1aWjfDrQ/G5uH8BtqsKtNaRomrugNuZBO0pLIv71AsOQwCnqNpNIZ5RRXrh+B95Hd7brxdo1pZyNax2txNHNmWS4eSNEMaqWjbdGc7sAAhs4rX0L4M6LcHQILzWv319HBHqWA+bOR9Qe2JjATD/6soMnAOW5GKLCueGUV61r3wr0mJo9Si8TWWi6HcJElpc6gZZTPNKZSi/u4gVGyMEsRgZ98DLk+FVzF4cvNQl8S6QupWmkDWZdLCymX7IzKqOHCbCW3Kdu7IDA+1AzzmivRdE+Emt6p4AHi1dQsYFlt57q1tZSwaaKEkOd+NqsSrbVJy20+2XeGfDPgux8C6b4n8aPr9wus309nZxaR5Y+ziIJvkcuDuYlxiMYyBnPIoA84or0rQvhbLqGu6dEdSU6ddWcepbihSb7M18LXaRghZMndjJA9TWh41+Etnp+jWup6Hri3I2J9rinRgyNJey2ybTtAIHl8+4JHBFAHktFeqah8GrjS45rjWPF2jWNpapNJdymKd/IRLprZDtVCWLyI2AM4AJOK9a+Ff7MHhvWtJ1H/hJdevnv7K/Nv5mmOogkQwxSqw3pu6S+1Owrnz/N8SvHM3hhPDb+Irr+zUjSEIAok8tDlYzKB5hQEDClsDA4qPV/iJ4x1YSLfawXEtvLbS7IIo/NSQqZC+1RuZii5c5Y460UUhkcvj7xdLHNHJrUzJMrrICifMHt1t2HTvEip9B6803XfHPivXNBt9D1TWJbmwg2bYyiKXKLtQyMAGk2rwN5OB0oooAuQfE3x1B4fj0GHxBPHYxxxxIFjjEoSNw8a+bt34VgCo3cdsVneI/GHiLxDf2l9qt+ss9mcwGOCOJUYtuLbUUAsW5JIyT1oooA1NZ+KXj3V7mO4v8AxDNI8ZmYBIY41LSoUkdlVQGZlZhuIJwTzVXT/iF4ysb22vLfXJjJbaculxCWNJUFopysRRgVKg8jIOCAe1FFAHofwQ8Y+JfFPxFez13Vprtbu2uC7sACCzrKxwBtYllB+YMB1GDg1z/iD4veP7fxXrs1jrZtBc30rlEhRxGceWdhkDMm5FUNg/NjnNFFPoI09f8AFviiy+EPgzUbbXryO7S/kKzLtV8QALCGYAFwgJChicAkdOK5mT4t/ECS/ivH14M0UDWyRfY4PIERcPt8rZsxvAYfLweRzRRQMw9M8YeJtN8VS+KbPWrqPWZnd5rotuaUv98OGyGBzyCCD6Vp3nxO8d3WpNqE3iO5+0F4HBRERU8nd5YVVAVVG9/lAAO45BzRRSAr33xA8XXk5lm1bb++t5lSK3iijR4CxiKoqhV2l2OAACSc5p0XxD8ZRSxyx67OrxsjIdicFbhrhT07Suz/AFPpxRRQBLo/xM8caTj7Br0sYEMcKq0MbhBGWMbKGUhXXe2HGGGTzTR8SPG3/CMS+Gzr0z6ZNAbeWN40Z3iLbvLMhXeV3chc4B6UUUAUrLxp4ls/DEvhu31IrpkiunlGFGZFc5dUcrvRWI5VSAe4qx4N+IPjDwfZz2fh3W5bK3mkErR+WkirIBgSIHU7HxxuXB96KKALFl8TfHVno66TB4gnFqGLfPHG8n+tE2DIylyPMAfGcZ5xzSaZ8SvG+m3X2m012RZPJMHzwxuuwzGb7rKRkSMXBxkE8EUUUAJb/ErxvBqx1RNdka6MMkLmSGN0kjklaZlZGUqwMjFuQcHpjArY0/44/Fawe6ktPGN5G13P5858qImSTaqbjlf7qKPwoooA/9k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4BBF46C-5FAE-40F4-85BB-F9A183BF01D0}"/>
              </a:ext>
            </a:extLst>
          </p:cNvPr>
          <p:cNvSpPr/>
          <p:nvPr/>
        </p:nvSpPr>
        <p:spPr>
          <a:xfrm>
            <a:off x="17837" y="1052736"/>
            <a:ext cx="258749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solidFill>
                  <a:schemeClr val="tx1"/>
                </a:solidFill>
                <a:latin typeface="+mn-lt"/>
              </a:rPr>
              <a:t>Centro de Divulgação Cientifica e Cultural</a:t>
            </a: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145CD096-42CD-4B72-8AEA-9DC3B775F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08304" y="-35162"/>
            <a:ext cx="1432844" cy="121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32861AE7-2DE6-43D9-80F5-6C83F8CE1921}"/>
              </a:ext>
            </a:extLst>
          </p:cNvPr>
          <p:cNvSpPr/>
          <p:nvPr/>
        </p:nvSpPr>
        <p:spPr>
          <a:xfrm>
            <a:off x="6732240" y="1067686"/>
            <a:ext cx="2587496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pt-BR" sz="1400" dirty="0">
                <a:solidFill>
                  <a:schemeClr val="tx1"/>
                </a:solidFill>
                <a:latin typeface="+mn-lt"/>
              </a:rPr>
              <a:t>Centro de Divulgação da Astronomia</a:t>
            </a:r>
          </a:p>
          <a:p>
            <a:pPr algn="ctr"/>
            <a:r>
              <a:rPr lang="pt-BR" sz="1400" dirty="0">
                <a:solidFill>
                  <a:schemeClr val="tx1"/>
                </a:solidFill>
                <a:latin typeface="+mn-lt"/>
              </a:rPr>
              <a:t>Observatório Dietrich Schiel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954868B-744C-4F04-A687-7348850D6E38}"/>
              </a:ext>
            </a:extLst>
          </p:cNvPr>
          <p:cNvSpPr/>
          <p:nvPr/>
        </p:nvSpPr>
        <p:spPr>
          <a:xfrm>
            <a:off x="-19022" y="6198576"/>
            <a:ext cx="916302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pt-BR" sz="2400" dirty="0">
                <a:solidFill>
                  <a:schemeClr val="bg1"/>
                </a:solidFill>
                <a:latin typeface="+mn-lt"/>
              </a:rPr>
              <a:t>Giovana Calisto Bertolino - gcb.024@gmail.com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8AB24C8-3001-45CF-A60F-541570E169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1" y="96596"/>
            <a:ext cx="1326556" cy="97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65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417C7A6-3BBB-4058-B862-0F88669A1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38" b="90938" l="10000" r="90000">
                        <a14:foregroundMark x1="64375" y1="30625" x2="64375" y2="30625"/>
                        <a14:foregroundMark x1="57813" y1="31563" x2="57813" y2="31563"/>
                        <a14:foregroundMark x1="47500" y1="90938" x2="47500" y2="90938"/>
                        <a14:foregroundMark x1="89063" y1="8750" x2="89063" y2="8750"/>
                        <a14:foregroundMark x1="48438" y1="8438" x2="48438" y2="8438"/>
                        <a14:foregroundMark x1="10000" y1="8750" x2="10000" y2="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1988420"/>
            <a:ext cx="3232246" cy="3232246"/>
          </a:xfrm>
          <a:prstGeom prst="rect">
            <a:avLst/>
          </a:prstGeom>
        </p:spPr>
      </p:pic>
      <p:pic>
        <p:nvPicPr>
          <p:cNvPr id="1026" name="Picture 2" descr="Cernan, Stafford e Young">
            <a:extLst>
              <a:ext uri="{FF2B5EF4-FFF2-40B4-BE49-F238E27FC236}">
                <a16:creationId xmlns:a16="http://schemas.microsoft.com/office/drawing/2014/main" id="{7C80ABC2-9BED-4304-9954-D307DBBDD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1462648"/>
            <a:ext cx="5256584" cy="393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5846229-3D68-4384-908D-C5471B03479B}"/>
              </a:ext>
            </a:extLst>
          </p:cNvPr>
          <p:cNvSpPr/>
          <p:nvPr/>
        </p:nvSpPr>
        <p:spPr>
          <a:xfrm>
            <a:off x="4630086" y="5428415"/>
            <a:ext cx="3268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err="1"/>
              <a:t>Cernan</a:t>
            </a:r>
            <a:r>
              <a:rPr lang="pt-BR" sz="2400" dirty="0"/>
              <a:t>, </a:t>
            </a:r>
            <a:r>
              <a:rPr lang="pt-BR" sz="2400" dirty="0" err="1"/>
              <a:t>Stafford</a:t>
            </a:r>
            <a:r>
              <a:rPr lang="pt-BR" sz="2400" dirty="0"/>
              <a:t> e Young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957FB00-2155-4338-BA45-110EC26E70CA}"/>
              </a:ext>
            </a:extLst>
          </p:cNvPr>
          <p:cNvSpPr/>
          <p:nvPr/>
        </p:nvSpPr>
        <p:spPr>
          <a:xfrm>
            <a:off x="251520" y="5059083"/>
            <a:ext cx="3088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18 de maio de 1969  </a:t>
            </a:r>
          </a:p>
          <a:p>
            <a:pPr algn="ctr"/>
            <a:r>
              <a:rPr lang="pt-BR" sz="2400" dirty="0"/>
              <a:t>26 de maio de 1969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ECD0F62-8FD3-4074-B51B-6CA06BFDBBF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Apollo 10 </a:t>
            </a:r>
          </a:p>
        </p:txBody>
      </p:sp>
    </p:spTree>
    <p:extLst>
      <p:ext uri="{BB962C8B-B14F-4D97-AF65-F5344CB8AC3E}">
        <p14:creationId xmlns:p14="http://schemas.microsoft.com/office/powerpoint/2010/main" val="1318610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pt-BR" dirty="0"/>
              <a:t>Apollo 11</a:t>
            </a:r>
          </a:p>
        </p:txBody>
      </p:sp>
      <p:pic>
        <p:nvPicPr>
          <p:cNvPr id="4098" name="Picture 2" descr="Ficheiro:Apollo 11 insign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58" y="1196752"/>
            <a:ext cx="4032448" cy="407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31033" y="5557822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 16 - 24 de julho de 1969.</a:t>
            </a:r>
          </a:p>
        </p:txBody>
      </p:sp>
      <p:sp>
        <p:nvSpPr>
          <p:cNvPr id="4" name="Retângulo 3"/>
          <p:cNvSpPr/>
          <p:nvPr/>
        </p:nvSpPr>
        <p:spPr>
          <a:xfrm>
            <a:off x="4932040" y="2132856"/>
            <a:ext cx="37261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 Foi a quinta missão espacial tripulada do Programa Apollo e a primeira a realizar uma alunagem, no dia 20 de julho de 1969.</a:t>
            </a:r>
          </a:p>
        </p:txBody>
      </p:sp>
    </p:spTree>
    <p:extLst>
      <p:ext uri="{BB962C8B-B14F-4D97-AF65-F5344CB8AC3E}">
        <p14:creationId xmlns:p14="http://schemas.microsoft.com/office/powerpoint/2010/main" val="1212247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cheiro:Apollo 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72675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587727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Neil Armstrong, Michael Collins e Edwin “Buzz” Aldrin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750577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history.nasa.gov/ap11ann/kippsphotos/KSC-69PC-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069"/>
            <a:ext cx="5394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940152" y="2132856"/>
            <a:ext cx="2946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Saturno V – Lançamento da Apollo 11</a:t>
            </a:r>
          </a:p>
        </p:txBody>
      </p:sp>
    </p:spTree>
    <p:extLst>
      <p:ext uri="{BB962C8B-B14F-4D97-AF65-F5344CB8AC3E}">
        <p14:creationId xmlns:p14="http://schemas.microsoft.com/office/powerpoint/2010/main" val="3594638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4535792" cy="461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823824" y="1720840"/>
            <a:ext cx="41406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No total, foram feitas onze missões tripuladas no projeto Apollo, e seis delas pousaram na Lua, no total de doze astronautas que caminharam no solo lunar.</a:t>
            </a:r>
          </a:p>
        </p:txBody>
      </p:sp>
    </p:spTree>
    <p:extLst>
      <p:ext uri="{BB962C8B-B14F-4D97-AF65-F5344CB8AC3E}">
        <p14:creationId xmlns:p14="http://schemas.microsoft.com/office/powerpoint/2010/main" val="2106056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m para locais dos pousos na lua">
            <a:extLst>
              <a:ext uri="{FF2B5EF4-FFF2-40B4-BE49-F238E27FC236}">
                <a16:creationId xmlns:a16="http://schemas.microsoft.com/office/drawing/2014/main" id="{22EADC3F-7C5E-4484-836F-39DF016AB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17" b="93131" l="1000" r="97750">
                        <a14:foregroundMark x1="10500" y1="44685" x2="10500" y2="44685"/>
                        <a14:foregroundMark x1="6750" y1="44685" x2="6750" y2="44685"/>
                        <a14:foregroundMark x1="5750" y1="51048" x2="5750" y2="51048"/>
                        <a14:foregroundMark x1="1083" y1="53362" x2="1083" y2="53362"/>
                        <a14:foregroundMark x1="87083" y1="52711" x2="87083" y2="52711"/>
                        <a14:foregroundMark x1="75083" y1="47578" x2="75083" y2="47578"/>
                        <a14:foregroundMark x1="32000" y1="71150" x2="32000" y2="71150"/>
                        <a14:foregroundMark x1="34417" y1="83514" x2="34417" y2="83514"/>
                        <a14:foregroundMark x1="62333" y1="88792" x2="62333" y2="88792"/>
                        <a14:foregroundMark x1="60167" y1="79176" x2="60167" y2="79176"/>
                        <a14:foregroundMark x1="71083" y1="72017" x2="71083" y2="72017"/>
                        <a14:foregroundMark x1="45500" y1="93131" x2="45500" y2="93131"/>
                        <a14:foregroundMark x1="56833" y1="92914" x2="56833" y2="92914"/>
                        <a14:foregroundMark x1="81000" y1="79971" x2="81000" y2="79971"/>
                        <a14:foregroundMark x1="73667" y1="88792" x2="73667" y2="88792"/>
                        <a14:foregroundMark x1="61333" y1="89877" x2="61333" y2="89877"/>
                        <a14:foregroundMark x1="60167" y1="89877" x2="59250" y2="89877"/>
                        <a14:foregroundMark x1="59417" y1="82430" x2="60917" y2="81851"/>
                        <a14:foregroundMark x1="63250" y1="81056" x2="64167" y2="80188"/>
                        <a14:foregroundMark x1="87083" y1="52711" x2="87083" y2="52711"/>
                        <a14:foregroundMark x1="87083" y1="60087" x2="87083" y2="60087"/>
                        <a14:foregroundMark x1="81417" y1="71150" x2="80250" y2="72017"/>
                        <a14:foregroundMark x1="76250" y1="79826" x2="75500" y2="81851"/>
                        <a14:foregroundMark x1="68917" y1="86768" x2="67000" y2="88214"/>
                        <a14:foregroundMark x1="59667" y1="91468" x2="56167" y2="92480"/>
                        <a14:foregroundMark x1="93250" y1="57628" x2="93250" y2="57628"/>
                        <a14:foregroundMark x1="93250" y1="57628" x2="93250" y2="57628"/>
                        <a14:foregroundMark x1="93750" y1="63557" x2="93750" y2="63557"/>
                        <a14:foregroundMark x1="94000" y1="57845" x2="94417" y2="57050"/>
                        <a14:foregroundMark x1="94667" y1="49675" x2="95417" y2="48445"/>
                        <a14:foregroundMark x1="95833" y1="44541" x2="95833" y2="43456"/>
                        <a14:foregroundMark x1="95167" y1="40636" x2="95167" y2="40636"/>
                        <a14:foregroundMark x1="95167" y1="42878" x2="95167" y2="42878"/>
                        <a14:foregroundMark x1="95167" y1="49241" x2="95167" y2="49241"/>
                        <a14:foregroundMark x1="95167" y1="55387" x2="95167" y2="56182"/>
                        <a14:foregroundMark x1="95167" y1="59725" x2="94917" y2="61750"/>
                        <a14:foregroundMark x1="94250" y1="63774" x2="94250" y2="63774"/>
                        <a14:foregroundMark x1="47667" y1="10846" x2="47667" y2="10846"/>
                        <a14:foregroundMark x1="49250" y1="10846" x2="49250" y2="10846"/>
                        <a14:foregroundMark x1="47167" y1="11497" x2="46417" y2="11497"/>
                        <a14:foregroundMark x1="44833" y1="11714" x2="44833" y2="11714"/>
                        <a14:foregroundMark x1="42667" y1="12292" x2="41250" y2="12292"/>
                        <a14:foregroundMark x1="39583" y1="12075" x2="39583" y2="12075"/>
                        <a14:foregroundMark x1="97750" y1="53145" x2="97750" y2="53145"/>
                        <a14:foregroundMark x1="49750" y1="10268" x2="49750" y2="10268"/>
                        <a14:foregroundMark x1="47833" y1="10484" x2="47833" y2="10484"/>
                        <a14:foregroundMark x1="48333" y1="10051" x2="48333" y2="10051"/>
                        <a14:foregroundMark x1="48833" y1="10051" x2="48833" y2="10051"/>
                        <a14:foregroundMark x1="48333" y1="10051" x2="47667" y2="10051"/>
                        <a14:foregroundMark x1="47167" y1="10051" x2="47167" y2="10051"/>
                        <a14:foregroundMark x1="49250" y1="9617" x2="49250" y2="9617"/>
                        <a14:foregroundMark x1="50500" y1="9834" x2="50500" y2="9834"/>
                        <a14:foregroundMark x1="50250" y1="9834" x2="49250" y2="9834"/>
                        <a14:foregroundMark x1="48833" y1="9834" x2="47833" y2="9834"/>
                        <a14:foregroundMark x1="45750" y1="10268" x2="45750" y2="10268"/>
                        <a14:foregroundMark x1="44833" y1="10701" x2="44083" y2="10701"/>
                        <a14:foregroundMark x1="42917" y1="10846" x2="42917" y2="10846"/>
                        <a14:foregroundMark x1="41500" y1="11497" x2="41500" y2="11497"/>
                        <a14:foregroundMark x1="39083" y1="11714" x2="39083" y2="11714"/>
                        <a14:foregroundMark x1="37667" y1="11497" x2="37667" y2="11497"/>
                        <a14:foregroundMark x1="31833" y1="13521" x2="31833" y2="13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51" b="3801"/>
          <a:stretch/>
        </p:blipFill>
        <p:spPr bwMode="auto">
          <a:xfrm>
            <a:off x="1597025" y="620688"/>
            <a:ext cx="5949950" cy="59766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497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F0776AB-1681-4C08-B036-B393F0352B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3075" t="-464" r="9438" b="464"/>
          <a:stretch/>
        </p:blipFill>
        <p:spPr>
          <a:xfrm>
            <a:off x="4366320" y="1988840"/>
            <a:ext cx="4320480" cy="423135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D506FFB-F34E-4629-A74D-1E4720C12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Custo do Programa Apollo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BF1C40-96E8-405F-BFA9-5857FBC9B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801692"/>
            <a:ext cx="3635896" cy="33889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800" b="1" dirty="0"/>
              <a:t>US$ 25,4 bilhões</a:t>
            </a:r>
          </a:p>
          <a:p>
            <a:pPr marL="0" indent="0" algn="ctr">
              <a:buNone/>
            </a:pPr>
            <a:r>
              <a:rPr lang="pt-BR" sz="2800" b="1" dirty="0"/>
              <a:t> (1973)</a:t>
            </a:r>
          </a:p>
          <a:p>
            <a:pPr marL="0" indent="0" algn="ctr">
              <a:buNone/>
            </a:pPr>
            <a:r>
              <a:rPr lang="pt-BR" sz="2800" b="1" dirty="0"/>
              <a:t>US$ 107 bilhões </a:t>
            </a:r>
          </a:p>
          <a:p>
            <a:pPr marL="0" indent="0" algn="ctr">
              <a:buNone/>
            </a:pPr>
            <a:r>
              <a:rPr lang="pt-BR" sz="2800" b="1" dirty="0"/>
              <a:t>(2016)</a:t>
            </a:r>
          </a:p>
        </p:txBody>
      </p:sp>
    </p:spTree>
    <p:extLst>
      <p:ext uri="{BB962C8B-B14F-4D97-AF65-F5344CB8AC3E}">
        <p14:creationId xmlns:p14="http://schemas.microsoft.com/office/powerpoint/2010/main" val="1828982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m para pouso na lua far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16"/>
            <a:ext cx="9152286" cy="686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271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564904"/>
            <a:ext cx="9144000" cy="1143000"/>
          </a:xfrm>
        </p:spPr>
        <p:txBody>
          <a:bodyPr>
            <a:noAutofit/>
          </a:bodyPr>
          <a:lstStyle/>
          <a:p>
            <a:r>
              <a:rPr lang="pt-BR" sz="9600" dirty="0"/>
              <a:t>Verdade!!!</a:t>
            </a:r>
          </a:p>
        </p:txBody>
      </p:sp>
    </p:spTree>
    <p:extLst>
      <p:ext uri="{BB962C8B-B14F-4D97-AF65-F5344CB8AC3E}">
        <p14:creationId xmlns:p14="http://schemas.microsoft.com/office/powerpoint/2010/main" val="3244960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67544" y="1138213"/>
            <a:ext cx="294012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</a:rPr>
              <a:t>A principal prova de que os americanos chegaram à Lua é simplesmente o fato de que seus inimigos, os soviéticos, nunca duvidaram disso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9"/>
          <a:stretch/>
        </p:blipFill>
        <p:spPr bwMode="auto">
          <a:xfrm>
            <a:off x="4139952" y="332656"/>
            <a:ext cx="4286250" cy="595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64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pt-BR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Um pouco de história...</a:t>
            </a:r>
          </a:p>
        </p:txBody>
      </p:sp>
      <p:pic>
        <p:nvPicPr>
          <p:cNvPr id="2050" name="Picture 2" descr="Resultado de imagem para corrida espa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" y="971600"/>
            <a:ext cx="9144000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7E2DC76-9510-4240-8CF9-0C293115953D}"/>
              </a:ext>
            </a:extLst>
          </p:cNvPr>
          <p:cNvSpPr/>
          <p:nvPr/>
        </p:nvSpPr>
        <p:spPr>
          <a:xfrm>
            <a:off x="3577176" y="6119600"/>
            <a:ext cx="19896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/>
              <a:t>1955 – 1975</a:t>
            </a:r>
          </a:p>
        </p:txBody>
      </p:sp>
    </p:spTree>
    <p:extLst>
      <p:ext uri="{BB962C8B-B14F-4D97-AF65-F5344CB8AC3E}">
        <p14:creationId xmlns:p14="http://schemas.microsoft.com/office/powerpoint/2010/main" val="2193261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t-BR" dirty="0"/>
              <a:t>A bandeira que “tremula”</a:t>
            </a:r>
          </a:p>
        </p:txBody>
      </p:sp>
      <p:pic>
        <p:nvPicPr>
          <p:cNvPr id="3074" name="Picture 2" descr="&#10;                Dobra da bandeiraÂ estÃ¡ no mesmo lugar nÃ£o importa&#10;                    oÂ Ã¢ngulo da fotoÂ (Foto: Nasa/DivulgaÃ§Ã£o)&#10;           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80" y="1052736"/>
            <a:ext cx="7920880" cy="495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0" y="623731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Dobra da bandeira está no mesmo lugar não importa o ângulo da foto</a:t>
            </a:r>
          </a:p>
        </p:txBody>
      </p:sp>
    </p:spTree>
    <p:extLst>
      <p:ext uri="{BB962C8B-B14F-4D97-AF65-F5344CB8AC3E}">
        <p14:creationId xmlns:p14="http://schemas.microsoft.com/office/powerpoint/2010/main" val="1545161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/>
              <a:t>A foto de Neil Armstrong descendo do módulo lunar</a:t>
            </a:r>
          </a:p>
        </p:txBody>
      </p:sp>
      <p:pic>
        <p:nvPicPr>
          <p:cNvPr id="4098" name="Picture 2" descr="Buzz Aldrin, e nÃ£o Neil Armstrong, deixa o mÃ³dulo&#10;                lunar (Foto: Nasa/DivulgaÃ§Ã£o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12986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620769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Buzz Aldrin, e não Neil Armstrong, deixa o módulo lunar</a:t>
            </a:r>
          </a:p>
        </p:txBody>
      </p:sp>
    </p:spTree>
    <p:extLst>
      <p:ext uri="{BB962C8B-B14F-4D97-AF65-F5344CB8AC3E}">
        <p14:creationId xmlns:p14="http://schemas.microsoft.com/office/powerpoint/2010/main" val="1051828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t-BR" dirty="0"/>
              <a:t>As pegadas</a:t>
            </a:r>
          </a:p>
        </p:txBody>
      </p:sp>
      <p:pic>
        <p:nvPicPr>
          <p:cNvPr id="5122" name="Picture 2" descr="Poeira lunar muito fina deixa pegada marcada&#10;                (Foto: Nasa/DivulgaÃ§Ã£o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992888" cy="50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Poeira lunar muito fina deixa pegada marcada </a:t>
            </a:r>
          </a:p>
        </p:txBody>
      </p:sp>
    </p:spTree>
    <p:extLst>
      <p:ext uri="{BB962C8B-B14F-4D97-AF65-F5344CB8AC3E}">
        <p14:creationId xmlns:p14="http://schemas.microsoft.com/office/powerpoint/2010/main" val="2266723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pt-BR" dirty="0"/>
              <a:t>As estrelas</a:t>
            </a:r>
          </a:p>
        </p:txBody>
      </p:sp>
      <p:pic>
        <p:nvPicPr>
          <p:cNvPr id="8194" name="Picture 2" descr="As estrelas estÃ£o longe demais para serem&#10;                capturadas pela cÃ¢mera  (Foto: Nasa/DivulgaÃ§Ã£o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8" y="961722"/>
            <a:ext cx="8170084" cy="511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627970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As estrelas estão longe demais para serem capturadas pela câmera</a:t>
            </a:r>
          </a:p>
        </p:txBody>
      </p:sp>
    </p:spTree>
    <p:extLst>
      <p:ext uri="{BB962C8B-B14F-4D97-AF65-F5344CB8AC3E}">
        <p14:creationId xmlns:p14="http://schemas.microsoft.com/office/powerpoint/2010/main" val="3776488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t-BR" dirty="0"/>
              <a:t>Objetos deixados</a:t>
            </a:r>
          </a:p>
        </p:txBody>
      </p:sp>
      <p:sp>
        <p:nvSpPr>
          <p:cNvPr id="4" name="Retângulo 3"/>
          <p:cNvSpPr/>
          <p:nvPr/>
        </p:nvSpPr>
        <p:spPr>
          <a:xfrm>
            <a:off x="4644008" y="2258090"/>
            <a:ext cx="4211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 “Aqui, homens do Planeta Terra colocaram os pés pela primeira vez na Lua. Julho de 1969, A.D. Por toda a humanidade, nós viemos em paz”</a:t>
            </a:r>
          </a:p>
        </p:txBody>
      </p:sp>
      <p:pic>
        <p:nvPicPr>
          <p:cNvPr id="9220" name="Picture 4" descr="Resultado de imagem para placa apollo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609975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569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98729C-C0D7-496A-A62E-6D7D0A4CE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64" y="260648"/>
            <a:ext cx="8363272" cy="708233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/>
              <a:t>Espelhos instalados na Lua para experimentos</a:t>
            </a:r>
          </a:p>
        </p:txBody>
      </p:sp>
      <p:pic>
        <p:nvPicPr>
          <p:cNvPr id="3074" name="Picture 2" descr="Resultado de imagem para programa apollo espelho">
            <a:extLst>
              <a:ext uri="{FF2B5EF4-FFF2-40B4-BE49-F238E27FC236}">
                <a16:creationId xmlns:a16="http://schemas.microsoft.com/office/drawing/2014/main" id="{8DCF1A9C-362B-42DD-B811-003F27BAD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1037968"/>
            <a:ext cx="7272808" cy="55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615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4F7FCB-0C59-4194-9A2B-DBAC3BA6A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Tecnologias desenvolvidas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D1C9088-F672-4067-8ADB-3EAC8794460D}"/>
              </a:ext>
            </a:extLst>
          </p:cNvPr>
          <p:cNvSpPr/>
          <p:nvPr/>
        </p:nvSpPr>
        <p:spPr>
          <a:xfrm>
            <a:off x="474114" y="1627582"/>
            <a:ext cx="31554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dirty="0"/>
              <a:t> Ferramentas movidas a</a:t>
            </a:r>
          </a:p>
          <a:p>
            <a:pPr algn="ctr"/>
            <a:r>
              <a:rPr lang="pt-BR" sz="2400" dirty="0"/>
              <a:t> bateria sem fio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A8ADEC9-190F-4970-854B-6B0281B42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68" y="2458579"/>
            <a:ext cx="2281625" cy="2841269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7F35444-8AFF-497A-B90D-E56BC03CF85C}"/>
              </a:ext>
            </a:extLst>
          </p:cNvPr>
          <p:cNvSpPr/>
          <p:nvPr/>
        </p:nvSpPr>
        <p:spPr>
          <a:xfrm>
            <a:off x="5796136" y="1627582"/>
            <a:ext cx="2369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/>
              <a:t>Cobertor Espacial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8303A05-021D-4EAB-A824-AEED999A8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416" y="2203123"/>
            <a:ext cx="3479274" cy="261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05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4F7FCB-0C59-4194-9A2B-DBAC3BA6A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Tecnologias desenvolvidas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D9CA205-5D00-4C76-8AAE-C6D4B10C3768}"/>
              </a:ext>
            </a:extLst>
          </p:cNvPr>
          <p:cNvSpPr/>
          <p:nvPr/>
        </p:nvSpPr>
        <p:spPr>
          <a:xfrm>
            <a:off x="323528" y="1772816"/>
            <a:ext cx="3300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/>
              <a:t>Controles Digitais de Voo</a:t>
            </a:r>
          </a:p>
        </p:txBody>
      </p:sp>
      <p:pic>
        <p:nvPicPr>
          <p:cNvPr id="6146" name="Picture 2" descr="AviÃ£o em vÃ´o sobre topos de montanhas nevadas.">
            <a:extLst>
              <a:ext uri="{FF2B5EF4-FFF2-40B4-BE49-F238E27FC236}">
                <a16:creationId xmlns:a16="http://schemas.microsoft.com/office/drawing/2014/main" id="{F7217646-5165-491F-8076-7478EC826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89659"/>
            <a:ext cx="4055512" cy="292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D581129-4291-47DC-97D5-1F57BC111032}"/>
              </a:ext>
            </a:extLst>
          </p:cNvPr>
          <p:cNvSpPr/>
          <p:nvPr/>
        </p:nvSpPr>
        <p:spPr>
          <a:xfrm>
            <a:off x="5520083" y="1865149"/>
            <a:ext cx="2740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/>
              <a:t>Segurança alimentar</a:t>
            </a:r>
          </a:p>
        </p:txBody>
      </p:sp>
      <p:pic>
        <p:nvPicPr>
          <p:cNvPr id="6148" name="Picture 4" descr="Sacos selados com comida dentro.">
            <a:extLst>
              <a:ext uri="{FF2B5EF4-FFF2-40B4-BE49-F238E27FC236}">
                <a16:creationId xmlns:a16="http://schemas.microsoft.com/office/drawing/2014/main" id="{8ED693E2-ED51-4597-815A-30A9FB723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89659"/>
            <a:ext cx="4032151" cy="286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666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7E6C0C9-0A01-440F-A849-BC7970025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pt-BR" sz="8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Fotos </a:t>
            </a:r>
            <a:br>
              <a:rPr lang="pt-BR" sz="8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pt-BR" sz="8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da </a:t>
            </a:r>
            <a:br>
              <a:rPr lang="pt-BR" sz="8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pt-BR" sz="8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Apollo 11</a:t>
            </a:r>
          </a:p>
        </p:txBody>
      </p:sp>
    </p:spTree>
    <p:extLst>
      <p:ext uri="{BB962C8B-B14F-4D97-AF65-F5344CB8AC3E}">
        <p14:creationId xmlns:p14="http://schemas.microsoft.com/office/powerpoint/2010/main" val="3150304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595AF12-A072-4C1E-865A-5B6FB8E6D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" y="-1"/>
            <a:ext cx="9139703" cy="683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38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corrida espa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9512"/>
            <a:ext cx="360039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95536" y="4077072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Sputnik 1  -URSS </a:t>
            </a:r>
          </a:p>
          <a:p>
            <a:pPr algn="ctr"/>
            <a:r>
              <a:rPr lang="pt-BR" sz="2400" dirty="0"/>
              <a:t> 4 de outubro de 1957</a:t>
            </a:r>
          </a:p>
        </p:txBody>
      </p:sp>
      <p:pic>
        <p:nvPicPr>
          <p:cNvPr id="3076" name="Picture 4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r="8255"/>
          <a:stretch/>
        </p:blipFill>
        <p:spPr bwMode="auto">
          <a:xfrm>
            <a:off x="4211960" y="3068959"/>
            <a:ext cx="4608512" cy="35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219600" y="620688"/>
            <a:ext cx="3096344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Yuri Gagarin </a:t>
            </a:r>
          </a:p>
          <a:p>
            <a:pPr algn="ctr">
              <a:lnSpc>
                <a:spcPct val="150000"/>
              </a:lnSpc>
            </a:pPr>
            <a:r>
              <a:rPr lang="pt-BR" sz="2400" dirty="0"/>
              <a:t> o primeiro homem no espaço</a:t>
            </a:r>
          </a:p>
          <a:p>
            <a:pPr algn="ctr">
              <a:lnSpc>
                <a:spcPct val="150000"/>
              </a:lnSpc>
            </a:pPr>
            <a:r>
              <a:rPr lang="pt-BR" sz="2400" dirty="0"/>
              <a:t>12 de abril de 1961. </a:t>
            </a:r>
          </a:p>
        </p:txBody>
      </p:sp>
    </p:spTree>
    <p:extLst>
      <p:ext uri="{BB962C8B-B14F-4D97-AF65-F5344CB8AC3E}">
        <p14:creationId xmlns:p14="http://schemas.microsoft.com/office/powerpoint/2010/main" val="2891380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upload.wikimedia.org/wikipedia/commons/thumb/7/7b/Buzz_Aldrin_and_the_U.S._flag_on_the_Moon_-_GPN-2001-000012.jpg/800px-Buzz_Aldrin_and_the_U.S._flag_on_the_Moon_-_GPN-2001-00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" y="359100"/>
            <a:ext cx="6264696" cy="620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588224" y="1700808"/>
            <a:ext cx="2430016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Buzz Aldrin em continência à bandeira estadunidense.</a:t>
            </a:r>
          </a:p>
        </p:txBody>
      </p:sp>
    </p:spTree>
    <p:extLst>
      <p:ext uri="{BB962C8B-B14F-4D97-AF65-F5344CB8AC3E}">
        <p14:creationId xmlns:p14="http://schemas.microsoft.com/office/powerpoint/2010/main" val="686838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02945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602128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Uma das raras fotos de Neil Armstrong.</a:t>
            </a:r>
          </a:p>
        </p:txBody>
      </p:sp>
    </p:spTree>
    <p:extLst>
      <p:ext uri="{BB962C8B-B14F-4D97-AF65-F5344CB8AC3E}">
        <p14:creationId xmlns:p14="http://schemas.microsoft.com/office/powerpoint/2010/main" val="3667667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95" y="4370"/>
            <a:ext cx="6853630" cy="685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7020272" y="836712"/>
            <a:ext cx="2016224" cy="335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Aldrin e um dos instrumentos científicos deixados no satélite.</a:t>
            </a:r>
          </a:p>
        </p:txBody>
      </p:sp>
    </p:spTree>
    <p:extLst>
      <p:ext uri="{BB962C8B-B14F-4D97-AF65-F5344CB8AC3E}">
        <p14:creationId xmlns:p14="http://schemas.microsoft.com/office/powerpoint/2010/main" val="4204529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97" y="0"/>
            <a:ext cx="71530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7287983" y="1244133"/>
            <a:ext cx="1748513" cy="391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O módulo de comando Columbia sendo resgatado no Oceano Pacífico.</a:t>
            </a:r>
          </a:p>
        </p:txBody>
      </p:sp>
    </p:spTree>
    <p:extLst>
      <p:ext uri="{BB962C8B-B14F-4D97-AF65-F5344CB8AC3E}">
        <p14:creationId xmlns:p14="http://schemas.microsoft.com/office/powerpoint/2010/main" val="2286681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7092280" y="1196752"/>
            <a:ext cx="1853952" cy="391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A tripulação com o Presidente Richard Nixon na cápsula de quarentena.</a:t>
            </a:r>
          </a:p>
        </p:txBody>
      </p:sp>
    </p:spTree>
    <p:extLst>
      <p:ext uri="{BB962C8B-B14F-4D97-AF65-F5344CB8AC3E}">
        <p14:creationId xmlns:p14="http://schemas.microsoft.com/office/powerpoint/2010/main" val="2377934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7" y="0"/>
            <a:ext cx="62697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444207" y="2251511"/>
            <a:ext cx="2485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Buzz Aldrin em solo lunar.</a:t>
            </a:r>
          </a:p>
        </p:txBody>
      </p:sp>
    </p:spTree>
    <p:extLst>
      <p:ext uri="{BB962C8B-B14F-4D97-AF65-F5344CB8AC3E}">
        <p14:creationId xmlns:p14="http://schemas.microsoft.com/office/powerpoint/2010/main" val="2765775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00008F7-6FA5-40C9-B76B-4A3522952D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12" r="40555" b="84762"/>
          <a:stretch/>
        </p:blipFill>
        <p:spPr>
          <a:xfrm>
            <a:off x="251520" y="116631"/>
            <a:ext cx="6696744" cy="655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04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8645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t-BR" dirty="0"/>
              <a:t>Próximas missões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76771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3861048"/>
            <a:ext cx="705193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7833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CAB436-A467-49D6-9ED3-AB9CED583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172" y="6015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PT" dirty="0"/>
              <a:t>Programa Artemis</a:t>
            </a:r>
            <a:br>
              <a:rPr lang="pt-PT" dirty="0"/>
            </a:br>
            <a:endParaRPr lang="pt-BR" dirty="0"/>
          </a:p>
        </p:txBody>
      </p:sp>
      <p:pic>
        <p:nvPicPr>
          <p:cNvPr id="4098" name="Picture 2" descr="Artemis identity moon mars.jpg">
            <a:extLst>
              <a:ext uri="{FF2B5EF4-FFF2-40B4-BE49-F238E27FC236}">
                <a16:creationId xmlns:a16="http://schemas.microsoft.com/office/drawing/2014/main" id="{DE281DE7-CF1A-4A94-86B7-82F4A5A69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3279"/>
            <a:ext cx="536575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29D477B-301C-4F6B-ABD3-8CCD0ABD7CCB}"/>
              </a:ext>
            </a:extLst>
          </p:cNvPr>
          <p:cNvSpPr/>
          <p:nvPr/>
        </p:nvSpPr>
        <p:spPr>
          <a:xfrm>
            <a:off x="3151711" y="5406370"/>
            <a:ext cx="2934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/>
              <a:t>2017 – atualmente</a:t>
            </a:r>
          </a:p>
        </p:txBody>
      </p:sp>
    </p:spTree>
    <p:extLst>
      <p:ext uri="{BB962C8B-B14F-4D97-AF65-F5344CB8AC3E}">
        <p14:creationId xmlns:p14="http://schemas.microsoft.com/office/powerpoint/2010/main" val="687604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John F. Kenned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1"/>
          <a:stretch/>
        </p:blipFill>
        <p:spPr bwMode="auto">
          <a:xfrm>
            <a:off x="629041" y="1340768"/>
            <a:ext cx="3310461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11560" y="5142324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 25 de maio de 1961 Congresso dos Estados Unidos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04048" y="764704"/>
            <a:ext cx="30963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Eu acredito que esta nação deve comprometer-se em alcançar a meta, antes do final desta década, de pousar um homem na Lua e trazê-lo de volta à Terra em segurança</a:t>
            </a:r>
          </a:p>
        </p:txBody>
      </p:sp>
      <p:sp>
        <p:nvSpPr>
          <p:cNvPr id="4" name="Retângulo 3"/>
          <p:cNvSpPr/>
          <p:nvPr/>
        </p:nvSpPr>
        <p:spPr>
          <a:xfrm>
            <a:off x="4355976" y="548680"/>
            <a:ext cx="7914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600" b="1" dirty="0"/>
              <a:t>“</a:t>
            </a:r>
            <a:endParaRPr lang="pt-BR" sz="6600" dirty="0"/>
          </a:p>
        </p:txBody>
      </p:sp>
      <p:sp>
        <p:nvSpPr>
          <p:cNvPr id="7" name="Retângulo 6"/>
          <p:cNvSpPr/>
          <p:nvPr/>
        </p:nvSpPr>
        <p:spPr>
          <a:xfrm>
            <a:off x="7823713" y="5277401"/>
            <a:ext cx="5533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600" b="1" dirty="0"/>
              <a:t>”</a:t>
            </a:r>
            <a:endParaRPr lang="pt-BR" sz="6600" dirty="0"/>
          </a:p>
        </p:txBody>
      </p:sp>
    </p:spTree>
    <p:extLst>
      <p:ext uri="{BB962C8B-B14F-4D97-AF65-F5344CB8AC3E}">
        <p14:creationId xmlns:p14="http://schemas.microsoft.com/office/powerpoint/2010/main" val="26528577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Por que o homem ainda não voltou?</a:t>
            </a:r>
          </a:p>
        </p:txBody>
      </p:sp>
      <p:pic>
        <p:nvPicPr>
          <p:cNvPr id="10242" name="Picture 2" descr="Resultado de imagem para porque nÃ£o voltamos a l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020272" cy="525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9062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732"/>
            <a:ext cx="9144000" cy="687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79512" y="908720"/>
            <a:ext cx="54726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pt-BR" sz="8000" b="1" dirty="0">
                <a:ln w="3175" cmpd="sng">
                  <a:solidFill>
                    <a:schemeClr val="accent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36167209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3645"/>
            <a:ext cx="8229600" cy="792088"/>
          </a:xfrm>
        </p:spPr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949280"/>
          </a:xfrm>
        </p:spPr>
        <p:txBody>
          <a:bodyPr/>
          <a:lstStyle/>
          <a:p>
            <a:endParaRPr lang="pt-BR" dirty="0"/>
          </a:p>
          <a:p>
            <a:pPr>
              <a:lnSpc>
                <a:spcPct val="150000"/>
              </a:lnSpc>
            </a:pPr>
            <a:r>
              <a:rPr lang="pt-BR" sz="2400" dirty="0"/>
              <a:t>Programa Apollo – Wikipédia, a enciclopédia livre - pt.wikipedia.org</a:t>
            </a:r>
          </a:p>
          <a:p>
            <a:pPr>
              <a:lnSpc>
                <a:spcPct val="150000"/>
              </a:lnSpc>
            </a:pPr>
            <a:endParaRPr lang="pt-BR" sz="2400" dirty="0"/>
          </a:p>
          <a:p>
            <a:pPr>
              <a:lnSpc>
                <a:spcPct val="150000"/>
              </a:lnSpc>
            </a:pPr>
            <a:r>
              <a:rPr lang="pt-BR" sz="2400" dirty="0"/>
              <a:t>Apollo 11 – Wikipédia, a enciclopédia livre - pt.wikipedia.org</a:t>
            </a:r>
          </a:p>
          <a:p>
            <a:pPr>
              <a:lnSpc>
                <a:spcPct val="150000"/>
              </a:lnSpc>
            </a:pPr>
            <a:endParaRPr lang="pt-BR" sz="2400" dirty="0"/>
          </a:p>
          <a:p>
            <a:pPr>
              <a:lnSpc>
                <a:spcPct val="150000"/>
              </a:lnSpc>
            </a:pPr>
            <a:r>
              <a:rPr lang="pt-BR" sz="2400" dirty="0"/>
              <a:t>40 anos da Apollo 11 - NOTÍCIAS - Astrônomo desmente mitos de que homem não teria ido à Lua - g1.globo.com</a:t>
            </a:r>
          </a:p>
        </p:txBody>
      </p:sp>
    </p:spTree>
    <p:extLst>
      <p:ext uri="{BB962C8B-B14F-4D97-AF65-F5344CB8AC3E}">
        <p14:creationId xmlns:p14="http://schemas.microsoft.com/office/powerpoint/2010/main" val="3374005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AEEEC5E-5E5F-4403-840E-0CE6B6A11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1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526F80A-B066-4DDB-88E0-878604F2DD02}"/>
              </a:ext>
            </a:extLst>
          </p:cNvPr>
          <p:cNvSpPr/>
          <p:nvPr/>
        </p:nvSpPr>
        <p:spPr>
          <a:xfrm>
            <a:off x="6539633" y="6488668"/>
            <a:ext cx="2604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Crédito de imagem: NASA</a:t>
            </a:r>
          </a:p>
        </p:txBody>
      </p:sp>
    </p:spTree>
    <p:extLst>
      <p:ext uri="{BB962C8B-B14F-4D97-AF65-F5344CB8AC3E}">
        <p14:creationId xmlns:p14="http://schemas.microsoft.com/office/powerpoint/2010/main" val="943318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 Programa Apollo</a:t>
            </a:r>
          </a:p>
        </p:txBody>
      </p:sp>
      <p:pic>
        <p:nvPicPr>
          <p:cNvPr id="2050" name="Picture 2" descr="Ficheiro:Apollo program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396044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364088" y="1916832"/>
            <a:ext cx="3096344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 Foi um conjunto de missões espaciais coordenadas pela NASA entre 1961 e 1972 com o objetivo de colocar o homem na Lua.</a:t>
            </a:r>
          </a:p>
        </p:txBody>
      </p:sp>
    </p:spTree>
    <p:extLst>
      <p:ext uri="{BB962C8B-B14F-4D97-AF65-F5344CB8AC3E}">
        <p14:creationId xmlns:p14="http://schemas.microsoft.com/office/powerpoint/2010/main" val="3982207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Apollo 8 </a:t>
            </a:r>
          </a:p>
        </p:txBody>
      </p:sp>
      <p:pic>
        <p:nvPicPr>
          <p:cNvPr id="3074" name="Picture 2" descr="Ficheiro:Apollo-8-patc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6" y="1696616"/>
            <a:ext cx="3168352" cy="327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17816" y="5142324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 21 - 27 de dezembro de 1968.</a:t>
            </a:r>
          </a:p>
        </p:txBody>
      </p:sp>
      <p:pic>
        <p:nvPicPr>
          <p:cNvPr id="3080" name="Picture 8" descr="Ficheiro:Apollo8 Prime Crew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72" y="1453366"/>
            <a:ext cx="5195928" cy="39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709972" y="5511656"/>
            <a:ext cx="5290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/>
              <a:t> </a:t>
            </a:r>
            <a:r>
              <a:rPr lang="pt-BR" sz="2200" dirty="0"/>
              <a:t>William Anders, James Lovell, Frank Borman</a:t>
            </a:r>
          </a:p>
        </p:txBody>
      </p:sp>
    </p:spTree>
    <p:extLst>
      <p:ext uri="{BB962C8B-B14F-4D97-AF65-F5344CB8AC3E}">
        <p14:creationId xmlns:p14="http://schemas.microsoft.com/office/powerpoint/2010/main" val="413170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cheiro:Earth-m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29" y="31723"/>
            <a:ext cx="71437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79512" y="5877272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Visão da Terra a partir da Lua - a mais famosa imagem feita pela Apollo 8</a:t>
            </a:r>
          </a:p>
        </p:txBody>
      </p:sp>
    </p:spTree>
    <p:extLst>
      <p:ext uri="{BB962C8B-B14F-4D97-AF65-F5344CB8AC3E}">
        <p14:creationId xmlns:p14="http://schemas.microsoft.com/office/powerpoint/2010/main" val="1259761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cheiro:Apollo 8 reentry, December 27, 19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749"/>
            <a:ext cx="73723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609329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Reentrada da Apollo 8 na atmosfera</a:t>
            </a:r>
          </a:p>
        </p:txBody>
      </p:sp>
    </p:spTree>
    <p:extLst>
      <p:ext uri="{BB962C8B-B14F-4D97-AF65-F5344CB8AC3E}">
        <p14:creationId xmlns:p14="http://schemas.microsoft.com/office/powerpoint/2010/main" val="41434222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720</Words>
  <Application>Microsoft Office PowerPoint</Application>
  <PresentationFormat>Apresentação na tela (4:3)</PresentationFormat>
  <Paragraphs>82</Paragraphs>
  <Slides>42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5" baseType="lpstr">
      <vt:lpstr>Arial</vt:lpstr>
      <vt:lpstr>Calibri</vt:lpstr>
      <vt:lpstr>Tema do Office</vt:lpstr>
      <vt:lpstr>Apresentação do PowerPoint</vt:lpstr>
      <vt:lpstr>Um pouco de história...</vt:lpstr>
      <vt:lpstr>Apresentação do PowerPoint</vt:lpstr>
      <vt:lpstr>Apresentação do PowerPoint</vt:lpstr>
      <vt:lpstr>Apresentação do PowerPoint</vt:lpstr>
      <vt:lpstr>O Programa Apollo</vt:lpstr>
      <vt:lpstr>Apollo 8 </vt:lpstr>
      <vt:lpstr>Apresentação do PowerPoint</vt:lpstr>
      <vt:lpstr>Apresentação do PowerPoint</vt:lpstr>
      <vt:lpstr>Apresentação do PowerPoint</vt:lpstr>
      <vt:lpstr>Apollo 11</vt:lpstr>
      <vt:lpstr>Apresentação do PowerPoint</vt:lpstr>
      <vt:lpstr>Apresentação do PowerPoint</vt:lpstr>
      <vt:lpstr>Apresentação do PowerPoint</vt:lpstr>
      <vt:lpstr>Apresentação do PowerPoint</vt:lpstr>
      <vt:lpstr>Custo do Programa Apollo</vt:lpstr>
      <vt:lpstr>Apresentação do PowerPoint</vt:lpstr>
      <vt:lpstr>Verdade!!!</vt:lpstr>
      <vt:lpstr>Apresentação do PowerPoint</vt:lpstr>
      <vt:lpstr>A bandeira que “tremula”</vt:lpstr>
      <vt:lpstr>A foto de Neil Armstrong descendo do módulo lunar</vt:lpstr>
      <vt:lpstr>As pegadas</vt:lpstr>
      <vt:lpstr>As estrelas</vt:lpstr>
      <vt:lpstr>Objetos deixados</vt:lpstr>
      <vt:lpstr>Apresentação do PowerPoint</vt:lpstr>
      <vt:lpstr>Tecnologias desenvolvidas</vt:lpstr>
      <vt:lpstr>Tecnologias desenvolvidas</vt:lpstr>
      <vt:lpstr>Fotos  da  Apollo 11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Próximas missões</vt:lpstr>
      <vt:lpstr>Programa Artemis </vt:lpstr>
      <vt:lpstr>Por que o homem ainda não voltou?</vt:lpstr>
      <vt:lpstr>Apresentação do PowerPoint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Giovana</dc:creator>
  <cp:lastModifiedBy>Giovana Calisto Bertolino</cp:lastModifiedBy>
  <cp:revision>30</cp:revision>
  <dcterms:created xsi:type="dcterms:W3CDTF">2018-03-28T00:48:05Z</dcterms:created>
  <dcterms:modified xsi:type="dcterms:W3CDTF">2019-07-20T19:25:27Z</dcterms:modified>
</cp:coreProperties>
</file>