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86" r:id="rId5"/>
    <p:sldId id="259" r:id="rId6"/>
    <p:sldId id="289" r:id="rId7"/>
    <p:sldId id="282" r:id="rId8"/>
    <p:sldId id="288" r:id="rId9"/>
    <p:sldId id="290" r:id="rId10"/>
    <p:sldId id="291" r:id="rId11"/>
    <p:sldId id="293" r:id="rId12"/>
    <p:sldId id="260" r:id="rId13"/>
    <p:sldId id="292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94" r:id="rId28"/>
    <p:sldId id="279" r:id="rId29"/>
    <p:sldId id="296" r:id="rId30"/>
    <p:sldId id="283" r:id="rId31"/>
    <p:sldId id="295" r:id="rId32"/>
    <p:sldId id="297" r:id="rId33"/>
    <p:sldId id="299" r:id="rId34"/>
    <p:sldId id="298" r:id="rId35"/>
    <p:sldId id="301" r:id="rId36"/>
    <p:sldId id="302" r:id="rId37"/>
    <p:sldId id="303" r:id="rId38"/>
    <p:sldId id="281" r:id="rId39"/>
    <p:sldId id="30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3" autoAdjust="0"/>
    <p:restoredTop sz="94660" autoAdjust="0"/>
  </p:normalViewPr>
  <p:slideViewPr>
    <p:cSldViewPr snapToGrid="0">
      <p:cViewPr varScale="1">
        <p:scale>
          <a:sx n="54" d="100"/>
          <a:sy n="54" d="100"/>
        </p:scale>
        <p:origin x="91" y="24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" y="1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4CC4E-C44C-42A0-A9B4-64D18988E9EE}" type="datetimeFigureOut">
              <a:rPr lang="pt-BR" smtClean="0"/>
              <a:pPr/>
              <a:t>16/09/2019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372D5-3096-46E4-A003-D55F64BFC9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47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</a:t>
            </a:r>
            <a:r>
              <a:rPr lang="pt-BR" baseline="0" dirty="0" smtClean="0"/>
              <a:t> da imagem: NASA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D7DE-61AE-4BC6-A87E-9454F8FD646E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A0FC-AF95-454C-A4E6-937690C7EEE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A espaçonave </a:t>
            </a:r>
            <a:br>
              <a:rPr lang="pt-BR" dirty="0" smtClean="0"/>
            </a:br>
            <a:r>
              <a:rPr lang="pt-BR" dirty="0" smtClean="0"/>
              <a:t>NEW HORIZONS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Centro de divulgação da astronomia-observatório Dietrich </a:t>
            </a:r>
            <a:r>
              <a:rPr lang="pt-BR" dirty="0" err="1" smtClean="0"/>
              <a:t>schiel-usp</a:t>
            </a:r>
            <a:r>
              <a:rPr lang="pt-BR" dirty="0" smtClean="0"/>
              <a:t>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Karen Silva. 						Priscila DA SILVA MENDES</a:t>
            </a:r>
          </a:p>
          <a:p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Ksilva231@gmail.com</a:t>
            </a:r>
            <a:r>
              <a:rPr lang="pt-BR" dirty="0" smtClean="0"/>
              <a:t>			   PRISCILA.SILVA.MENDES@USP.BR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09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Por quê ir para Plutão 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 smtClean="0"/>
              <a:t>Resposta sobre o Sistema Solar </a:t>
            </a:r>
          </a:p>
          <a:p>
            <a:r>
              <a:rPr lang="pt-BR" sz="3200" dirty="0" smtClean="0"/>
              <a:t>Dados sobre Plutão e </a:t>
            </a:r>
            <a:r>
              <a:rPr lang="pt-BR" sz="3200" dirty="0" err="1"/>
              <a:t>C</a:t>
            </a:r>
            <a:r>
              <a:rPr lang="pt-BR" sz="3200" dirty="0" err="1" smtClean="0"/>
              <a:t>aronte</a:t>
            </a:r>
            <a:r>
              <a:rPr lang="pt-BR" sz="3200" dirty="0" smtClean="0"/>
              <a:t> </a:t>
            </a:r>
          </a:p>
          <a:p>
            <a:r>
              <a:rPr lang="pt-BR" sz="3200" dirty="0" err="1" smtClean="0"/>
              <a:t>Caronte</a:t>
            </a:r>
            <a:r>
              <a:rPr lang="pt-BR" sz="3200" dirty="0" smtClean="0"/>
              <a:t> fez parte de Plutão ??</a:t>
            </a:r>
          </a:p>
          <a:p>
            <a:endParaRPr lang="pt-B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1995548"/>
            <a:ext cx="351472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tão de ação: Ajuda 4">
            <a:hlinkClick r:id="" action="ppaction://noaction" highlightClick="1"/>
          </p:cNvPr>
          <p:cNvSpPr/>
          <p:nvPr/>
        </p:nvSpPr>
        <p:spPr>
          <a:xfrm>
            <a:off x="8522849" y="1995549"/>
            <a:ext cx="1778696" cy="3514725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21531" y="2355184"/>
            <a:ext cx="5956663" cy="1942495"/>
          </a:xfrm>
        </p:spPr>
        <p:txBody>
          <a:bodyPr>
            <a:normAutofit/>
          </a:bodyPr>
          <a:lstStyle/>
          <a:p>
            <a:r>
              <a:rPr lang="pt-BR" sz="2800" dirty="0" smtClean="0"/>
              <a:t>Imagens sistema </a:t>
            </a:r>
            <a:r>
              <a:rPr lang="pt-BR" sz="2800" dirty="0" err="1" smtClean="0"/>
              <a:t>Plutão-Caronte</a:t>
            </a:r>
            <a:r>
              <a:rPr lang="pt-BR" sz="2800" dirty="0" smtClean="0"/>
              <a:t> capturada pela LORRI em janeiro de 2015 a mais de 200 milhões de km.</a:t>
            </a:r>
          </a:p>
        </p:txBody>
      </p:sp>
      <p:pic>
        <p:nvPicPr>
          <p:cNvPr id="4098" name="Picture 2" descr="C:\Users\Priscila\Documents\Observatório\Priscila\SA\New Horizons (Karen)\30_ja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5708469" cy="634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iscila\Documents\Observatório\Priscila\SA\New Horizons (Karen)\cinturao-kui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79" y="1644151"/>
            <a:ext cx="11011989" cy="4562475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/>
              <a:t>Cinturão de </a:t>
            </a:r>
            <a:r>
              <a:rPr lang="pt-BR" sz="5400" dirty="0" err="1" smtClean="0"/>
              <a:t>Kuiper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32590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Cinturão de </a:t>
            </a:r>
            <a:r>
              <a:rPr lang="pt-BR" dirty="0" err="1" smtClean="0"/>
              <a:t>Kuiper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>
                <a:solidFill>
                  <a:schemeClr val="tx1"/>
                </a:solidFill>
              </a:rPr>
              <a:t>1951 – Hipótese da existência do Cinturão de </a:t>
            </a:r>
            <a:r>
              <a:rPr lang="pt-BR" sz="2800" dirty="0" err="1" smtClean="0">
                <a:solidFill>
                  <a:schemeClr val="tx1"/>
                </a:solidFill>
              </a:rPr>
              <a:t>Kuiper</a:t>
            </a:r>
            <a:r>
              <a:rPr lang="pt-BR" sz="28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1992 - 1° KBO observado, depois de Plutão.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Construção da Sonda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Até janeiro de 2006 sonda </a:t>
            </a:r>
            <a:r>
              <a:rPr lang="pt-BR" dirty="0" err="1" smtClean="0"/>
              <a:t>New</a:t>
            </a:r>
            <a:r>
              <a:rPr lang="pt-BR" dirty="0" smtClean="0"/>
              <a:t> </a:t>
            </a:r>
            <a:r>
              <a:rPr lang="pt-BR" dirty="0" err="1" smtClean="0"/>
              <a:t>Horizons</a:t>
            </a:r>
            <a:r>
              <a:rPr lang="pt-BR" dirty="0" smtClean="0"/>
              <a:t> deveria esta pronta</a:t>
            </a:r>
          </a:p>
          <a:p>
            <a:r>
              <a:rPr lang="pt-BR" dirty="0" smtClean="0"/>
              <a:t>Alinhamento Maior economia </a:t>
            </a:r>
          </a:p>
          <a:p>
            <a:r>
              <a:rPr lang="pt-BR" dirty="0" smtClean="0"/>
              <a:t>Tempo </a:t>
            </a:r>
          </a:p>
          <a:p>
            <a:r>
              <a:rPr lang="pt-BR" dirty="0" smtClean="0"/>
              <a:t>Combustível</a:t>
            </a:r>
          </a:p>
          <a:p>
            <a:endParaRPr lang="pt-BR" dirty="0"/>
          </a:p>
        </p:txBody>
      </p:sp>
      <p:pic>
        <p:nvPicPr>
          <p:cNvPr id="4" name="Picture 4" descr="137960main_alice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90" y="3071919"/>
            <a:ext cx="3729037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sonda_constr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17" y="3410056"/>
            <a:ext cx="418306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42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8101"/>
          </a:xfrm>
        </p:spPr>
        <p:txBody>
          <a:bodyPr/>
          <a:lstStyle/>
          <a:p>
            <a:pPr algn="ctr"/>
            <a:r>
              <a:rPr lang="pt-BR" dirty="0" smtClean="0"/>
              <a:t>Lançamento </a:t>
            </a:r>
            <a:r>
              <a:rPr lang="pt-BR" dirty="0" err="1" smtClean="0"/>
              <a:t>New</a:t>
            </a:r>
            <a:r>
              <a:rPr lang="pt-BR" dirty="0" smtClean="0"/>
              <a:t>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940158"/>
            <a:ext cx="10058400" cy="759853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19/01/2006</a:t>
            </a:r>
            <a:endParaRPr lang="pt-BR" sz="4000" dirty="0"/>
          </a:p>
        </p:txBody>
      </p:sp>
      <p:pic>
        <p:nvPicPr>
          <p:cNvPr id="4" name="Picture 15" descr="launchPhotoFo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77" y="1841679"/>
            <a:ext cx="7997781" cy="45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1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Trajetória da sonda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28 Fevereiro de 2007: passagem por Júpiter </a:t>
            </a:r>
          </a:p>
          <a:p>
            <a:r>
              <a:rPr lang="pt-BR" dirty="0" smtClean="0"/>
              <a:t>Estilingue Gravitacional </a:t>
            </a:r>
          </a:p>
          <a:p>
            <a:r>
              <a:rPr lang="pt-BR" dirty="0" smtClean="0"/>
              <a:t>Teste de equipamentos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23" y="1737360"/>
            <a:ext cx="3878262" cy="459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4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da New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Picture 4" descr="new_horiz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555" y="2118239"/>
            <a:ext cx="4048125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97280" y="1737360"/>
            <a:ext cx="6096000" cy="362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Sete equipamentos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Ralph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Alice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REX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LORRI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SWAP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PEPSSI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Venetia</a:t>
            </a: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 (SDC)</a:t>
            </a:r>
          </a:p>
        </p:txBody>
      </p:sp>
    </p:spTree>
    <p:extLst>
      <p:ext uri="{BB962C8B-B14F-4D97-AF65-F5344CB8AC3E}">
        <p14:creationId xmlns:p14="http://schemas.microsoft.com/office/powerpoint/2010/main" val="33395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da New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6539892" cy="4023360"/>
          </a:xfrm>
        </p:spPr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None/>
            </a:pPr>
            <a:r>
              <a:rPr lang="pt-BR" altLang="pt-BR" sz="2600" b="1" dirty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Ralph: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Mapa da </a:t>
            </a:r>
            <a:r>
              <a:rPr lang="pt-BR" altLang="pt-BR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superície</a:t>
            </a:r>
            <a:r>
              <a:rPr lang="pt-BR" altLang="pt-B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 </a:t>
            </a: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de Plutão e </a:t>
            </a:r>
            <a:r>
              <a:rPr lang="pt-BR" altLang="pt-BR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Caronte</a:t>
            </a:r>
            <a:endParaRPr lang="pt-BR" altLang="pt-BR" sz="24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endParaRPr lang="pt-BR" altLang="pt-BR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Composição química</a:t>
            </a:r>
            <a:endParaRPr lang="pt-BR" altLang="pt-BR" sz="24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endParaRPr lang="pt-BR" altLang="pt-BR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Dois instrumentos: um luz visível e outro infravermelho.</a:t>
            </a:r>
            <a:endParaRPr lang="pt-BR" altLang="pt-BR" sz="20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endParaRPr lang="pt-BR" dirty="0"/>
          </a:p>
        </p:txBody>
      </p:sp>
      <p:pic>
        <p:nvPicPr>
          <p:cNvPr id="4" name="Picture 4" descr="137987main_Ralph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72" y="2176530"/>
            <a:ext cx="4082603" cy="319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6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da New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6385345" cy="4023360"/>
          </a:xfrm>
        </p:spPr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None/>
            </a:pPr>
            <a:r>
              <a:rPr lang="pt-BR" altLang="pt-BR" sz="2600" b="1" dirty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Alice: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endParaRPr lang="pt-BR" altLang="pt-BR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endParaRPr lang="pt-BR" altLang="pt-BR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Estudo da atmosfera de Plutão: composição, características.</a:t>
            </a:r>
            <a:endParaRPr lang="pt-BR" altLang="pt-BR" sz="24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4" name="Picture 5" descr="137960main_alice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25" y="2266682"/>
            <a:ext cx="3902299" cy="312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3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Descoberta de Plutão </a:t>
            </a:r>
            <a:endParaRPr lang="pt-BR" dirty="0"/>
          </a:p>
        </p:txBody>
      </p:sp>
      <p:pic>
        <p:nvPicPr>
          <p:cNvPr id="4" name="Picture 4" descr="lowe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186323"/>
            <a:ext cx="2581275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116946" y="238461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altLang="pt-BR" sz="3200" dirty="0"/>
              <a:t>Percival Lowell   (</a:t>
            </a:r>
            <a:r>
              <a:rPr lang="pt-BR" altLang="pt-BR" sz="3200" dirty="0" smtClean="0"/>
              <a:t>1855-1916)</a:t>
            </a:r>
          </a:p>
          <a:p>
            <a:r>
              <a:rPr lang="pt-BR" altLang="pt-BR" sz="3200" dirty="0" smtClean="0"/>
              <a:t>Observatório </a:t>
            </a:r>
            <a:r>
              <a:rPr lang="pt-BR" altLang="pt-BR" sz="3200" dirty="0"/>
              <a:t>de </a:t>
            </a:r>
            <a:r>
              <a:rPr lang="pt-BR" altLang="pt-BR" sz="3200" dirty="0" err="1" smtClean="0"/>
              <a:t>Flagstaff</a:t>
            </a:r>
            <a:endParaRPr lang="pt-BR" altLang="pt-BR" sz="3200" dirty="0" smtClean="0"/>
          </a:p>
        </p:txBody>
      </p:sp>
      <p:pic>
        <p:nvPicPr>
          <p:cNvPr id="6" name="Picture 5" descr="p-lowell-at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080" y="3446547"/>
            <a:ext cx="2068513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0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da New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156" y="1935886"/>
            <a:ext cx="4852759" cy="4023360"/>
          </a:xfrm>
        </p:spPr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None/>
            </a:pPr>
            <a:r>
              <a:rPr lang="pt-BR" altLang="pt-BR" sz="3000" b="1" dirty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REX: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Emissão dos dados coletados para a Terra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Comando de todos os equipamentos da sonda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endParaRPr lang="pt-BR" altLang="pt-BR" sz="28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</p:txBody>
      </p:sp>
      <p:pic>
        <p:nvPicPr>
          <p:cNvPr id="4" name="Picture 5" descr="137947main_rex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15" y="2178788"/>
            <a:ext cx="4265612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da New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5277762" cy="4023360"/>
          </a:xfrm>
        </p:spPr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None/>
            </a:pPr>
            <a:r>
              <a:rPr lang="pt-BR" altLang="pt-BR" sz="3000" b="1" dirty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LORRI: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endParaRPr lang="pt-BR" altLang="pt-BR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Telescópio </a:t>
            </a: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com câmera </a:t>
            </a:r>
            <a:r>
              <a:rPr lang="pt-BR" altLang="pt-BR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CCD (envia imagens, fotografias)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endParaRPr lang="pt-BR" altLang="pt-BR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20,8 cm abertura</a:t>
            </a:r>
            <a:endParaRPr lang="pt-BR" altLang="pt-BR" sz="28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None/>
            </a:pPr>
            <a:endParaRPr lang="pt-BR" altLang="pt-BR" sz="28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endParaRPr lang="pt-BR" dirty="0"/>
          </a:p>
        </p:txBody>
      </p:sp>
      <p:pic>
        <p:nvPicPr>
          <p:cNvPr id="4" name="Picture 5" descr="137950main_lorri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16" y="1973051"/>
            <a:ext cx="5022850" cy="37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1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da New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4646697" cy="4023360"/>
          </a:xfrm>
        </p:spPr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None/>
            </a:pPr>
            <a:r>
              <a:rPr lang="pt-BR" altLang="pt-BR" sz="3000" b="1" dirty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SWAP: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Análise do campo magnético de Plutão e </a:t>
            </a:r>
            <a:r>
              <a:rPr lang="pt-BR" altLang="pt-BR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Caronte</a:t>
            </a:r>
            <a:endParaRPr lang="pt-BR" altLang="pt-BR" sz="28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Captação de partículas do vento solar</a:t>
            </a:r>
          </a:p>
          <a:p>
            <a:endParaRPr lang="pt-BR" dirty="0"/>
          </a:p>
        </p:txBody>
      </p:sp>
      <p:pic>
        <p:nvPicPr>
          <p:cNvPr id="4" name="Picture 5" descr="137993main_SWAP_Installation_me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427" y="2313570"/>
            <a:ext cx="4624387" cy="30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6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da New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4839881" cy="4023360"/>
          </a:xfrm>
        </p:spPr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None/>
            </a:pPr>
            <a:r>
              <a:rPr lang="pt-BR" altLang="pt-BR" sz="3000" b="1" dirty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PEPSSI: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Identificação de partículas carregadas de Plutão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Analisar a interação das partículas com vento solar</a:t>
            </a:r>
          </a:p>
        </p:txBody>
      </p:sp>
      <p:pic>
        <p:nvPicPr>
          <p:cNvPr id="4" name="Picture 5" descr="137954main_PEPSSI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984756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6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New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4904275" cy="4023360"/>
          </a:xfrm>
        </p:spPr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None/>
            </a:pPr>
            <a:r>
              <a:rPr lang="pt-BR" altLang="pt-BR" sz="2600" b="1" dirty="0" err="1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Venetia</a:t>
            </a:r>
            <a:r>
              <a:rPr lang="pt-BR" altLang="pt-BR" sz="2600" b="1" dirty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 (SDC):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endParaRPr lang="pt-BR" altLang="pt-BR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medidor </a:t>
            </a: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de partículas e poeira espacial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endParaRPr lang="pt-BR" altLang="pt-BR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equipamento </a:t>
            </a: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criado pela Universidade do Colorado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Picture 5" descr="137984main_sdc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46" y="1845734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6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Ultimas Noticias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4924697" cy="402336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Teste da New </a:t>
            </a:r>
            <a:r>
              <a:rPr lang="pt-BR" altLang="pt-BR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Horizons</a:t>
            </a: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 em </a:t>
            </a:r>
            <a:r>
              <a:rPr lang="pt-BR" altLang="pt-B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Júpiter:</a:t>
            </a:r>
            <a:endParaRPr lang="pt-BR" altLang="pt-BR" sz="24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Ajuste </a:t>
            </a:r>
            <a:r>
              <a:rPr lang="pt-BR" altLang="pt-BR" sz="25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dos equipamentos e testes de registro de dados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5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Ótimo desempenho</a:t>
            </a:r>
          </a:p>
          <a:p>
            <a:endParaRPr lang="pt-BR" dirty="0"/>
          </a:p>
        </p:txBody>
      </p:sp>
      <p:pic>
        <p:nvPicPr>
          <p:cNvPr id="4" name="JupiterRotation.mpg">
            <a:hlinkClick r:id="" action="ppaction://media"/>
          </p:cNvPr>
          <p:cNvPicPr>
            <a:picLocks noGrp="1"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568" y="2114371"/>
            <a:ext cx="4735175" cy="354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5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Júpiter e as luas </a:t>
            </a:r>
            <a:r>
              <a:rPr lang="pt-BR" b="1" dirty="0" err="1" smtClean="0"/>
              <a:t>Galileanas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b="1" dirty="0"/>
          </a:p>
        </p:txBody>
      </p:sp>
      <p:pic>
        <p:nvPicPr>
          <p:cNvPr id="4" name="Picture 4" descr="io_europe_ganynede_calli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2036341"/>
            <a:ext cx="5773782" cy="410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little_red_sp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549" y="2090057"/>
            <a:ext cx="5572320" cy="400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601097" y="1698171"/>
            <a:ext cx="5590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Grande Mancha Vermelha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69816" y="1658984"/>
            <a:ext cx="5708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Luas </a:t>
            </a:r>
            <a:r>
              <a:rPr lang="pt-BR" sz="2400" b="1" dirty="0" err="1" smtClean="0"/>
              <a:t>Galileanas</a:t>
            </a:r>
            <a:r>
              <a:rPr lang="pt-BR" sz="2400" b="1" dirty="0" smtClean="0"/>
              <a:t>: </a:t>
            </a:r>
            <a:r>
              <a:rPr lang="pt-BR" sz="2400" b="1" dirty="0" err="1" smtClean="0"/>
              <a:t>Io</a:t>
            </a:r>
            <a:r>
              <a:rPr lang="pt-BR" sz="2400" b="1" dirty="0" smtClean="0"/>
              <a:t>, Europa, </a:t>
            </a:r>
            <a:r>
              <a:rPr lang="pt-BR" sz="2400" b="1" dirty="0" err="1" smtClean="0"/>
              <a:t>Ganimedes</a:t>
            </a:r>
            <a:r>
              <a:rPr lang="pt-BR" sz="2400" b="1" dirty="0" smtClean="0"/>
              <a:t> e Europa, na ordem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1514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Priscila\Documents\Observatório\Priscila\SA\New Horizons (Karen)\Jovian_main_ring_New_Horizons_050107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217" y="705395"/>
            <a:ext cx="10149839" cy="5617028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822960" y="195943"/>
            <a:ext cx="57607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/>
              <a:t>Sistema de anéis do planeta Júpiter </a:t>
            </a:r>
            <a:endParaRPr lang="pt-BR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/>
              <a:t>Io</a:t>
            </a:r>
            <a:r>
              <a:rPr lang="pt-BR" dirty="0" smtClean="0"/>
              <a:t> – atividade vulcânica</a:t>
            </a:r>
            <a:br>
              <a:rPr lang="pt-BR" dirty="0" smtClean="0"/>
            </a:b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Picture 4" descr="io_Sur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297"/>
            <a:ext cx="5908675" cy="461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riscila\Documents\Observatório\Priscila\SA\New Horizons (Karen)\Io_vulc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2992" y="1763487"/>
            <a:ext cx="4959259" cy="4585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49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Imagens de Plutão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9154" name="Picture 2" descr="C:\Users\Priscila\Documents\Observatório\Priscila\SA\New Horizons (Karen)\nh-pluto_charon_color_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14475"/>
            <a:ext cx="12192000" cy="484713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70263" y="164592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Plutão (direita) e sua maior lua </a:t>
            </a:r>
            <a:r>
              <a:rPr lang="pt-BR" sz="2000" b="1" dirty="0" err="1" smtClean="0"/>
              <a:t>Caronte</a:t>
            </a:r>
            <a:r>
              <a:rPr lang="pt-BR" sz="2000" b="1" dirty="0" smtClean="0"/>
              <a:t> (esquerda)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54022" y="1403796"/>
            <a:ext cx="7001658" cy="4465297"/>
          </a:xfrm>
        </p:spPr>
        <p:txBody>
          <a:bodyPr/>
          <a:lstStyle/>
          <a:p>
            <a:pPr marL="1471400" lvl="8" indent="0">
              <a:buNone/>
            </a:pPr>
            <a:endParaRPr lang="pt-BR" sz="2400" dirty="0"/>
          </a:p>
          <a:p>
            <a:pPr marL="1471400" lvl="8" indent="0">
              <a:buNone/>
            </a:pPr>
            <a:r>
              <a:rPr lang="pt-BR" sz="3200" dirty="0" smtClean="0"/>
              <a:t>Somente em 1930 o planeta é de fato observado!!</a:t>
            </a:r>
          </a:p>
          <a:p>
            <a:pPr marL="1471400" lvl="8" indent="0">
              <a:buNone/>
            </a:pPr>
            <a:r>
              <a:rPr lang="pt-BR" sz="3200" b="1" dirty="0" err="1" smtClean="0"/>
              <a:t>Clyde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Tombaugh</a:t>
            </a:r>
            <a:r>
              <a:rPr lang="pt-BR" sz="3200" b="1" dirty="0" smtClean="0"/>
              <a:t> (1906-1997)</a:t>
            </a:r>
          </a:p>
          <a:p>
            <a:pPr marL="1471400" lvl="8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59" y="1764121"/>
            <a:ext cx="3092450" cy="293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3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Atualizados 2014/2015</a:t>
            </a:r>
            <a:endParaRPr lang="pt-BR" dirty="0"/>
          </a:p>
        </p:txBody>
      </p:sp>
      <p:pic>
        <p:nvPicPr>
          <p:cNvPr id="1026" name="Picture 2" descr="C:\Users\Priscila\Documents\Observatório\Priscila\SA\New Horizons (Karen)\29_0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87383" y="496389"/>
            <a:ext cx="42846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/>
              <a:t>Plutão e </a:t>
            </a:r>
            <a:r>
              <a:rPr lang="pt-BR" sz="2500" b="1" dirty="0" err="1" smtClean="0"/>
              <a:t>Caronte</a:t>
            </a:r>
            <a:r>
              <a:rPr lang="pt-BR" sz="2500" b="1" dirty="0" smtClean="0"/>
              <a:t> – 29/06/2015</a:t>
            </a:r>
          </a:p>
          <a:p>
            <a:endParaRPr lang="pt-BR" sz="2500" b="1" dirty="0" smtClean="0"/>
          </a:p>
        </p:txBody>
      </p:sp>
    </p:spTree>
    <p:extLst>
      <p:ext uri="{BB962C8B-B14F-4D97-AF65-F5344CB8AC3E}">
        <p14:creationId xmlns:p14="http://schemas.microsoft.com/office/powerpoint/2010/main" val="9242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Imagens de Plutão pela </a:t>
            </a:r>
            <a:r>
              <a:rPr lang="pt-BR" dirty="0" err="1" smtClean="0"/>
              <a:t>New</a:t>
            </a:r>
            <a:r>
              <a:rPr lang="pt-BR" dirty="0" smtClean="0"/>
              <a:t> </a:t>
            </a:r>
            <a:r>
              <a:rPr lang="pt-BR" dirty="0" err="1" smtClean="0"/>
              <a:t>Horizons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098" name="Picture 2" descr="https://upload.wikimedia.org/wikipedia/commons/thumb/5/5d/PlutoCharon-1stColorImage-NewHorizons-Ralph-20150414.png/150px-PlutoCharon-1stColorImage-NewHorizons-Ralph-201504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19101"/>
            <a:ext cx="2612571" cy="2370909"/>
          </a:xfrm>
          <a:prstGeom prst="rect">
            <a:avLst/>
          </a:prstGeom>
          <a:noFill/>
        </p:spPr>
      </p:pic>
      <p:pic>
        <p:nvPicPr>
          <p:cNvPr id="4100" name="Picture 4" descr="https://upload.wikimedia.org/wikipedia/commons/thumb/b/b6/Pluto_by_LORRI%2C_12_May_2015.jpg/150px-Pluto_by_LORRI%2C_12_May_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2571" y="2586445"/>
            <a:ext cx="2599509" cy="2403566"/>
          </a:xfrm>
          <a:prstGeom prst="rect">
            <a:avLst/>
          </a:prstGeom>
          <a:noFill/>
        </p:spPr>
      </p:pic>
      <p:pic>
        <p:nvPicPr>
          <p:cNvPr id="4102" name="Picture 6" descr="https://upload.wikimedia.org/wikipedia/commons/2/27/Pluto_viewed_by_New_Horizons_28_May-3_June_20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2080" y="2599508"/>
            <a:ext cx="2664823" cy="2377440"/>
          </a:xfrm>
          <a:prstGeom prst="rect">
            <a:avLst/>
          </a:prstGeom>
          <a:noFill/>
        </p:spPr>
      </p:pic>
      <p:pic>
        <p:nvPicPr>
          <p:cNvPr id="4104" name="Picture 8" descr="https://upload.wikimedia.org/wikipedia/commons/thumb/f/fc/Pluto_by_LORRI%2C_18_June_2015.jpg/150px-Pluto_by_LORRI%2C_18_June_20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6903" y="2573381"/>
            <a:ext cx="2233749" cy="2390503"/>
          </a:xfrm>
          <a:prstGeom prst="rect">
            <a:avLst/>
          </a:prstGeom>
          <a:noFill/>
        </p:spPr>
      </p:pic>
      <p:pic>
        <p:nvPicPr>
          <p:cNvPr id="4106" name="Picture 10" descr="https://upload.wikimedia.org/wikipedia/commons/thumb/4/42/Pluto_by_LORRI%2C_27_June_2015_%28Color%29.jpg/150px-Pluto_by_LORRI%2C_27_June_2015_%28Color%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84527" y="2566850"/>
            <a:ext cx="2107473" cy="2383971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457200" y="5042263"/>
            <a:ext cx="122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Abril/15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756263" y="5068389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Mai/15 – 75milhões km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656216" y="5003074"/>
            <a:ext cx="2076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Mai/15 – 55 milhões km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020594" y="5003075"/>
            <a:ext cx="172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Jun/12 – 31 milhões km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0371909" y="5003074"/>
            <a:ext cx="1820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Jun/12 – 18 milhões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 descr="C:\Users\Priscila\Documents\Observatório\Priscila\SA\New Horizons (Karen)\Pluto_jul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36161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35132" y="313509"/>
            <a:ext cx="34355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/>
              <a:t>Plutão 07/07/2015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Priscila\Documents\Observatório\Priscila\SA\New Horizons (Karen)\ILovePlu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270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riscila\Documents\Observatório\Priscila\SA\New Horizons (Karen)\900px-Pluto_by_LORRI,_9_July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5246" y="0"/>
            <a:ext cx="7776754" cy="685800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1188720" y="1240970"/>
            <a:ext cx="3474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Plutão 09/07/2015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2870704"/>
            <a:ext cx="4258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</a:rPr>
              <a:t>Mais informações sobre a sonda e Plutão acesse: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http://pluto.jhuapl.edu/</a:t>
            </a:r>
            <a:endParaRPr lang="pt-BR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904874"/>
            <a:ext cx="99155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1195387"/>
            <a:ext cx="99155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9" y="743719"/>
            <a:ext cx="10639424" cy="502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9366"/>
            <a:ext cx="12192000" cy="675926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457199"/>
            <a:ext cx="10058400" cy="58390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200" b="1" dirty="0" smtClean="0">
                <a:solidFill>
                  <a:srgbClr val="C00000"/>
                </a:solidFill>
              </a:rPr>
              <a:t> Máxima aproximação: 14/07/2015</a:t>
            </a:r>
          </a:p>
          <a:p>
            <a:pPr>
              <a:buFont typeface="Wingdings" pitchFamily="2" charset="2"/>
              <a:buChar char="Ø"/>
            </a:pPr>
            <a:r>
              <a:rPr lang="pt-BR" sz="3200" b="1" dirty="0" smtClean="0">
                <a:solidFill>
                  <a:srgbClr val="C00000"/>
                </a:solidFill>
              </a:rPr>
              <a:t>Distância de Plutão: 12.500 km, aproximadamente</a:t>
            </a:r>
          </a:p>
          <a:p>
            <a:pPr>
              <a:buFont typeface="Wingdings" pitchFamily="2" charset="2"/>
              <a:buChar char="Ø"/>
            </a:pPr>
            <a:endParaRPr lang="pt-BR" sz="32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3200" b="1" dirty="0" smtClean="0">
                <a:solidFill>
                  <a:srgbClr val="C00000"/>
                </a:solidFill>
              </a:rPr>
              <a:t>Velocidade: ~14km/s!!!</a:t>
            </a:r>
          </a:p>
          <a:p>
            <a:pPr>
              <a:buFont typeface="Wingdings" pitchFamily="2" charset="2"/>
              <a:buChar char="Ø"/>
            </a:pPr>
            <a:endParaRPr lang="pt-BR" sz="32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3200" b="1" dirty="0" smtClean="0">
                <a:solidFill>
                  <a:srgbClr val="C00000"/>
                </a:solidFill>
              </a:rPr>
              <a:t>A </a:t>
            </a:r>
            <a:r>
              <a:rPr lang="pt-BR" sz="3200" b="1" dirty="0" err="1" smtClean="0">
                <a:solidFill>
                  <a:srgbClr val="C00000"/>
                </a:solidFill>
              </a:rPr>
              <a:t>New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err="1" smtClean="0">
                <a:solidFill>
                  <a:srgbClr val="C00000"/>
                </a:solidFill>
              </a:rPr>
              <a:t>Horizons</a:t>
            </a:r>
            <a:r>
              <a:rPr lang="pt-BR" sz="3200" b="1" dirty="0" smtClean="0">
                <a:solidFill>
                  <a:srgbClr val="C00000"/>
                </a:solidFill>
              </a:rPr>
              <a:t> continuará a exploração do Cinturão de </a:t>
            </a:r>
            <a:r>
              <a:rPr lang="pt-BR" sz="3200" b="1" dirty="0" err="1" smtClean="0">
                <a:solidFill>
                  <a:srgbClr val="C00000"/>
                </a:solidFill>
              </a:rPr>
              <a:t>Kuiper</a:t>
            </a:r>
            <a:r>
              <a:rPr lang="pt-BR" sz="32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endParaRPr lang="pt-BR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Priscila\Documents\Observatório\Priscila\SA\New Horizons (Karen)\Pluto_discovery_plat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1154" y="0"/>
            <a:ext cx="10058400" cy="1227909"/>
          </a:xfrm>
        </p:spPr>
        <p:txBody>
          <a:bodyPr/>
          <a:lstStyle/>
          <a:p>
            <a:pPr algn="ctr"/>
            <a:r>
              <a:rPr lang="pt-BR" dirty="0" smtClean="0"/>
              <a:t>Plutão em dados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750423"/>
            <a:ext cx="10058400" cy="4362995"/>
          </a:xfrm>
        </p:spPr>
        <p:txBody>
          <a:bodyPr>
            <a:normAutofit/>
          </a:bodyPr>
          <a:lstStyle/>
          <a:p>
            <a:endParaRPr lang="pt-BR" altLang="pt-BR" sz="3200" dirty="0" smtClean="0"/>
          </a:p>
          <a:p>
            <a:r>
              <a:rPr lang="pt-BR" altLang="pt-BR" sz="3200" dirty="0" smtClean="0"/>
              <a:t>1,2 x 10²</a:t>
            </a:r>
            <a:r>
              <a:rPr lang="pt-BR" altLang="pt-BR" sz="3200" dirty="0" err="1" smtClean="0"/>
              <a:t>²</a:t>
            </a:r>
            <a:r>
              <a:rPr lang="pt-BR" altLang="pt-BR" sz="3200" dirty="0" smtClean="0"/>
              <a:t> kg</a:t>
            </a:r>
          </a:p>
          <a:p>
            <a:r>
              <a:rPr lang="pt-BR" altLang="pt-BR" sz="3200" dirty="0" smtClean="0"/>
              <a:t>2370 km de diâmetro</a:t>
            </a:r>
          </a:p>
          <a:p>
            <a:r>
              <a:rPr lang="pt-BR" altLang="pt-BR" sz="3200" dirty="0" smtClean="0"/>
              <a:t>Gravidade: 0,4 m/s² (Terra ~ 9,8 m/s²)</a:t>
            </a:r>
          </a:p>
          <a:p>
            <a:r>
              <a:rPr lang="pt-BR" altLang="pt-BR" sz="3200" dirty="0" smtClean="0"/>
              <a:t>Luas: 5 - </a:t>
            </a:r>
            <a:r>
              <a:rPr lang="pt-BR" altLang="pt-BR" sz="3200" dirty="0" err="1" smtClean="0"/>
              <a:t>Caronte</a:t>
            </a:r>
            <a:r>
              <a:rPr lang="pt-BR" altLang="pt-BR" sz="3200" dirty="0" smtClean="0"/>
              <a:t>, </a:t>
            </a:r>
            <a:r>
              <a:rPr lang="pt-BR" altLang="pt-BR" sz="3200" dirty="0" err="1" smtClean="0"/>
              <a:t>Hydra</a:t>
            </a:r>
            <a:r>
              <a:rPr lang="pt-BR" altLang="pt-BR" sz="3200" dirty="0" smtClean="0"/>
              <a:t>, </a:t>
            </a:r>
            <a:r>
              <a:rPr lang="pt-BR" altLang="pt-BR" sz="3200" dirty="0" err="1" smtClean="0"/>
              <a:t>Kerberos</a:t>
            </a:r>
            <a:r>
              <a:rPr lang="pt-BR" altLang="pt-BR" sz="3200" dirty="0" smtClean="0"/>
              <a:t>, </a:t>
            </a:r>
            <a:r>
              <a:rPr lang="pt-BR" altLang="pt-BR" sz="3200" dirty="0" err="1" smtClean="0"/>
              <a:t>Styx</a:t>
            </a:r>
            <a:r>
              <a:rPr lang="pt-BR" altLang="pt-BR" sz="3200" dirty="0" smtClean="0"/>
              <a:t>, </a:t>
            </a:r>
            <a:r>
              <a:rPr lang="pt-BR" altLang="pt-BR" sz="3200" dirty="0" err="1" smtClean="0"/>
              <a:t>Nix</a:t>
            </a:r>
            <a:endParaRPr lang="pt-BR" altLang="pt-BR" sz="3200" dirty="0" smtClean="0"/>
          </a:p>
          <a:p>
            <a:r>
              <a:rPr lang="pt-BR" altLang="pt-BR" sz="3200" dirty="0" smtClean="0"/>
              <a:t>Máxima distância - 49,24 UA (mais de 7 bilhões de km!!!)</a:t>
            </a:r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50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Luas de Plutão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 smtClean="0"/>
              <a:t>1978- </a:t>
            </a:r>
            <a:r>
              <a:rPr lang="pt-BR" sz="2800" dirty="0" err="1" smtClean="0"/>
              <a:t>Caronte</a:t>
            </a:r>
            <a:r>
              <a:rPr lang="pt-BR" sz="2800" dirty="0" smtClean="0"/>
              <a:t> é observada                     2005- </a:t>
            </a:r>
            <a:r>
              <a:rPr lang="pt-BR" sz="2800" dirty="0" err="1" smtClean="0"/>
              <a:t>Hydra</a:t>
            </a:r>
            <a:r>
              <a:rPr lang="pt-BR" sz="2800" dirty="0" smtClean="0"/>
              <a:t> e </a:t>
            </a:r>
            <a:r>
              <a:rPr lang="pt-BR" sz="2800" dirty="0" err="1" smtClean="0"/>
              <a:t>Nix</a:t>
            </a:r>
            <a:r>
              <a:rPr lang="pt-BR" sz="2800" dirty="0" smtClean="0"/>
              <a:t> </a:t>
            </a:r>
            <a:endParaRPr lang="pt-BR" sz="2800" dirty="0"/>
          </a:p>
        </p:txBody>
      </p:sp>
      <p:pic>
        <p:nvPicPr>
          <p:cNvPr id="4" name="Picture 6" descr="plutao_mo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67" y="2303038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aron_discov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17" y="2551249"/>
            <a:ext cx="4079723" cy="306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21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1154" y="182880"/>
            <a:ext cx="10058400" cy="1084217"/>
          </a:xfrm>
        </p:spPr>
        <p:txBody>
          <a:bodyPr/>
          <a:lstStyle/>
          <a:p>
            <a:pPr algn="ctr"/>
            <a:r>
              <a:rPr lang="pt-BR" dirty="0">
                <a:solidFill>
                  <a:prstClr val="white">
                    <a:lumMod val="75000"/>
                    <a:lumOff val="25000"/>
                  </a:prstClr>
                </a:solidFill>
              </a:rPr>
              <a:t>Plutão em dados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02673"/>
            <a:ext cx="10058400" cy="4336869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B5AE53"/>
              </a:buClr>
            </a:pPr>
            <a:r>
              <a:rPr lang="pt-BR" altLang="pt-BR" sz="32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Mínima - 29,64 UA (mais de 4 bilhões de km) - entre 1979 </a:t>
            </a:r>
            <a:r>
              <a:rPr lang="pt-BR" altLang="pt-BR" sz="3200" dirty="0">
                <a:solidFill>
                  <a:prstClr val="white">
                    <a:lumMod val="75000"/>
                    <a:lumOff val="25000"/>
                  </a:prstClr>
                </a:solidFill>
              </a:rPr>
              <a:t>até </a:t>
            </a:r>
            <a:r>
              <a:rPr lang="pt-BR" altLang="pt-BR" sz="32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1999 (20 anos), </a:t>
            </a:r>
            <a:r>
              <a:rPr lang="pt-BR" altLang="pt-BR" sz="3200" dirty="0">
                <a:solidFill>
                  <a:prstClr val="white">
                    <a:lumMod val="75000"/>
                    <a:lumOff val="25000"/>
                  </a:prstClr>
                </a:solidFill>
              </a:rPr>
              <a:t>Plutão mais próximo que </a:t>
            </a:r>
            <a:r>
              <a:rPr lang="pt-BR" altLang="pt-BR" sz="32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Netuno</a:t>
            </a:r>
          </a:p>
          <a:p>
            <a:pPr lvl="0">
              <a:buClr>
                <a:srgbClr val="B5AE53"/>
              </a:buClr>
            </a:pPr>
            <a:endParaRPr lang="pt-BR" altLang="pt-BR" sz="3200" dirty="0" smtClean="0">
              <a:solidFill>
                <a:prstClr val="white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B5AE53"/>
              </a:buClr>
            </a:pPr>
            <a:r>
              <a:rPr lang="pt-BR" altLang="pt-BR" sz="32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Rotação</a:t>
            </a:r>
            <a:r>
              <a:rPr lang="pt-BR" altLang="pt-BR" sz="3200" dirty="0">
                <a:solidFill>
                  <a:prstClr val="white">
                    <a:lumMod val="75000"/>
                    <a:lumOff val="25000"/>
                  </a:prstClr>
                </a:solidFill>
              </a:rPr>
              <a:t>: 6,2 dias</a:t>
            </a:r>
          </a:p>
          <a:p>
            <a:pPr lvl="0">
              <a:buClr>
                <a:srgbClr val="B5AE53"/>
              </a:buClr>
            </a:pPr>
            <a:endParaRPr lang="pt-BR" altLang="pt-BR" sz="3200" dirty="0" smtClean="0">
              <a:solidFill>
                <a:prstClr val="white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B5AE53"/>
              </a:buClr>
            </a:pPr>
            <a:r>
              <a:rPr lang="pt-BR" altLang="pt-BR" sz="32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Translação</a:t>
            </a:r>
            <a:r>
              <a:rPr lang="pt-BR" altLang="pt-BR" sz="3200" dirty="0">
                <a:solidFill>
                  <a:prstClr val="white">
                    <a:lumMod val="75000"/>
                    <a:lumOff val="25000"/>
                  </a:prstClr>
                </a:solidFill>
              </a:rPr>
              <a:t>: 248 anos</a:t>
            </a:r>
          </a:p>
          <a:p>
            <a:pPr lvl="0">
              <a:buClr>
                <a:srgbClr val="B5AE53"/>
              </a:buClr>
            </a:pPr>
            <a:endParaRPr lang="pt-BR" altLang="pt-BR" sz="3200" dirty="0" smtClean="0">
              <a:solidFill>
                <a:prstClr val="white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B5AE53"/>
              </a:buClr>
            </a:pPr>
            <a:r>
              <a:rPr lang="pt-BR" altLang="pt-BR" sz="32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Inclinação </a:t>
            </a:r>
            <a:r>
              <a:rPr lang="pt-BR" altLang="pt-BR" sz="3200" dirty="0">
                <a:solidFill>
                  <a:prstClr val="white">
                    <a:lumMod val="75000"/>
                    <a:lumOff val="25000"/>
                  </a:prstClr>
                </a:solidFill>
              </a:rPr>
              <a:t>da órbita: </a:t>
            </a:r>
            <a:r>
              <a:rPr lang="pt-BR" altLang="pt-BR" sz="32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17,15°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65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Elipse 3"/>
          <p:cNvSpPr/>
          <p:nvPr/>
        </p:nvSpPr>
        <p:spPr bwMode="auto">
          <a:xfrm>
            <a:off x="623393" y="4077072"/>
            <a:ext cx="2635209" cy="2016224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" name="Elipse 4"/>
          <p:cNvSpPr/>
          <p:nvPr/>
        </p:nvSpPr>
        <p:spPr bwMode="auto">
          <a:xfrm>
            <a:off x="9744405" y="4365104"/>
            <a:ext cx="1440160" cy="1080120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815413" y="1412776"/>
            <a:ext cx="2304256" cy="1728192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>
            <a:off x="3983765" y="1268760"/>
            <a:ext cx="2592288" cy="1872208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5615947" y="3212976"/>
            <a:ext cx="2880320" cy="2160240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A queda de Plutão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2005- descoberta de </a:t>
            </a:r>
            <a:r>
              <a:rPr lang="pt-BR" sz="2800" dirty="0" err="1" smtClean="0"/>
              <a:t>Éris</a:t>
            </a:r>
            <a:r>
              <a:rPr lang="pt-BR" sz="2800" dirty="0" smtClean="0"/>
              <a:t> </a:t>
            </a:r>
          </a:p>
          <a:p>
            <a:endParaRPr lang="pt-BR" sz="2800" dirty="0" smtClean="0"/>
          </a:p>
          <a:p>
            <a:r>
              <a:rPr lang="pt-BR" sz="2800" dirty="0" smtClean="0"/>
              <a:t>2006- Assembleia da União Astronômica Internacional :	</a:t>
            </a:r>
          </a:p>
          <a:p>
            <a:pPr lvl="4">
              <a:buFont typeface="Wingdings" pitchFamily="2" charset="2"/>
              <a:buChar char="Ø"/>
            </a:pPr>
            <a:r>
              <a:rPr lang="pt-BR" sz="2800" dirty="0" smtClean="0"/>
              <a:t>Redefinição do termo planeta</a:t>
            </a:r>
          </a:p>
          <a:p>
            <a:pPr lvl="4">
              <a:buFont typeface="Wingdings" pitchFamily="2" charset="2"/>
              <a:buChar char="Ø"/>
            </a:pPr>
            <a:r>
              <a:rPr lang="pt-BR" sz="2800" dirty="0" smtClean="0"/>
              <a:t>Plutão deixa de ser planeta </a:t>
            </a:r>
          </a:p>
          <a:p>
            <a:pPr lvl="4">
              <a:buNone/>
            </a:pPr>
            <a:r>
              <a:rPr lang="pt-BR" sz="2800" dirty="0" smtClean="0"/>
              <a:t> </a:t>
            </a:r>
          </a:p>
          <a:p>
            <a:pPr lvl="4">
              <a:buFont typeface="Wingdings" pitchFamily="2" charset="2"/>
              <a:buChar char="Ø"/>
            </a:pPr>
            <a:endParaRPr lang="pt-BR" sz="2800" dirty="0" smtClean="0"/>
          </a:p>
          <a:p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304" y="3683470"/>
            <a:ext cx="2185987" cy="219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8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1090</TotalTime>
  <Words>564</Words>
  <Application>Microsoft Office PowerPoint</Application>
  <PresentationFormat>Widescreen</PresentationFormat>
  <Paragraphs>130</Paragraphs>
  <Slides>39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Tahoma</vt:lpstr>
      <vt:lpstr>Wingdings</vt:lpstr>
      <vt:lpstr>Retrospectiva</vt:lpstr>
      <vt:lpstr>A espaçonave  NEW HORIZONS</vt:lpstr>
      <vt:lpstr>Descoberta de Plutão </vt:lpstr>
      <vt:lpstr>Apresentação do PowerPoint</vt:lpstr>
      <vt:lpstr>Apresentação do PowerPoint</vt:lpstr>
      <vt:lpstr>Plutão em dados </vt:lpstr>
      <vt:lpstr>Luas de Plutão </vt:lpstr>
      <vt:lpstr>Plutão em dados </vt:lpstr>
      <vt:lpstr>Apresentação do PowerPoint</vt:lpstr>
      <vt:lpstr>A queda de Plutão  </vt:lpstr>
      <vt:lpstr>Por quê ir para Plutão ?</vt:lpstr>
      <vt:lpstr>Apresentação do PowerPoint</vt:lpstr>
      <vt:lpstr>Cinturão de Kuiper</vt:lpstr>
      <vt:lpstr>Cinturão de Kuiper</vt:lpstr>
      <vt:lpstr>Construção da Sonda </vt:lpstr>
      <vt:lpstr>Lançamento New Horizons </vt:lpstr>
      <vt:lpstr>Trajetória da sonda </vt:lpstr>
      <vt:lpstr>Estrutura da New Horizons </vt:lpstr>
      <vt:lpstr>Estrutura da New Horizons </vt:lpstr>
      <vt:lpstr>Estrutura da New Horizons </vt:lpstr>
      <vt:lpstr>Estrutura da New Horizons </vt:lpstr>
      <vt:lpstr>Estrutura da New Horizons </vt:lpstr>
      <vt:lpstr>Estrutura da New Horizons </vt:lpstr>
      <vt:lpstr>Estrutura da New Horizons </vt:lpstr>
      <vt:lpstr>Estrutura New Horizons </vt:lpstr>
      <vt:lpstr>Ultimas Noticias </vt:lpstr>
      <vt:lpstr>Júpiter e as luas Galileanas </vt:lpstr>
      <vt:lpstr>Apresentação do PowerPoint</vt:lpstr>
      <vt:lpstr>Io – atividade vulcânica  </vt:lpstr>
      <vt:lpstr>Imagens de Plutão </vt:lpstr>
      <vt:lpstr>Dados Atualizados 2014/2015</vt:lpstr>
      <vt:lpstr>Imagens de Plutão pela New Horizons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espaçonave NEW HORIZONS.</dc:title>
  <dc:creator>karen Silva</dc:creator>
  <cp:lastModifiedBy>Observatório</cp:lastModifiedBy>
  <cp:revision>79</cp:revision>
  <dcterms:created xsi:type="dcterms:W3CDTF">2014-11-10T13:47:30Z</dcterms:created>
  <dcterms:modified xsi:type="dcterms:W3CDTF">2019-09-16T11:58:10Z</dcterms:modified>
</cp:coreProperties>
</file>